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505" r:id="rId4"/>
    <p:sldId id="506" r:id="rId5"/>
    <p:sldId id="507" r:id="rId6"/>
    <p:sldId id="508" r:id="rId7"/>
    <p:sldId id="509" r:id="rId8"/>
    <p:sldId id="510" r:id="rId9"/>
    <p:sldId id="511" r:id="rId10"/>
    <p:sldId id="512" r:id="rId11"/>
    <p:sldId id="595" r:id="rId12"/>
    <p:sldId id="514" r:id="rId13"/>
    <p:sldId id="515" r:id="rId14"/>
    <p:sldId id="516" r:id="rId15"/>
    <p:sldId id="517" r:id="rId16"/>
    <p:sldId id="518" r:id="rId17"/>
    <p:sldId id="519" r:id="rId18"/>
    <p:sldId id="520" r:id="rId19"/>
    <p:sldId id="521" r:id="rId20"/>
    <p:sldId id="522" r:id="rId21"/>
    <p:sldId id="523" r:id="rId22"/>
    <p:sldId id="524" r:id="rId23"/>
    <p:sldId id="525" r:id="rId24"/>
    <p:sldId id="526" r:id="rId25"/>
    <p:sldId id="527" r:id="rId26"/>
    <p:sldId id="528" r:id="rId27"/>
    <p:sldId id="529" r:id="rId28"/>
    <p:sldId id="530" r:id="rId29"/>
    <p:sldId id="531" r:id="rId30"/>
    <p:sldId id="532" r:id="rId31"/>
    <p:sldId id="533" r:id="rId32"/>
    <p:sldId id="534" r:id="rId33"/>
    <p:sldId id="535" r:id="rId34"/>
    <p:sldId id="536" r:id="rId35"/>
    <p:sldId id="537" r:id="rId36"/>
    <p:sldId id="538" r:id="rId37"/>
    <p:sldId id="539" r:id="rId38"/>
    <p:sldId id="540" r:id="rId39"/>
    <p:sldId id="541" r:id="rId40"/>
    <p:sldId id="542" r:id="rId41"/>
    <p:sldId id="543" r:id="rId42"/>
    <p:sldId id="544" r:id="rId43"/>
    <p:sldId id="545" r:id="rId44"/>
    <p:sldId id="546" r:id="rId45"/>
    <p:sldId id="547" r:id="rId46"/>
    <p:sldId id="548" r:id="rId47"/>
    <p:sldId id="549" r:id="rId48"/>
    <p:sldId id="550" r:id="rId49"/>
    <p:sldId id="596" r:id="rId50"/>
    <p:sldId id="551" r:id="rId51"/>
    <p:sldId id="552" r:id="rId52"/>
    <p:sldId id="553" r:id="rId53"/>
    <p:sldId id="554" r:id="rId54"/>
    <p:sldId id="555" r:id="rId55"/>
    <p:sldId id="556" r:id="rId56"/>
    <p:sldId id="557" r:id="rId57"/>
    <p:sldId id="558" r:id="rId58"/>
    <p:sldId id="559" r:id="rId59"/>
    <p:sldId id="560" r:id="rId60"/>
    <p:sldId id="561" r:id="rId61"/>
    <p:sldId id="562" r:id="rId62"/>
    <p:sldId id="563" r:id="rId63"/>
    <p:sldId id="564" r:id="rId64"/>
    <p:sldId id="565" r:id="rId65"/>
    <p:sldId id="566" r:id="rId66"/>
    <p:sldId id="567" r:id="rId67"/>
    <p:sldId id="568" r:id="rId68"/>
    <p:sldId id="569" r:id="rId69"/>
    <p:sldId id="570" r:id="rId70"/>
    <p:sldId id="571" r:id="rId71"/>
    <p:sldId id="572" r:id="rId72"/>
    <p:sldId id="573" r:id="rId73"/>
    <p:sldId id="574" r:id="rId74"/>
    <p:sldId id="597" r:id="rId75"/>
    <p:sldId id="576" r:id="rId76"/>
    <p:sldId id="577" r:id="rId77"/>
    <p:sldId id="578" r:id="rId78"/>
    <p:sldId id="579" r:id="rId79"/>
    <p:sldId id="580" r:id="rId80"/>
    <p:sldId id="581" r:id="rId81"/>
    <p:sldId id="582" r:id="rId82"/>
    <p:sldId id="583" r:id="rId83"/>
    <p:sldId id="584" r:id="rId84"/>
    <p:sldId id="585" r:id="rId85"/>
    <p:sldId id="586" r:id="rId86"/>
    <p:sldId id="587" r:id="rId87"/>
    <p:sldId id="588" r:id="rId88"/>
    <p:sldId id="589" r:id="rId89"/>
    <p:sldId id="590" r:id="rId90"/>
    <p:sldId id="591" r:id="rId91"/>
    <p:sldId id="592" r:id="rId92"/>
    <p:sldId id="593" r:id="rId93"/>
    <p:sldId id="502" r:id="rId94"/>
    <p:sldId id="304"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8577" autoAdjust="0"/>
  </p:normalViewPr>
  <p:slideViewPr>
    <p:cSldViewPr>
      <p:cViewPr varScale="1">
        <p:scale>
          <a:sx n="61" d="100"/>
          <a:sy n="61" d="100"/>
        </p:scale>
        <p:origin x="-106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 Id="rId5" Type="http://schemas.openxmlformats.org/officeDocument/2006/relationships/image" Target="../media/image140.png"/><Relationship Id="rId4" Type="http://schemas.openxmlformats.org/officeDocument/2006/relationships/image" Target="../media/image1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image" Target="../media/image2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7EF30C-9382-43F1-A169-63D6F64F2BED}" type="datetimeFigureOut">
              <a:rPr lang="zh-CN" altLang="en-US" smtClean="0"/>
              <a:pPr/>
              <a:t>2012/3/30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ED73FC-63B4-4D44-A012-45D136B986C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ED73FC-63B4-4D44-A012-45D136B986C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dt" sz="quarter" idx="1"/>
          </p:nvPr>
        </p:nvSpPr>
        <p:spPr>
          <a:noFill/>
        </p:spPr>
        <p:txBody>
          <a:bodyPr/>
          <a:lstStyle/>
          <a:p>
            <a:fld id="{0553926F-8529-4A4D-892C-0A47844DDE2D}" type="datetime1">
              <a:rPr lang="zh-CN" altLang="en-US" smtClean="0">
                <a:ea typeface="宋体" charset="-122"/>
              </a:rPr>
              <a:pPr/>
              <a:t>2012/3/30</a:t>
            </a:fld>
            <a:endParaRPr lang="en-US" altLang="zh-CN" smtClean="0">
              <a:ea typeface="宋体" charset="-122"/>
            </a:endParaRPr>
          </a:p>
        </p:txBody>
      </p:sp>
      <p:sp>
        <p:nvSpPr>
          <p:cNvPr id="119811" name="Rectangle 7"/>
          <p:cNvSpPr>
            <a:spLocks noGrp="1" noChangeArrowheads="1"/>
          </p:cNvSpPr>
          <p:nvPr>
            <p:ph type="sldNum" sz="quarter" idx="5"/>
          </p:nvPr>
        </p:nvSpPr>
        <p:spPr>
          <a:noFill/>
        </p:spPr>
        <p:txBody>
          <a:bodyPr/>
          <a:lstStyle/>
          <a:p>
            <a:fld id="{63FAA373-183E-445F-8739-1066E6DB3CE1}" type="slidenum">
              <a:rPr lang="en-US" altLang="zh-CN" smtClean="0">
                <a:ea typeface="宋体" charset="-122"/>
              </a:rPr>
              <a:pPr/>
              <a:t>10</a:t>
            </a:fld>
            <a:endParaRPr lang="en-US" altLang="zh-CN" smtClean="0">
              <a:ea typeface="宋体" charset="-122"/>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dt" sz="quarter" idx="1"/>
          </p:nvPr>
        </p:nvSpPr>
        <p:spPr>
          <a:noFill/>
        </p:spPr>
        <p:txBody>
          <a:bodyPr/>
          <a:lstStyle/>
          <a:p>
            <a:fld id="{084F5B1D-1EE8-4F63-9F47-C7D4CBDAEF97}" type="datetime1">
              <a:rPr lang="zh-CN" altLang="en-US" smtClean="0">
                <a:ea typeface="宋体" charset="-122"/>
              </a:rPr>
              <a:pPr/>
              <a:t>2012/3/30</a:t>
            </a:fld>
            <a:endParaRPr lang="en-US" altLang="zh-CN" smtClean="0">
              <a:ea typeface="宋体" charset="-122"/>
            </a:endParaRPr>
          </a:p>
        </p:txBody>
      </p:sp>
      <p:sp>
        <p:nvSpPr>
          <p:cNvPr id="112643" name="Rectangle 7"/>
          <p:cNvSpPr>
            <a:spLocks noGrp="1" noChangeArrowheads="1"/>
          </p:cNvSpPr>
          <p:nvPr>
            <p:ph type="sldNum" sz="quarter" idx="5"/>
          </p:nvPr>
        </p:nvSpPr>
        <p:spPr>
          <a:noFill/>
        </p:spPr>
        <p:txBody>
          <a:bodyPr/>
          <a:lstStyle/>
          <a:p>
            <a:fld id="{1840D8F0-9B9E-4126-8FC1-20E33AF3A482}" type="slidenum">
              <a:rPr lang="en-US" altLang="zh-CN" smtClean="0">
                <a:ea typeface="宋体" charset="-122"/>
              </a:rPr>
              <a:pPr/>
              <a:t>11</a:t>
            </a:fld>
            <a:endParaRPr lang="en-US" altLang="zh-CN" smtClean="0">
              <a:ea typeface="宋体" charset="-122"/>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dt" sz="quarter" idx="1"/>
          </p:nvPr>
        </p:nvSpPr>
        <p:spPr>
          <a:noFill/>
        </p:spPr>
        <p:txBody>
          <a:bodyPr/>
          <a:lstStyle/>
          <a:p>
            <a:fld id="{B68BF12A-6B44-492C-8950-7B15571200A5}" type="datetime1">
              <a:rPr lang="zh-CN" altLang="en-US" smtClean="0">
                <a:ea typeface="宋体" charset="-122"/>
              </a:rPr>
              <a:pPr/>
              <a:t>2012/3/30</a:t>
            </a:fld>
            <a:endParaRPr lang="en-US" altLang="zh-CN" smtClean="0">
              <a:ea typeface="宋体" charset="-122"/>
            </a:endParaRPr>
          </a:p>
        </p:txBody>
      </p:sp>
      <p:sp>
        <p:nvSpPr>
          <p:cNvPr id="121859" name="Rectangle 7"/>
          <p:cNvSpPr>
            <a:spLocks noGrp="1" noChangeArrowheads="1"/>
          </p:cNvSpPr>
          <p:nvPr>
            <p:ph type="sldNum" sz="quarter" idx="5"/>
          </p:nvPr>
        </p:nvSpPr>
        <p:spPr>
          <a:noFill/>
        </p:spPr>
        <p:txBody>
          <a:bodyPr/>
          <a:lstStyle/>
          <a:p>
            <a:fld id="{9F79382B-DB73-4FC3-BEC6-F73E536A80FC}" type="slidenum">
              <a:rPr lang="en-US" altLang="zh-CN" smtClean="0">
                <a:ea typeface="宋体" charset="-122"/>
              </a:rPr>
              <a:pPr/>
              <a:t>12</a:t>
            </a:fld>
            <a:endParaRPr lang="en-US" altLang="zh-CN" smtClean="0">
              <a:ea typeface="宋体" charset="-122"/>
            </a:endParaRPr>
          </a:p>
        </p:txBody>
      </p:sp>
      <p:sp>
        <p:nvSpPr>
          <p:cNvPr id="121860" name="Rectangle 2"/>
          <p:cNvSpPr>
            <a:spLocks noGrp="1" noRot="1" noChangeAspect="1" noChangeArrowheads="1" noTextEdit="1"/>
          </p:cNvSpPr>
          <p:nvPr>
            <p:ph type="sldImg"/>
          </p:nvPr>
        </p:nvSpPr>
        <p:spPr>
          <a:ln/>
        </p:spPr>
      </p:sp>
      <p:sp>
        <p:nvSpPr>
          <p:cNvPr id="12186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dt" sz="quarter" idx="1"/>
          </p:nvPr>
        </p:nvSpPr>
        <p:spPr>
          <a:noFill/>
        </p:spPr>
        <p:txBody>
          <a:bodyPr/>
          <a:lstStyle/>
          <a:p>
            <a:fld id="{BB236369-EE7E-4B1F-AF29-098DAB325398}" type="datetime1">
              <a:rPr lang="zh-CN" altLang="en-US" smtClean="0">
                <a:ea typeface="宋体" charset="-122"/>
              </a:rPr>
              <a:pPr/>
              <a:t>2012/3/30</a:t>
            </a:fld>
            <a:endParaRPr lang="en-US" altLang="zh-CN" smtClean="0">
              <a:ea typeface="宋体" charset="-122"/>
            </a:endParaRPr>
          </a:p>
        </p:txBody>
      </p:sp>
      <p:sp>
        <p:nvSpPr>
          <p:cNvPr id="122883" name="Rectangle 7"/>
          <p:cNvSpPr>
            <a:spLocks noGrp="1" noChangeArrowheads="1"/>
          </p:cNvSpPr>
          <p:nvPr>
            <p:ph type="sldNum" sz="quarter" idx="5"/>
          </p:nvPr>
        </p:nvSpPr>
        <p:spPr>
          <a:noFill/>
        </p:spPr>
        <p:txBody>
          <a:bodyPr/>
          <a:lstStyle/>
          <a:p>
            <a:fld id="{44DB8183-1920-404D-B5B9-326EC6FBB0CB}" type="slidenum">
              <a:rPr lang="en-US" altLang="zh-CN" smtClean="0">
                <a:ea typeface="宋体" charset="-122"/>
              </a:rPr>
              <a:pPr/>
              <a:t>13</a:t>
            </a:fld>
            <a:endParaRPr lang="en-US" altLang="zh-CN" smtClean="0">
              <a:ea typeface="宋体" charset="-122"/>
            </a:endParaRPr>
          </a:p>
        </p:txBody>
      </p:sp>
      <p:sp>
        <p:nvSpPr>
          <p:cNvPr id="122884" name="Rectangle 2"/>
          <p:cNvSpPr>
            <a:spLocks noGrp="1" noRot="1" noChangeAspect="1" noChangeArrowheads="1" noTextEdit="1"/>
          </p:cNvSpPr>
          <p:nvPr>
            <p:ph type="sldImg"/>
          </p:nvPr>
        </p:nvSpPr>
        <p:spPr>
          <a:ln/>
        </p:spPr>
      </p:sp>
      <p:sp>
        <p:nvSpPr>
          <p:cNvPr id="12288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dt" sz="quarter" idx="1"/>
          </p:nvPr>
        </p:nvSpPr>
        <p:spPr>
          <a:noFill/>
        </p:spPr>
        <p:txBody>
          <a:bodyPr/>
          <a:lstStyle/>
          <a:p>
            <a:fld id="{EA4A2830-C264-48AE-BDDF-8B9B63472E4E}" type="datetime1">
              <a:rPr lang="zh-CN" altLang="en-US" smtClean="0">
                <a:ea typeface="宋体" charset="-122"/>
              </a:rPr>
              <a:pPr/>
              <a:t>2012/3/30</a:t>
            </a:fld>
            <a:endParaRPr lang="en-US" altLang="zh-CN" smtClean="0">
              <a:ea typeface="宋体" charset="-122"/>
            </a:endParaRPr>
          </a:p>
        </p:txBody>
      </p:sp>
      <p:sp>
        <p:nvSpPr>
          <p:cNvPr id="123907" name="Rectangle 7"/>
          <p:cNvSpPr>
            <a:spLocks noGrp="1" noChangeArrowheads="1"/>
          </p:cNvSpPr>
          <p:nvPr>
            <p:ph type="sldNum" sz="quarter" idx="5"/>
          </p:nvPr>
        </p:nvSpPr>
        <p:spPr>
          <a:noFill/>
        </p:spPr>
        <p:txBody>
          <a:bodyPr/>
          <a:lstStyle/>
          <a:p>
            <a:fld id="{C4D2BB03-2793-4890-B968-793115905981}" type="slidenum">
              <a:rPr lang="en-US" altLang="zh-CN" smtClean="0">
                <a:ea typeface="宋体" charset="-122"/>
              </a:rPr>
              <a:pPr/>
              <a:t>14</a:t>
            </a:fld>
            <a:endParaRPr lang="en-US" altLang="zh-CN" smtClean="0">
              <a:ea typeface="宋体" charset="-122"/>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dt" sz="quarter" idx="1"/>
          </p:nvPr>
        </p:nvSpPr>
        <p:spPr>
          <a:noFill/>
        </p:spPr>
        <p:txBody>
          <a:bodyPr/>
          <a:lstStyle/>
          <a:p>
            <a:fld id="{37DAB78B-0CFE-413F-BCAE-F59241D6A341}" type="datetime1">
              <a:rPr lang="zh-CN" altLang="en-US" smtClean="0">
                <a:ea typeface="宋体" charset="-122"/>
              </a:rPr>
              <a:pPr/>
              <a:t>2012/3/30</a:t>
            </a:fld>
            <a:endParaRPr lang="en-US" altLang="zh-CN" smtClean="0">
              <a:ea typeface="宋体" charset="-122"/>
            </a:endParaRPr>
          </a:p>
        </p:txBody>
      </p:sp>
      <p:sp>
        <p:nvSpPr>
          <p:cNvPr id="124931" name="Rectangle 7"/>
          <p:cNvSpPr>
            <a:spLocks noGrp="1" noChangeArrowheads="1"/>
          </p:cNvSpPr>
          <p:nvPr>
            <p:ph type="sldNum" sz="quarter" idx="5"/>
          </p:nvPr>
        </p:nvSpPr>
        <p:spPr>
          <a:noFill/>
        </p:spPr>
        <p:txBody>
          <a:bodyPr/>
          <a:lstStyle/>
          <a:p>
            <a:fld id="{277E4829-0465-41EE-82F9-DB4CB18750D6}" type="slidenum">
              <a:rPr lang="en-US" altLang="zh-CN" smtClean="0">
                <a:ea typeface="宋体" charset="-122"/>
              </a:rPr>
              <a:pPr/>
              <a:t>15</a:t>
            </a:fld>
            <a:endParaRPr lang="en-US" altLang="zh-CN" smtClean="0">
              <a:ea typeface="宋体" charset="-122"/>
            </a:endParaRPr>
          </a:p>
        </p:txBody>
      </p:sp>
      <p:sp>
        <p:nvSpPr>
          <p:cNvPr id="124932" name="Rectangle 2"/>
          <p:cNvSpPr>
            <a:spLocks noGrp="1" noRot="1" noChangeAspect="1" noChangeArrowheads="1" noTextEdit="1"/>
          </p:cNvSpPr>
          <p:nvPr>
            <p:ph type="sldImg"/>
          </p:nvPr>
        </p:nvSpPr>
        <p:spPr>
          <a:ln/>
        </p:spPr>
      </p:sp>
      <p:sp>
        <p:nvSpPr>
          <p:cNvPr id="12493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dt" sz="quarter" idx="1"/>
          </p:nvPr>
        </p:nvSpPr>
        <p:spPr>
          <a:noFill/>
        </p:spPr>
        <p:txBody>
          <a:bodyPr/>
          <a:lstStyle/>
          <a:p>
            <a:fld id="{B3CA27D0-F9A0-4789-82DB-71F829B1E19B}" type="datetime1">
              <a:rPr lang="zh-CN" altLang="en-US" smtClean="0">
                <a:ea typeface="宋体" charset="-122"/>
              </a:rPr>
              <a:pPr/>
              <a:t>2012/3/30</a:t>
            </a:fld>
            <a:endParaRPr lang="en-US" altLang="zh-CN" smtClean="0">
              <a:ea typeface="宋体" charset="-122"/>
            </a:endParaRPr>
          </a:p>
        </p:txBody>
      </p:sp>
      <p:sp>
        <p:nvSpPr>
          <p:cNvPr id="125955" name="Rectangle 7"/>
          <p:cNvSpPr>
            <a:spLocks noGrp="1" noChangeArrowheads="1"/>
          </p:cNvSpPr>
          <p:nvPr>
            <p:ph type="sldNum" sz="quarter" idx="5"/>
          </p:nvPr>
        </p:nvSpPr>
        <p:spPr>
          <a:noFill/>
        </p:spPr>
        <p:txBody>
          <a:bodyPr/>
          <a:lstStyle/>
          <a:p>
            <a:fld id="{8BF0F976-DA19-4E73-90CD-824C0BB895E5}" type="slidenum">
              <a:rPr lang="en-US" altLang="zh-CN" smtClean="0">
                <a:ea typeface="宋体" charset="-122"/>
              </a:rPr>
              <a:pPr/>
              <a:t>16</a:t>
            </a:fld>
            <a:endParaRPr lang="en-US" altLang="zh-CN" smtClean="0">
              <a:ea typeface="宋体" charset="-122"/>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dt" sz="quarter" idx="1"/>
          </p:nvPr>
        </p:nvSpPr>
        <p:spPr>
          <a:noFill/>
        </p:spPr>
        <p:txBody>
          <a:bodyPr/>
          <a:lstStyle/>
          <a:p>
            <a:fld id="{601BD367-4E82-4F91-9ABF-BB3DE7796D45}" type="datetime1">
              <a:rPr lang="zh-CN" altLang="en-US" smtClean="0">
                <a:ea typeface="宋体" charset="-122"/>
              </a:rPr>
              <a:pPr/>
              <a:t>2012/3/30</a:t>
            </a:fld>
            <a:endParaRPr lang="en-US" altLang="zh-CN" smtClean="0">
              <a:ea typeface="宋体" charset="-122"/>
            </a:endParaRPr>
          </a:p>
        </p:txBody>
      </p:sp>
      <p:sp>
        <p:nvSpPr>
          <p:cNvPr id="126979" name="Rectangle 7"/>
          <p:cNvSpPr>
            <a:spLocks noGrp="1" noChangeArrowheads="1"/>
          </p:cNvSpPr>
          <p:nvPr>
            <p:ph type="sldNum" sz="quarter" idx="5"/>
          </p:nvPr>
        </p:nvSpPr>
        <p:spPr>
          <a:noFill/>
        </p:spPr>
        <p:txBody>
          <a:bodyPr/>
          <a:lstStyle/>
          <a:p>
            <a:fld id="{99D85B07-6D49-45B0-8C7C-B06A6EE7BBA1}" type="slidenum">
              <a:rPr lang="en-US" altLang="zh-CN" smtClean="0">
                <a:ea typeface="宋体" charset="-122"/>
              </a:rPr>
              <a:pPr/>
              <a:t>17</a:t>
            </a:fld>
            <a:endParaRPr lang="en-US" altLang="zh-CN" smtClean="0">
              <a:ea typeface="宋体" charset="-122"/>
            </a:endParaRPr>
          </a:p>
        </p:txBody>
      </p:sp>
      <p:sp>
        <p:nvSpPr>
          <p:cNvPr id="126980" name="Rectangle 2"/>
          <p:cNvSpPr>
            <a:spLocks noGrp="1" noRot="1" noChangeAspect="1" noChangeArrowheads="1" noTextEdit="1"/>
          </p:cNvSpPr>
          <p:nvPr>
            <p:ph type="sldImg"/>
          </p:nvPr>
        </p:nvSpPr>
        <p:spPr>
          <a:ln/>
        </p:spPr>
      </p:sp>
      <p:sp>
        <p:nvSpPr>
          <p:cNvPr id="12698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dt" sz="quarter" idx="1"/>
          </p:nvPr>
        </p:nvSpPr>
        <p:spPr>
          <a:noFill/>
        </p:spPr>
        <p:txBody>
          <a:bodyPr/>
          <a:lstStyle/>
          <a:p>
            <a:fld id="{542A9DD3-770F-42E2-A8C3-425E48CC4DC1}" type="datetime1">
              <a:rPr lang="zh-CN" altLang="en-US" smtClean="0">
                <a:ea typeface="宋体" charset="-122"/>
              </a:rPr>
              <a:pPr/>
              <a:t>2012/3/30</a:t>
            </a:fld>
            <a:endParaRPr lang="en-US" altLang="zh-CN" smtClean="0">
              <a:ea typeface="宋体" charset="-122"/>
            </a:endParaRPr>
          </a:p>
        </p:txBody>
      </p:sp>
      <p:sp>
        <p:nvSpPr>
          <p:cNvPr id="128003" name="Rectangle 7"/>
          <p:cNvSpPr>
            <a:spLocks noGrp="1" noChangeArrowheads="1"/>
          </p:cNvSpPr>
          <p:nvPr>
            <p:ph type="sldNum" sz="quarter" idx="5"/>
          </p:nvPr>
        </p:nvSpPr>
        <p:spPr>
          <a:noFill/>
        </p:spPr>
        <p:txBody>
          <a:bodyPr/>
          <a:lstStyle/>
          <a:p>
            <a:fld id="{EAA6C700-7A1F-49BD-9A4F-FBAE55711E77}" type="slidenum">
              <a:rPr lang="en-US" altLang="zh-CN" smtClean="0">
                <a:ea typeface="宋体" charset="-122"/>
              </a:rPr>
              <a:pPr/>
              <a:t>18</a:t>
            </a:fld>
            <a:endParaRPr lang="en-US" altLang="zh-CN" smtClean="0">
              <a:ea typeface="宋体" charset="-122"/>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dt" sz="quarter" idx="1"/>
          </p:nvPr>
        </p:nvSpPr>
        <p:spPr>
          <a:noFill/>
        </p:spPr>
        <p:txBody>
          <a:bodyPr/>
          <a:lstStyle/>
          <a:p>
            <a:fld id="{C63BF4D0-61AE-4F65-B953-B571F91B1243}" type="datetime1">
              <a:rPr lang="zh-CN" altLang="en-US" smtClean="0">
                <a:ea typeface="宋体" charset="-122"/>
              </a:rPr>
              <a:pPr/>
              <a:t>2012/3/30</a:t>
            </a:fld>
            <a:endParaRPr lang="en-US" altLang="zh-CN" smtClean="0">
              <a:ea typeface="宋体" charset="-122"/>
            </a:endParaRPr>
          </a:p>
        </p:txBody>
      </p:sp>
      <p:sp>
        <p:nvSpPr>
          <p:cNvPr id="129027" name="Rectangle 7"/>
          <p:cNvSpPr>
            <a:spLocks noGrp="1" noChangeArrowheads="1"/>
          </p:cNvSpPr>
          <p:nvPr>
            <p:ph type="sldNum" sz="quarter" idx="5"/>
          </p:nvPr>
        </p:nvSpPr>
        <p:spPr>
          <a:noFill/>
        </p:spPr>
        <p:txBody>
          <a:bodyPr/>
          <a:lstStyle/>
          <a:p>
            <a:fld id="{BD717010-7913-47A8-A597-74BA55B8182B}" type="slidenum">
              <a:rPr lang="en-US" altLang="zh-CN" smtClean="0">
                <a:ea typeface="宋体" charset="-122"/>
              </a:rPr>
              <a:pPr/>
              <a:t>19</a:t>
            </a:fld>
            <a:endParaRPr lang="en-US" altLang="zh-CN" smtClean="0">
              <a:ea typeface="宋体" charset="-122"/>
            </a:endParaRPr>
          </a:p>
        </p:txBody>
      </p:sp>
      <p:sp>
        <p:nvSpPr>
          <p:cNvPr id="129028" name="Rectangle 2"/>
          <p:cNvSpPr>
            <a:spLocks noGrp="1" noRot="1" noChangeAspect="1" noChangeArrowheads="1" noTextEdit="1"/>
          </p:cNvSpPr>
          <p:nvPr>
            <p:ph type="sldImg"/>
          </p:nvPr>
        </p:nvSpPr>
        <p:spPr>
          <a:ln/>
        </p:spPr>
      </p:sp>
      <p:sp>
        <p:nvSpPr>
          <p:cNvPr id="12902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en-US" altLang="zh-CN" sz="1000"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ED73FC-63B4-4D44-A012-45D136B986C0}"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dt" sz="quarter" idx="1"/>
          </p:nvPr>
        </p:nvSpPr>
        <p:spPr>
          <a:noFill/>
        </p:spPr>
        <p:txBody>
          <a:bodyPr/>
          <a:lstStyle/>
          <a:p>
            <a:fld id="{C4733996-D99A-4816-B80E-B3CE7A6CF584}" type="datetime1">
              <a:rPr lang="zh-CN" altLang="en-US" smtClean="0">
                <a:ea typeface="宋体" charset="-122"/>
              </a:rPr>
              <a:pPr/>
              <a:t>2012/3/30</a:t>
            </a:fld>
            <a:endParaRPr lang="en-US" altLang="zh-CN" smtClean="0">
              <a:ea typeface="宋体" charset="-122"/>
            </a:endParaRPr>
          </a:p>
        </p:txBody>
      </p:sp>
      <p:sp>
        <p:nvSpPr>
          <p:cNvPr id="130051" name="Rectangle 7"/>
          <p:cNvSpPr>
            <a:spLocks noGrp="1" noChangeArrowheads="1"/>
          </p:cNvSpPr>
          <p:nvPr>
            <p:ph type="sldNum" sz="quarter" idx="5"/>
          </p:nvPr>
        </p:nvSpPr>
        <p:spPr>
          <a:noFill/>
        </p:spPr>
        <p:txBody>
          <a:bodyPr/>
          <a:lstStyle/>
          <a:p>
            <a:fld id="{1CB00C0D-D0CC-4FFE-B446-9ED051FDF9C9}" type="slidenum">
              <a:rPr lang="en-US" altLang="zh-CN" smtClean="0">
                <a:ea typeface="宋体" charset="-122"/>
              </a:rPr>
              <a:pPr/>
              <a:t>20</a:t>
            </a:fld>
            <a:endParaRPr lang="en-US" altLang="zh-CN" smtClean="0">
              <a:ea typeface="宋体" charset="-122"/>
            </a:endParaRPr>
          </a:p>
        </p:txBody>
      </p:sp>
      <p:sp>
        <p:nvSpPr>
          <p:cNvPr id="130052" name="Rectangle 2"/>
          <p:cNvSpPr>
            <a:spLocks noGrp="1" noRot="1" noChangeAspect="1" noChangeArrowheads="1" noTextEdit="1"/>
          </p:cNvSpPr>
          <p:nvPr>
            <p:ph type="sldImg"/>
          </p:nvPr>
        </p:nvSpPr>
        <p:spPr>
          <a:ln/>
        </p:spPr>
      </p:sp>
      <p:sp>
        <p:nvSpPr>
          <p:cNvPr id="13005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type="dt" sz="quarter" idx="1"/>
          </p:nvPr>
        </p:nvSpPr>
        <p:spPr>
          <a:noFill/>
        </p:spPr>
        <p:txBody>
          <a:bodyPr/>
          <a:lstStyle/>
          <a:p>
            <a:fld id="{FA857123-1299-49DA-BB5A-0184F7CDD6F2}" type="datetime1">
              <a:rPr lang="zh-CN" altLang="en-US" smtClean="0">
                <a:ea typeface="宋体" charset="-122"/>
              </a:rPr>
              <a:pPr/>
              <a:t>2012/3/30</a:t>
            </a:fld>
            <a:endParaRPr lang="en-US" altLang="zh-CN" smtClean="0">
              <a:ea typeface="宋体" charset="-122"/>
            </a:endParaRPr>
          </a:p>
        </p:txBody>
      </p:sp>
      <p:sp>
        <p:nvSpPr>
          <p:cNvPr id="131075" name="Rectangle 7"/>
          <p:cNvSpPr>
            <a:spLocks noGrp="1" noChangeArrowheads="1"/>
          </p:cNvSpPr>
          <p:nvPr>
            <p:ph type="sldNum" sz="quarter" idx="5"/>
          </p:nvPr>
        </p:nvSpPr>
        <p:spPr>
          <a:noFill/>
        </p:spPr>
        <p:txBody>
          <a:bodyPr/>
          <a:lstStyle/>
          <a:p>
            <a:fld id="{F9D18F71-0680-40B5-BE52-67397493F08C}" type="slidenum">
              <a:rPr lang="en-US" altLang="zh-CN" smtClean="0">
                <a:ea typeface="宋体" charset="-122"/>
              </a:rPr>
              <a:pPr/>
              <a:t>21</a:t>
            </a:fld>
            <a:endParaRPr lang="en-US" altLang="zh-CN" smtClean="0">
              <a:ea typeface="宋体" charset="-122"/>
            </a:endParaRPr>
          </a:p>
        </p:txBody>
      </p:sp>
      <p:sp>
        <p:nvSpPr>
          <p:cNvPr id="131076" name="Rectangle 2"/>
          <p:cNvSpPr>
            <a:spLocks noGrp="1" noRot="1" noChangeAspect="1" noChangeArrowheads="1" noTextEdit="1"/>
          </p:cNvSpPr>
          <p:nvPr>
            <p:ph type="sldImg"/>
          </p:nvPr>
        </p:nvSpPr>
        <p:spPr>
          <a:ln/>
        </p:spPr>
      </p:sp>
      <p:sp>
        <p:nvSpPr>
          <p:cNvPr id="13107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en-US" altLang="zh-CN" sz="1000"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dt" sz="quarter" idx="1"/>
          </p:nvPr>
        </p:nvSpPr>
        <p:spPr>
          <a:noFill/>
        </p:spPr>
        <p:txBody>
          <a:bodyPr/>
          <a:lstStyle/>
          <a:p>
            <a:fld id="{ECAEA1D5-44DC-4255-B280-5E54A4A47D0B}" type="datetime1">
              <a:rPr lang="zh-CN" altLang="en-US" smtClean="0">
                <a:ea typeface="宋体" charset="-122"/>
              </a:rPr>
              <a:pPr/>
              <a:t>2012/3/30</a:t>
            </a:fld>
            <a:endParaRPr lang="en-US" altLang="zh-CN" smtClean="0">
              <a:ea typeface="宋体" charset="-122"/>
            </a:endParaRPr>
          </a:p>
        </p:txBody>
      </p:sp>
      <p:sp>
        <p:nvSpPr>
          <p:cNvPr id="132099" name="Rectangle 7"/>
          <p:cNvSpPr>
            <a:spLocks noGrp="1" noChangeArrowheads="1"/>
          </p:cNvSpPr>
          <p:nvPr>
            <p:ph type="sldNum" sz="quarter" idx="5"/>
          </p:nvPr>
        </p:nvSpPr>
        <p:spPr>
          <a:noFill/>
        </p:spPr>
        <p:txBody>
          <a:bodyPr/>
          <a:lstStyle/>
          <a:p>
            <a:fld id="{C3ED1D28-571B-4E5F-9E11-0EA218F9AB4B}" type="slidenum">
              <a:rPr lang="en-US" altLang="zh-CN" smtClean="0">
                <a:ea typeface="宋体" charset="-122"/>
              </a:rPr>
              <a:pPr/>
              <a:t>22</a:t>
            </a:fld>
            <a:endParaRPr lang="en-US" altLang="zh-CN" smtClean="0">
              <a:ea typeface="宋体" charset="-122"/>
            </a:endParaRPr>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dt" sz="quarter" idx="1"/>
          </p:nvPr>
        </p:nvSpPr>
        <p:spPr>
          <a:noFill/>
        </p:spPr>
        <p:txBody>
          <a:bodyPr/>
          <a:lstStyle/>
          <a:p>
            <a:fld id="{58956EB1-C8EC-43E6-A94D-8C8A85CADD91}" type="datetime1">
              <a:rPr lang="zh-CN" altLang="en-US" smtClean="0">
                <a:ea typeface="宋体" charset="-122"/>
              </a:rPr>
              <a:pPr/>
              <a:t>2012/3/30</a:t>
            </a:fld>
            <a:endParaRPr lang="en-US" altLang="zh-CN" smtClean="0">
              <a:ea typeface="宋体" charset="-122"/>
            </a:endParaRPr>
          </a:p>
        </p:txBody>
      </p:sp>
      <p:sp>
        <p:nvSpPr>
          <p:cNvPr id="133123" name="Rectangle 7"/>
          <p:cNvSpPr>
            <a:spLocks noGrp="1" noChangeArrowheads="1"/>
          </p:cNvSpPr>
          <p:nvPr>
            <p:ph type="sldNum" sz="quarter" idx="5"/>
          </p:nvPr>
        </p:nvSpPr>
        <p:spPr>
          <a:noFill/>
        </p:spPr>
        <p:txBody>
          <a:bodyPr/>
          <a:lstStyle/>
          <a:p>
            <a:fld id="{4CB55DA4-3D88-4CF4-BA56-6417B794120E}" type="slidenum">
              <a:rPr lang="en-US" altLang="zh-CN" smtClean="0">
                <a:ea typeface="宋体" charset="-122"/>
              </a:rPr>
              <a:pPr/>
              <a:t>23</a:t>
            </a:fld>
            <a:endParaRPr lang="en-US" altLang="zh-CN" smtClean="0">
              <a:ea typeface="宋体" charset="-122"/>
            </a:endParaRPr>
          </a:p>
        </p:txBody>
      </p:sp>
      <p:sp>
        <p:nvSpPr>
          <p:cNvPr id="133124" name="Rectangle 2"/>
          <p:cNvSpPr>
            <a:spLocks noGrp="1" noRot="1" noChangeAspect="1" noChangeArrowheads="1" noTextEdit="1"/>
          </p:cNvSpPr>
          <p:nvPr>
            <p:ph type="sldImg"/>
          </p:nvPr>
        </p:nvSpPr>
        <p:spPr>
          <a:ln/>
        </p:spPr>
      </p:sp>
      <p:sp>
        <p:nvSpPr>
          <p:cNvPr id="13312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dt" sz="quarter" idx="1"/>
          </p:nvPr>
        </p:nvSpPr>
        <p:spPr>
          <a:noFill/>
        </p:spPr>
        <p:txBody>
          <a:bodyPr/>
          <a:lstStyle/>
          <a:p>
            <a:fld id="{2996C83B-D17D-44F9-979E-0DF6B42CF2ED}" type="datetime1">
              <a:rPr lang="zh-CN" altLang="en-US" smtClean="0">
                <a:ea typeface="宋体" charset="-122"/>
              </a:rPr>
              <a:pPr/>
              <a:t>2012/3/30</a:t>
            </a:fld>
            <a:endParaRPr lang="en-US" altLang="zh-CN" smtClean="0">
              <a:ea typeface="宋体" charset="-122"/>
            </a:endParaRPr>
          </a:p>
        </p:txBody>
      </p:sp>
      <p:sp>
        <p:nvSpPr>
          <p:cNvPr id="134147" name="Rectangle 7"/>
          <p:cNvSpPr>
            <a:spLocks noGrp="1" noChangeArrowheads="1"/>
          </p:cNvSpPr>
          <p:nvPr>
            <p:ph type="sldNum" sz="quarter" idx="5"/>
          </p:nvPr>
        </p:nvSpPr>
        <p:spPr>
          <a:noFill/>
        </p:spPr>
        <p:txBody>
          <a:bodyPr/>
          <a:lstStyle/>
          <a:p>
            <a:fld id="{385730A8-E58D-4E74-A7B7-6F9D36D665B5}" type="slidenum">
              <a:rPr lang="en-US" altLang="zh-CN" smtClean="0">
                <a:ea typeface="宋体" charset="-122"/>
              </a:rPr>
              <a:pPr/>
              <a:t>24</a:t>
            </a:fld>
            <a:endParaRPr lang="en-US" altLang="zh-CN" smtClean="0">
              <a:ea typeface="宋体" charset="-122"/>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ChangeArrowheads="1"/>
          </p:cNvSpPr>
          <p:nvPr>
            <p:ph type="dt" sz="quarter" idx="1"/>
          </p:nvPr>
        </p:nvSpPr>
        <p:spPr>
          <a:noFill/>
        </p:spPr>
        <p:txBody>
          <a:bodyPr/>
          <a:lstStyle/>
          <a:p>
            <a:fld id="{6503A250-02BB-423F-A009-51FBF1921076}" type="datetime1">
              <a:rPr lang="zh-CN" altLang="en-US" smtClean="0">
                <a:ea typeface="宋体" charset="-122"/>
              </a:rPr>
              <a:pPr/>
              <a:t>2012/3/30</a:t>
            </a:fld>
            <a:endParaRPr lang="en-US" altLang="zh-CN" smtClean="0">
              <a:ea typeface="宋体" charset="-122"/>
            </a:endParaRPr>
          </a:p>
        </p:txBody>
      </p:sp>
      <p:sp>
        <p:nvSpPr>
          <p:cNvPr id="135171" name="Rectangle 7"/>
          <p:cNvSpPr>
            <a:spLocks noGrp="1" noChangeArrowheads="1"/>
          </p:cNvSpPr>
          <p:nvPr>
            <p:ph type="sldNum" sz="quarter" idx="5"/>
          </p:nvPr>
        </p:nvSpPr>
        <p:spPr>
          <a:noFill/>
        </p:spPr>
        <p:txBody>
          <a:bodyPr/>
          <a:lstStyle/>
          <a:p>
            <a:fld id="{B6679293-1C81-4DD7-9B6E-CDFC29340794}" type="slidenum">
              <a:rPr lang="en-US" altLang="zh-CN" smtClean="0">
                <a:ea typeface="宋体" charset="-122"/>
              </a:rPr>
              <a:pPr/>
              <a:t>25</a:t>
            </a:fld>
            <a:endParaRPr lang="en-US" altLang="zh-CN" smtClean="0">
              <a:ea typeface="宋体" charset="-122"/>
            </a:endParaRPr>
          </a:p>
        </p:txBody>
      </p:sp>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dt" sz="quarter" idx="1"/>
          </p:nvPr>
        </p:nvSpPr>
        <p:spPr>
          <a:noFill/>
        </p:spPr>
        <p:txBody>
          <a:bodyPr/>
          <a:lstStyle/>
          <a:p>
            <a:fld id="{D47A0BB6-08FE-488A-9CBC-EB3271F00E08}" type="datetime1">
              <a:rPr lang="zh-CN" altLang="en-US" smtClean="0">
                <a:ea typeface="宋体" charset="-122"/>
              </a:rPr>
              <a:pPr/>
              <a:t>2012/3/30</a:t>
            </a:fld>
            <a:endParaRPr lang="en-US" altLang="zh-CN" smtClean="0">
              <a:ea typeface="宋体" charset="-122"/>
            </a:endParaRPr>
          </a:p>
        </p:txBody>
      </p:sp>
      <p:sp>
        <p:nvSpPr>
          <p:cNvPr id="136195" name="Rectangle 7"/>
          <p:cNvSpPr>
            <a:spLocks noGrp="1" noChangeArrowheads="1"/>
          </p:cNvSpPr>
          <p:nvPr>
            <p:ph type="sldNum" sz="quarter" idx="5"/>
          </p:nvPr>
        </p:nvSpPr>
        <p:spPr>
          <a:noFill/>
        </p:spPr>
        <p:txBody>
          <a:bodyPr/>
          <a:lstStyle/>
          <a:p>
            <a:fld id="{91718F3A-2E64-4EFC-B920-A07C944F3DF4}" type="slidenum">
              <a:rPr lang="en-US" altLang="zh-CN" smtClean="0">
                <a:ea typeface="宋体" charset="-122"/>
              </a:rPr>
              <a:pPr/>
              <a:t>26</a:t>
            </a:fld>
            <a:endParaRPr lang="en-US" altLang="zh-CN" smtClean="0">
              <a:ea typeface="宋体" charset="-122"/>
            </a:endParaRPr>
          </a:p>
        </p:txBody>
      </p:sp>
      <p:sp>
        <p:nvSpPr>
          <p:cNvPr id="136196" name="Rectangle 2"/>
          <p:cNvSpPr>
            <a:spLocks noGrp="1" noRot="1" noChangeAspect="1" noChangeArrowheads="1" noTextEdit="1"/>
          </p:cNvSpPr>
          <p:nvPr>
            <p:ph type="sldImg"/>
          </p:nvPr>
        </p:nvSpPr>
        <p:spPr>
          <a:ln/>
        </p:spPr>
      </p:sp>
      <p:sp>
        <p:nvSpPr>
          <p:cNvPr id="13619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dt" sz="quarter" idx="1"/>
          </p:nvPr>
        </p:nvSpPr>
        <p:spPr>
          <a:noFill/>
        </p:spPr>
        <p:txBody>
          <a:bodyPr/>
          <a:lstStyle/>
          <a:p>
            <a:fld id="{D6FAD64C-BA6B-47E7-BAA9-CEC5F04D7C70}" type="datetime1">
              <a:rPr lang="zh-CN" altLang="en-US" smtClean="0">
                <a:ea typeface="宋体" charset="-122"/>
              </a:rPr>
              <a:pPr/>
              <a:t>2012/3/30</a:t>
            </a:fld>
            <a:endParaRPr lang="en-US" altLang="zh-CN" smtClean="0">
              <a:ea typeface="宋体" charset="-122"/>
            </a:endParaRPr>
          </a:p>
        </p:txBody>
      </p:sp>
      <p:sp>
        <p:nvSpPr>
          <p:cNvPr id="137219" name="Rectangle 7"/>
          <p:cNvSpPr>
            <a:spLocks noGrp="1" noChangeArrowheads="1"/>
          </p:cNvSpPr>
          <p:nvPr>
            <p:ph type="sldNum" sz="quarter" idx="5"/>
          </p:nvPr>
        </p:nvSpPr>
        <p:spPr>
          <a:noFill/>
        </p:spPr>
        <p:txBody>
          <a:bodyPr/>
          <a:lstStyle/>
          <a:p>
            <a:fld id="{70A7851F-1654-4346-8946-15861DBAF687}" type="slidenum">
              <a:rPr lang="en-US" altLang="zh-CN" smtClean="0">
                <a:ea typeface="宋体" charset="-122"/>
              </a:rPr>
              <a:pPr/>
              <a:t>27</a:t>
            </a:fld>
            <a:endParaRPr lang="en-US" altLang="zh-CN" smtClean="0">
              <a:ea typeface="宋体" charset="-122"/>
            </a:endParaRPr>
          </a:p>
        </p:txBody>
      </p:sp>
      <p:sp>
        <p:nvSpPr>
          <p:cNvPr id="137220" name="Rectangle 2"/>
          <p:cNvSpPr>
            <a:spLocks noGrp="1" noRot="1" noChangeAspect="1" noChangeArrowheads="1" noTextEdit="1"/>
          </p:cNvSpPr>
          <p:nvPr>
            <p:ph type="sldImg"/>
          </p:nvPr>
        </p:nvSpPr>
        <p:spPr>
          <a:ln/>
        </p:spPr>
      </p:sp>
      <p:sp>
        <p:nvSpPr>
          <p:cNvPr id="13722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Grp="1" noChangeArrowheads="1"/>
          </p:cNvSpPr>
          <p:nvPr>
            <p:ph type="dt" sz="quarter" idx="1"/>
          </p:nvPr>
        </p:nvSpPr>
        <p:spPr>
          <a:noFill/>
        </p:spPr>
        <p:txBody>
          <a:bodyPr/>
          <a:lstStyle/>
          <a:p>
            <a:fld id="{7652284E-DDC9-4021-834B-7634D9A79570}" type="datetime1">
              <a:rPr lang="zh-CN" altLang="en-US" smtClean="0">
                <a:ea typeface="宋体" charset="-122"/>
              </a:rPr>
              <a:pPr/>
              <a:t>2012/3/30</a:t>
            </a:fld>
            <a:endParaRPr lang="en-US" altLang="zh-CN" smtClean="0">
              <a:ea typeface="宋体" charset="-122"/>
            </a:endParaRPr>
          </a:p>
        </p:txBody>
      </p:sp>
      <p:sp>
        <p:nvSpPr>
          <p:cNvPr id="138243" name="Rectangle 7"/>
          <p:cNvSpPr>
            <a:spLocks noGrp="1" noChangeArrowheads="1"/>
          </p:cNvSpPr>
          <p:nvPr>
            <p:ph type="sldNum" sz="quarter" idx="5"/>
          </p:nvPr>
        </p:nvSpPr>
        <p:spPr>
          <a:noFill/>
        </p:spPr>
        <p:txBody>
          <a:bodyPr/>
          <a:lstStyle/>
          <a:p>
            <a:fld id="{E5DED99D-5448-4173-8191-10931F54BD78}" type="slidenum">
              <a:rPr lang="en-US" altLang="zh-CN" smtClean="0">
                <a:ea typeface="宋体" charset="-122"/>
              </a:rPr>
              <a:pPr/>
              <a:t>28</a:t>
            </a:fld>
            <a:endParaRPr lang="en-US" altLang="zh-CN" smtClean="0">
              <a:ea typeface="宋体" charset="-122"/>
            </a:endParaRPr>
          </a:p>
        </p:txBody>
      </p:sp>
      <p:sp>
        <p:nvSpPr>
          <p:cNvPr id="138244" name="Rectangle 2"/>
          <p:cNvSpPr>
            <a:spLocks noGrp="1" noRot="1" noChangeAspect="1" noChangeArrowheads="1" noTextEdit="1"/>
          </p:cNvSpPr>
          <p:nvPr>
            <p:ph type="sldImg"/>
          </p:nvPr>
        </p:nvSpPr>
        <p:spPr>
          <a:ln/>
        </p:spPr>
      </p:sp>
      <p:sp>
        <p:nvSpPr>
          <p:cNvPr id="13824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dt" sz="quarter" idx="1"/>
          </p:nvPr>
        </p:nvSpPr>
        <p:spPr>
          <a:noFill/>
        </p:spPr>
        <p:txBody>
          <a:bodyPr/>
          <a:lstStyle/>
          <a:p>
            <a:fld id="{4F92DF26-77D2-4D3E-AA75-CA759FC34623}" type="datetime1">
              <a:rPr lang="zh-CN" altLang="en-US" smtClean="0">
                <a:ea typeface="宋体" charset="-122"/>
              </a:rPr>
              <a:pPr/>
              <a:t>2012/3/30</a:t>
            </a:fld>
            <a:endParaRPr lang="en-US" altLang="zh-CN" smtClean="0">
              <a:ea typeface="宋体" charset="-122"/>
            </a:endParaRPr>
          </a:p>
        </p:txBody>
      </p:sp>
      <p:sp>
        <p:nvSpPr>
          <p:cNvPr id="139267" name="Rectangle 7"/>
          <p:cNvSpPr>
            <a:spLocks noGrp="1" noChangeArrowheads="1"/>
          </p:cNvSpPr>
          <p:nvPr>
            <p:ph type="sldNum" sz="quarter" idx="5"/>
          </p:nvPr>
        </p:nvSpPr>
        <p:spPr>
          <a:noFill/>
        </p:spPr>
        <p:txBody>
          <a:bodyPr/>
          <a:lstStyle/>
          <a:p>
            <a:fld id="{3C5B2AD4-2D51-40A6-B924-E25B3A08DC10}" type="slidenum">
              <a:rPr lang="en-US" altLang="zh-CN" smtClean="0">
                <a:ea typeface="宋体" charset="-122"/>
              </a:rPr>
              <a:pPr/>
              <a:t>29</a:t>
            </a:fld>
            <a:endParaRPr lang="en-US" altLang="zh-CN" smtClean="0">
              <a:ea typeface="宋体" charset="-122"/>
            </a:endParaRPr>
          </a:p>
        </p:txBody>
      </p:sp>
      <p:sp>
        <p:nvSpPr>
          <p:cNvPr id="139268" name="Rectangle 2"/>
          <p:cNvSpPr>
            <a:spLocks noGrp="1" noRot="1" noChangeAspect="1" noChangeArrowheads="1" noTextEdit="1"/>
          </p:cNvSpPr>
          <p:nvPr>
            <p:ph type="sldImg"/>
          </p:nvPr>
        </p:nvSpPr>
        <p:spPr>
          <a:ln/>
        </p:spPr>
      </p:sp>
      <p:sp>
        <p:nvSpPr>
          <p:cNvPr id="13926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dt" sz="quarter" idx="1"/>
          </p:nvPr>
        </p:nvSpPr>
        <p:spPr>
          <a:noFill/>
        </p:spPr>
        <p:txBody>
          <a:bodyPr/>
          <a:lstStyle/>
          <a:p>
            <a:fld id="{084F5B1D-1EE8-4F63-9F47-C7D4CBDAEF97}" type="datetime1">
              <a:rPr lang="zh-CN" altLang="en-US" smtClean="0">
                <a:ea typeface="宋体" charset="-122"/>
              </a:rPr>
              <a:pPr/>
              <a:t>2012/3/30</a:t>
            </a:fld>
            <a:endParaRPr lang="en-US" altLang="zh-CN" smtClean="0">
              <a:ea typeface="宋体" charset="-122"/>
            </a:endParaRPr>
          </a:p>
        </p:txBody>
      </p:sp>
      <p:sp>
        <p:nvSpPr>
          <p:cNvPr id="112643" name="Rectangle 7"/>
          <p:cNvSpPr>
            <a:spLocks noGrp="1" noChangeArrowheads="1"/>
          </p:cNvSpPr>
          <p:nvPr>
            <p:ph type="sldNum" sz="quarter" idx="5"/>
          </p:nvPr>
        </p:nvSpPr>
        <p:spPr>
          <a:noFill/>
        </p:spPr>
        <p:txBody>
          <a:bodyPr/>
          <a:lstStyle/>
          <a:p>
            <a:fld id="{1840D8F0-9B9E-4126-8FC1-20E33AF3A482}" type="slidenum">
              <a:rPr lang="en-US" altLang="zh-CN" smtClean="0">
                <a:ea typeface="宋体" charset="-122"/>
              </a:rPr>
              <a:pPr/>
              <a:t>3</a:t>
            </a:fld>
            <a:endParaRPr lang="en-US" altLang="zh-CN" smtClean="0">
              <a:ea typeface="宋体" charset="-122"/>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dt" sz="quarter" idx="1"/>
          </p:nvPr>
        </p:nvSpPr>
        <p:spPr>
          <a:noFill/>
        </p:spPr>
        <p:txBody>
          <a:bodyPr/>
          <a:lstStyle/>
          <a:p>
            <a:fld id="{0CB81C32-4168-43EE-BD76-62AD096D4680}" type="datetime1">
              <a:rPr lang="zh-CN" altLang="en-US" smtClean="0">
                <a:ea typeface="宋体" charset="-122"/>
              </a:rPr>
              <a:pPr/>
              <a:t>2012/3/30</a:t>
            </a:fld>
            <a:endParaRPr lang="en-US" altLang="zh-CN" smtClean="0">
              <a:ea typeface="宋体" charset="-122"/>
            </a:endParaRPr>
          </a:p>
        </p:txBody>
      </p:sp>
      <p:sp>
        <p:nvSpPr>
          <p:cNvPr id="140291" name="Rectangle 7"/>
          <p:cNvSpPr>
            <a:spLocks noGrp="1" noChangeArrowheads="1"/>
          </p:cNvSpPr>
          <p:nvPr>
            <p:ph type="sldNum" sz="quarter" idx="5"/>
          </p:nvPr>
        </p:nvSpPr>
        <p:spPr>
          <a:noFill/>
        </p:spPr>
        <p:txBody>
          <a:bodyPr/>
          <a:lstStyle/>
          <a:p>
            <a:fld id="{C472C312-CE77-4120-A0DA-19BE5DCEF641}" type="slidenum">
              <a:rPr lang="en-US" altLang="zh-CN" smtClean="0">
                <a:ea typeface="宋体" charset="-122"/>
              </a:rPr>
              <a:pPr/>
              <a:t>30</a:t>
            </a:fld>
            <a:endParaRPr lang="en-US" altLang="zh-CN" smtClean="0">
              <a:ea typeface="宋体" charset="-122"/>
            </a:endParaRPr>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dt" sz="quarter" idx="1"/>
          </p:nvPr>
        </p:nvSpPr>
        <p:spPr>
          <a:noFill/>
        </p:spPr>
        <p:txBody>
          <a:bodyPr/>
          <a:lstStyle/>
          <a:p>
            <a:fld id="{8B8FC077-E742-418B-A56B-9EA29C069D77}" type="datetime1">
              <a:rPr lang="zh-CN" altLang="en-US" smtClean="0">
                <a:ea typeface="宋体" charset="-122"/>
              </a:rPr>
              <a:pPr/>
              <a:t>2012/3/30</a:t>
            </a:fld>
            <a:endParaRPr lang="en-US" altLang="zh-CN" smtClean="0">
              <a:ea typeface="宋体" charset="-122"/>
            </a:endParaRPr>
          </a:p>
        </p:txBody>
      </p:sp>
      <p:sp>
        <p:nvSpPr>
          <p:cNvPr id="141315" name="Rectangle 7"/>
          <p:cNvSpPr>
            <a:spLocks noGrp="1" noChangeArrowheads="1"/>
          </p:cNvSpPr>
          <p:nvPr>
            <p:ph type="sldNum" sz="quarter" idx="5"/>
          </p:nvPr>
        </p:nvSpPr>
        <p:spPr>
          <a:noFill/>
        </p:spPr>
        <p:txBody>
          <a:bodyPr/>
          <a:lstStyle/>
          <a:p>
            <a:fld id="{83D39613-F70B-4DBA-9DA7-F26AE0182FD0}" type="slidenum">
              <a:rPr lang="en-US" altLang="zh-CN" smtClean="0">
                <a:ea typeface="宋体" charset="-122"/>
              </a:rPr>
              <a:pPr/>
              <a:t>31</a:t>
            </a:fld>
            <a:endParaRPr lang="en-US" altLang="zh-CN" smtClean="0">
              <a:ea typeface="宋体" charset="-122"/>
            </a:endParaRPr>
          </a:p>
        </p:txBody>
      </p:sp>
      <p:sp>
        <p:nvSpPr>
          <p:cNvPr id="141316" name="Rectangle 2"/>
          <p:cNvSpPr>
            <a:spLocks noGrp="1" noRot="1" noChangeAspect="1" noChangeArrowheads="1" noTextEdit="1"/>
          </p:cNvSpPr>
          <p:nvPr>
            <p:ph type="sldImg"/>
          </p:nvPr>
        </p:nvSpPr>
        <p:spPr>
          <a:ln/>
        </p:spPr>
      </p:sp>
      <p:sp>
        <p:nvSpPr>
          <p:cNvPr id="198661" name="Rectangle 3"/>
          <p:cNvSpPr>
            <a:spLocks noGrp="1" noChangeArrowheads="1"/>
          </p:cNvSpPr>
          <p:nvPr>
            <p:ph type="body" idx="1"/>
          </p:nvPr>
        </p:nvSpPr>
        <p:spPr>
          <a:xfrm>
            <a:off x="914400" y="4343400"/>
            <a:ext cx="5029200" cy="4114800"/>
          </a:xfrm>
          <a:ln/>
        </p:spPr>
        <p:txBody>
          <a:bodyPr/>
          <a:lstStyle/>
          <a:p>
            <a:pPr marL="228600" indent="-228600" eaLnBrk="1" hangingPunct="1">
              <a:defRPr/>
            </a:pPr>
            <a:r>
              <a:rPr lang="zh-CN" altLang="en-US" dirty="0" smtClean="0">
                <a:latin typeface="Arial" pitchFamily="34" charset="0"/>
              </a:rPr>
              <a:t>三种存储架构中，主要的竞争点在</a:t>
            </a:r>
            <a:r>
              <a:rPr lang="en-US" altLang="zh-CN" dirty="0" smtClean="0">
                <a:latin typeface="Arial" pitchFamily="34" charset="0"/>
              </a:rPr>
              <a:t>NAS</a:t>
            </a:r>
            <a:r>
              <a:rPr lang="zh-CN" altLang="en-US" dirty="0" smtClean="0">
                <a:latin typeface="Arial" pitchFamily="34" charset="0"/>
              </a:rPr>
              <a:t>和</a:t>
            </a:r>
            <a:r>
              <a:rPr lang="en-US" altLang="zh-CN" dirty="0" smtClean="0">
                <a:latin typeface="Arial" pitchFamily="34" charset="0"/>
              </a:rPr>
              <a:t>SAN</a:t>
            </a:r>
            <a:r>
              <a:rPr lang="zh-CN" altLang="en-US" dirty="0" smtClean="0">
                <a:latin typeface="Arial" pitchFamily="34" charset="0"/>
              </a:rPr>
              <a:t>之间，但经过长期的实践证明，</a:t>
            </a:r>
            <a:r>
              <a:rPr lang="en-US" altLang="zh-CN" dirty="0" smtClean="0">
                <a:latin typeface="Arial" pitchFamily="34" charset="0"/>
              </a:rPr>
              <a:t>NAS</a:t>
            </a:r>
            <a:r>
              <a:rPr lang="zh-CN" altLang="en-US" dirty="0" smtClean="0">
                <a:latin typeface="Arial" pitchFamily="34" charset="0"/>
              </a:rPr>
              <a:t>和</a:t>
            </a:r>
            <a:r>
              <a:rPr lang="en-US" altLang="zh-CN" dirty="0" smtClean="0">
                <a:latin typeface="Arial" pitchFamily="34" charset="0"/>
              </a:rPr>
              <a:t>SAN</a:t>
            </a:r>
            <a:r>
              <a:rPr lang="zh-CN" altLang="en-US" dirty="0" smtClean="0">
                <a:latin typeface="Arial" pitchFamily="34" charset="0"/>
              </a:rPr>
              <a:t>并没有哪一个占有绝对的优势。就目前的形势来看，只能是共存。它们各自具有不同的特点，适用于不同的用户群。</a:t>
            </a:r>
            <a:endParaRPr lang="en-US" altLang="zh-CN" dirty="0" smtClean="0">
              <a:latin typeface="Arial" pitchFamily="34" charset="0"/>
            </a:endParaRPr>
          </a:p>
          <a:p>
            <a:pPr marL="228600" indent="-228600" eaLnBrk="1" hangingPunct="1">
              <a:defRPr/>
            </a:pPr>
            <a:r>
              <a:rPr lang="en-US" altLang="zh-CN" dirty="0" smtClean="0">
                <a:latin typeface="Arial" pitchFamily="34" charset="0"/>
              </a:rPr>
              <a:t>NAS</a:t>
            </a:r>
            <a:r>
              <a:rPr lang="zh-CN" altLang="en-US" dirty="0" smtClean="0">
                <a:latin typeface="Arial" pitchFamily="34" charset="0"/>
              </a:rPr>
              <a:t>具有管理安装方便，价格贫民化的优点，是中小企业存储的优选方案。</a:t>
            </a:r>
            <a:r>
              <a:rPr lang="en-US" altLang="zh-CN" dirty="0" smtClean="0">
                <a:latin typeface="Arial" pitchFamily="34" charset="0"/>
              </a:rPr>
              <a:t>SAN</a:t>
            </a:r>
            <a:r>
              <a:rPr lang="zh-CN" altLang="en-US" dirty="0" smtClean="0">
                <a:latin typeface="Arial" pitchFamily="34" charset="0"/>
              </a:rPr>
              <a:t>适用于企业级数据存储，服务器集群、远程灾难恢复、</a:t>
            </a:r>
            <a:r>
              <a:rPr lang="en-US" altLang="zh-CN" dirty="0" err="1" smtClean="0">
                <a:latin typeface="Arial" pitchFamily="34" charset="0"/>
              </a:rPr>
              <a:t>Inernet</a:t>
            </a:r>
            <a:r>
              <a:rPr lang="zh-CN" altLang="en-US" dirty="0" smtClean="0">
                <a:latin typeface="Arial" pitchFamily="34" charset="0"/>
              </a:rPr>
              <a:t>数据服务等多种领域。</a:t>
            </a:r>
            <a:endParaRPr lang="en-US" altLang="zh-CN" dirty="0" smtClean="0">
              <a:latin typeface="Arial" pitchFamily="34" charset="0"/>
            </a:endParaRPr>
          </a:p>
          <a:p>
            <a:pPr>
              <a:defRPr/>
            </a:pPr>
            <a:r>
              <a:rPr lang="zh-CN" altLang="en-US" dirty="0" smtClean="0"/>
              <a:t>网络附加存储</a:t>
            </a:r>
            <a:r>
              <a:rPr lang="en-US" altLang="zh-CN" dirty="0" smtClean="0"/>
              <a:t>(Network Attached Storage; NAS)</a:t>
            </a:r>
            <a:r>
              <a:rPr lang="zh-CN" altLang="en-US" dirty="0" smtClean="0"/>
              <a:t>经常与</a:t>
            </a:r>
            <a:r>
              <a:rPr lang="en-US" altLang="zh-CN" dirty="0" smtClean="0"/>
              <a:t>SAN</a:t>
            </a:r>
            <a:r>
              <a:rPr lang="zh-CN" altLang="en-US" dirty="0" smtClean="0"/>
              <a:t>混淆</a:t>
            </a:r>
            <a:r>
              <a:rPr lang="en-US" altLang="zh-CN" dirty="0" smtClean="0"/>
              <a:t>. </a:t>
            </a:r>
            <a:r>
              <a:rPr lang="zh-CN" altLang="en-US" dirty="0" smtClean="0"/>
              <a:t>某些时候人们认为是两种不同的存储选择</a:t>
            </a:r>
            <a:r>
              <a:rPr lang="en-US" altLang="zh-CN" dirty="0" smtClean="0"/>
              <a:t>. </a:t>
            </a:r>
            <a:r>
              <a:rPr lang="zh-CN" altLang="en-US" dirty="0" smtClean="0"/>
              <a:t>这部分是由于其相近的词头缩写</a:t>
            </a:r>
            <a:r>
              <a:rPr lang="en-US" altLang="zh-CN" dirty="0" smtClean="0"/>
              <a:t>(NAS</a:t>
            </a:r>
            <a:r>
              <a:rPr lang="zh-CN" altLang="en-US" dirty="0" smtClean="0"/>
              <a:t>正好是</a:t>
            </a:r>
            <a:r>
              <a:rPr lang="en-US" altLang="zh-CN" dirty="0" smtClean="0"/>
              <a:t>SAN</a:t>
            </a:r>
            <a:r>
              <a:rPr lang="zh-CN" altLang="en-US" dirty="0" smtClean="0"/>
              <a:t>的逆向拼法</a:t>
            </a:r>
            <a:r>
              <a:rPr lang="en-US" altLang="zh-CN" dirty="0" smtClean="0"/>
              <a:t>), </a:t>
            </a:r>
            <a:r>
              <a:rPr lang="zh-CN" altLang="en-US" dirty="0" smtClean="0"/>
              <a:t>部分由于这两者同为先进的存储解决方案</a:t>
            </a:r>
            <a:r>
              <a:rPr lang="en-US" altLang="zh-CN" dirty="0" smtClean="0"/>
              <a:t>. </a:t>
            </a:r>
            <a:r>
              <a:rPr lang="zh-CN" altLang="en-US" dirty="0" smtClean="0"/>
              <a:t>事实上</a:t>
            </a:r>
            <a:r>
              <a:rPr lang="en-US" altLang="zh-CN" dirty="0" smtClean="0"/>
              <a:t>, NAS</a:t>
            </a:r>
            <a:r>
              <a:rPr lang="zh-CN" altLang="en-US" dirty="0" smtClean="0"/>
              <a:t>与</a:t>
            </a:r>
            <a:r>
              <a:rPr lang="en-US" altLang="zh-CN" dirty="0" smtClean="0"/>
              <a:t>SAN</a:t>
            </a:r>
            <a:r>
              <a:rPr lang="zh-CN" altLang="en-US" dirty="0" smtClean="0"/>
              <a:t>是两种互补的存储技术</a:t>
            </a:r>
            <a:r>
              <a:rPr lang="en-US" altLang="zh-CN" dirty="0" smtClean="0"/>
              <a:t>, </a:t>
            </a:r>
            <a:r>
              <a:rPr lang="zh-CN" altLang="en-US" dirty="0" smtClean="0"/>
              <a:t>他们可以单独或联合使用</a:t>
            </a:r>
            <a:r>
              <a:rPr lang="en-US" altLang="zh-CN" dirty="0" smtClean="0"/>
              <a:t>.</a:t>
            </a:r>
          </a:p>
          <a:p>
            <a:pPr>
              <a:defRPr/>
            </a:pPr>
            <a:endParaRPr lang="en-US" altLang="zh-CN" dirty="0" smtClean="0"/>
          </a:p>
          <a:p>
            <a:pPr>
              <a:defRPr/>
            </a:pPr>
            <a:r>
              <a:rPr lang="en-US" altLang="zh-CN" dirty="0" smtClean="0"/>
              <a:t>NAS</a:t>
            </a:r>
            <a:r>
              <a:rPr lang="zh-CN" altLang="en-US" dirty="0" smtClean="0"/>
              <a:t>通常专用于面向来自网络的文件</a:t>
            </a:r>
            <a:r>
              <a:rPr lang="en-US" altLang="zh-CN" dirty="0" smtClean="0"/>
              <a:t>I/O</a:t>
            </a:r>
            <a:r>
              <a:rPr lang="zh-CN" altLang="en-US" dirty="0" smtClean="0"/>
              <a:t>访问请求</a:t>
            </a:r>
            <a:r>
              <a:rPr lang="en-US" altLang="zh-CN" dirty="0" smtClean="0"/>
              <a:t>. </a:t>
            </a:r>
            <a:r>
              <a:rPr lang="zh-CN" altLang="en-US" dirty="0" smtClean="0"/>
              <a:t>这些访问可能来自</a:t>
            </a:r>
            <a:r>
              <a:rPr lang="en-US" altLang="zh-CN" dirty="0" smtClean="0"/>
              <a:t>UNIX</a:t>
            </a:r>
            <a:r>
              <a:rPr lang="zh-CN" altLang="en-US" dirty="0" smtClean="0"/>
              <a:t>的</a:t>
            </a:r>
            <a:r>
              <a:rPr lang="en-US" altLang="zh-CN" dirty="0" smtClean="0"/>
              <a:t>NFS(</a:t>
            </a:r>
            <a:r>
              <a:rPr lang="zh-CN" altLang="en-US" dirty="0" smtClean="0"/>
              <a:t>网络文件系统</a:t>
            </a:r>
            <a:r>
              <a:rPr lang="en-US" altLang="zh-CN" dirty="0" smtClean="0"/>
              <a:t>)</a:t>
            </a:r>
            <a:r>
              <a:rPr lang="zh-CN" altLang="en-US" dirty="0" smtClean="0"/>
              <a:t>或</a:t>
            </a:r>
            <a:r>
              <a:rPr lang="en-US" altLang="zh-CN" dirty="0" smtClean="0"/>
              <a:t>Microsoft</a:t>
            </a:r>
            <a:r>
              <a:rPr lang="zh-CN" altLang="en-US" dirty="0" smtClean="0"/>
              <a:t>的</a:t>
            </a:r>
            <a:r>
              <a:rPr lang="en-US" altLang="zh-CN" dirty="0" smtClean="0"/>
              <a:t>Windows</a:t>
            </a:r>
            <a:r>
              <a:rPr lang="zh-CN" altLang="en-US" dirty="0" smtClean="0"/>
              <a:t>客户机的</a:t>
            </a:r>
            <a:r>
              <a:rPr lang="en-US" altLang="zh-CN" dirty="0" smtClean="0"/>
              <a:t>SMB(</a:t>
            </a:r>
            <a:r>
              <a:rPr lang="zh-CN" altLang="en-US" dirty="0" smtClean="0"/>
              <a:t>服务器信息块</a:t>
            </a:r>
            <a:r>
              <a:rPr lang="en-US" altLang="zh-CN" dirty="0" smtClean="0"/>
              <a:t>)</a:t>
            </a:r>
            <a:r>
              <a:rPr lang="zh-CN" altLang="en-US" dirty="0" smtClean="0"/>
              <a:t>以及其他面向文件的协议</a:t>
            </a:r>
            <a:r>
              <a:rPr lang="en-US" altLang="zh-CN" dirty="0" smtClean="0"/>
              <a:t>. NAS</a:t>
            </a:r>
            <a:r>
              <a:rPr lang="zh-CN" altLang="en-US" dirty="0" smtClean="0"/>
              <a:t>可以最大程度的优化这一功能</a:t>
            </a:r>
            <a:r>
              <a:rPr lang="en-US" altLang="zh-CN" dirty="0" smtClean="0"/>
              <a:t>, </a:t>
            </a:r>
            <a:r>
              <a:rPr lang="zh-CN" altLang="en-US" dirty="0" smtClean="0"/>
              <a:t>提供优于传统通用服务器的性能价格比</a:t>
            </a:r>
            <a:r>
              <a:rPr lang="en-US" altLang="zh-CN" dirty="0" smtClean="0"/>
              <a:t>.</a:t>
            </a:r>
          </a:p>
          <a:p>
            <a:pPr>
              <a:defRPr/>
            </a:pPr>
            <a:endParaRPr lang="en-US" altLang="zh-CN" dirty="0" smtClean="0"/>
          </a:p>
          <a:p>
            <a:pPr>
              <a:defRPr/>
            </a:pPr>
            <a:r>
              <a:rPr lang="zh-CN" altLang="en-US" dirty="0" smtClean="0"/>
              <a:t>事实上</a:t>
            </a:r>
            <a:r>
              <a:rPr lang="en-US" altLang="zh-CN" dirty="0" smtClean="0"/>
              <a:t>, NAS</a:t>
            </a:r>
            <a:r>
              <a:rPr lang="zh-CN" altLang="en-US" dirty="0" smtClean="0"/>
              <a:t>技术与小型</a:t>
            </a:r>
            <a:r>
              <a:rPr lang="en-US" altLang="zh-CN" dirty="0" smtClean="0"/>
              <a:t>SAN</a:t>
            </a:r>
            <a:r>
              <a:rPr lang="zh-CN" altLang="en-US" dirty="0" smtClean="0"/>
              <a:t>有许多相似的优点</a:t>
            </a:r>
            <a:r>
              <a:rPr lang="en-US" altLang="zh-CN" dirty="0" smtClean="0"/>
              <a:t>. NAS</a:t>
            </a:r>
            <a:r>
              <a:rPr lang="zh-CN" altLang="en-US" dirty="0" smtClean="0"/>
              <a:t>是与</a:t>
            </a:r>
            <a:r>
              <a:rPr lang="en-US" altLang="zh-CN" dirty="0" smtClean="0"/>
              <a:t>LAN</a:t>
            </a:r>
            <a:r>
              <a:rPr lang="zh-CN" altLang="en-US" dirty="0" smtClean="0"/>
              <a:t>连接的专用存储设备</a:t>
            </a:r>
            <a:r>
              <a:rPr lang="en-US" altLang="zh-CN" dirty="0" smtClean="0"/>
              <a:t>,</a:t>
            </a:r>
            <a:r>
              <a:rPr lang="zh-CN" altLang="en-US" dirty="0" smtClean="0"/>
              <a:t>可以通过高层协议如</a:t>
            </a:r>
            <a:r>
              <a:rPr lang="en-US" altLang="zh-CN" dirty="0" smtClean="0"/>
              <a:t>NFS</a:t>
            </a:r>
            <a:r>
              <a:rPr lang="zh-CN" altLang="en-US" dirty="0" smtClean="0"/>
              <a:t>和</a:t>
            </a:r>
            <a:r>
              <a:rPr lang="en-US" altLang="zh-CN" dirty="0" smtClean="0"/>
              <a:t>SMB</a:t>
            </a:r>
            <a:r>
              <a:rPr lang="zh-CN" altLang="en-US" dirty="0" smtClean="0"/>
              <a:t>等支持多种系统平台</a:t>
            </a:r>
            <a:r>
              <a:rPr lang="en-US" altLang="zh-CN" dirty="0" smtClean="0"/>
              <a:t>. </a:t>
            </a:r>
            <a:r>
              <a:rPr lang="zh-CN" altLang="en-US" dirty="0" smtClean="0"/>
              <a:t>通常</a:t>
            </a:r>
            <a:r>
              <a:rPr lang="en-US" altLang="zh-CN" dirty="0" smtClean="0"/>
              <a:t>NAS</a:t>
            </a:r>
            <a:r>
              <a:rPr lang="zh-CN" altLang="en-US" dirty="0" smtClean="0"/>
              <a:t>更容易容入用户现有的</a:t>
            </a:r>
            <a:r>
              <a:rPr lang="en-US" altLang="zh-CN" dirty="0" smtClean="0"/>
              <a:t>LAN</a:t>
            </a:r>
            <a:r>
              <a:rPr lang="zh-CN" altLang="en-US" dirty="0" smtClean="0"/>
              <a:t>之中</a:t>
            </a:r>
            <a:r>
              <a:rPr lang="en-US" altLang="zh-CN" dirty="0" smtClean="0"/>
              <a:t>. </a:t>
            </a:r>
            <a:r>
              <a:rPr lang="zh-CN" altLang="en-US" dirty="0" smtClean="0"/>
              <a:t>然而</a:t>
            </a:r>
            <a:r>
              <a:rPr lang="en-US" altLang="zh-CN" dirty="0" smtClean="0"/>
              <a:t>, </a:t>
            </a:r>
            <a:r>
              <a:rPr lang="zh-CN" altLang="en-US" dirty="0" smtClean="0"/>
              <a:t>虽然</a:t>
            </a:r>
            <a:r>
              <a:rPr lang="en-US" altLang="zh-CN" dirty="0" smtClean="0"/>
              <a:t>NAS</a:t>
            </a:r>
            <a:r>
              <a:rPr lang="zh-CN" altLang="en-US" dirty="0" smtClean="0"/>
              <a:t>可以提供</a:t>
            </a:r>
            <a:r>
              <a:rPr lang="en-US" altLang="zh-CN" dirty="0" smtClean="0"/>
              <a:t>SAN</a:t>
            </a:r>
            <a:r>
              <a:rPr lang="zh-CN" altLang="en-US" dirty="0" smtClean="0"/>
              <a:t>的部分优点</a:t>
            </a:r>
            <a:r>
              <a:rPr lang="en-US" altLang="zh-CN" dirty="0" smtClean="0"/>
              <a:t>, </a:t>
            </a:r>
            <a:r>
              <a:rPr lang="zh-CN" altLang="en-US" dirty="0" smtClean="0"/>
              <a:t>但缺少</a:t>
            </a:r>
            <a:r>
              <a:rPr lang="en-US" altLang="zh-CN" dirty="0" smtClean="0"/>
              <a:t>SAN</a:t>
            </a:r>
            <a:r>
              <a:rPr lang="zh-CN" altLang="en-US" dirty="0" smtClean="0"/>
              <a:t>拓扑机构方面如</a:t>
            </a:r>
            <a:r>
              <a:rPr lang="en-US" altLang="zh-CN" dirty="0" smtClean="0"/>
              <a:t>LAN-free</a:t>
            </a:r>
            <a:r>
              <a:rPr lang="zh-CN" altLang="en-US" dirty="0" smtClean="0"/>
              <a:t>备份</a:t>
            </a:r>
            <a:r>
              <a:rPr lang="en-US" altLang="zh-CN" dirty="0" smtClean="0"/>
              <a:t>, </a:t>
            </a:r>
            <a:r>
              <a:rPr lang="zh-CN" altLang="en-US" dirty="0" smtClean="0"/>
              <a:t>数据整合等能力</a:t>
            </a:r>
            <a:r>
              <a:rPr lang="en-US" altLang="zh-CN" dirty="0" smtClean="0"/>
              <a:t>. </a:t>
            </a:r>
            <a:r>
              <a:rPr lang="zh-CN" altLang="en-US" dirty="0" smtClean="0"/>
              <a:t>而且在</a:t>
            </a:r>
            <a:r>
              <a:rPr lang="en-US" altLang="zh-CN" dirty="0" smtClean="0"/>
              <a:t>LAN</a:t>
            </a:r>
            <a:r>
              <a:rPr lang="zh-CN" altLang="en-US" dirty="0" smtClean="0"/>
              <a:t>上仍旧是一系列分布式存储设备</a:t>
            </a:r>
            <a:r>
              <a:rPr lang="en-US" altLang="zh-CN" dirty="0" smtClean="0"/>
              <a:t>, </a:t>
            </a:r>
            <a:r>
              <a:rPr lang="zh-CN" altLang="en-US" dirty="0" smtClean="0"/>
              <a:t>无法集中管理</a:t>
            </a:r>
            <a:r>
              <a:rPr lang="en-US" altLang="zh-CN" dirty="0" smtClean="0"/>
              <a:t>. </a:t>
            </a:r>
            <a:r>
              <a:rPr lang="zh-CN" altLang="en-US" dirty="0" smtClean="0"/>
              <a:t>此外</a:t>
            </a:r>
            <a:r>
              <a:rPr lang="en-US" altLang="zh-CN" dirty="0" smtClean="0"/>
              <a:t>, NAS</a:t>
            </a:r>
            <a:r>
              <a:rPr lang="zh-CN" altLang="en-US" dirty="0" smtClean="0"/>
              <a:t>确实可以加速数据传输速度</a:t>
            </a:r>
            <a:r>
              <a:rPr lang="en-US" altLang="zh-CN" dirty="0" smtClean="0"/>
              <a:t>, </a:t>
            </a:r>
            <a:r>
              <a:rPr lang="zh-CN" altLang="en-US" dirty="0" smtClean="0"/>
              <a:t>但是并不能如</a:t>
            </a:r>
            <a:r>
              <a:rPr lang="en-US" altLang="zh-CN" dirty="0" smtClean="0"/>
              <a:t>SAN</a:t>
            </a:r>
            <a:r>
              <a:rPr lang="zh-CN" altLang="en-US" dirty="0" smtClean="0"/>
              <a:t>一样解除</a:t>
            </a:r>
            <a:r>
              <a:rPr lang="en-US" altLang="zh-CN" dirty="0" smtClean="0"/>
              <a:t>LAN</a:t>
            </a:r>
            <a:r>
              <a:rPr lang="zh-CN" altLang="en-US" dirty="0" smtClean="0"/>
              <a:t>的负载</a:t>
            </a:r>
            <a:r>
              <a:rPr lang="en-US" altLang="zh-CN" dirty="0" smtClean="0"/>
              <a:t>. </a:t>
            </a:r>
            <a:r>
              <a:rPr lang="zh-CN" altLang="en-US" dirty="0" smtClean="0"/>
              <a:t>多数存储设备也必须通过专用服务器连接才能接入以太网络而实现共享</a:t>
            </a:r>
            <a:r>
              <a:rPr lang="en-US" altLang="zh-CN" dirty="0" smtClean="0"/>
              <a:t>.</a:t>
            </a:r>
            <a:endParaRPr lang="en-US" altLang="zh-CN" dirty="0" smtClean="0">
              <a:latin typeface="Arial" pitchFamily="34" charset="0"/>
            </a:endParaRPr>
          </a:p>
          <a:p>
            <a:pPr marL="228600" indent="-228600" eaLnBrk="1" hangingPunct="1">
              <a:defRPr/>
            </a:pPr>
            <a:r>
              <a:rPr lang="zh-CN" altLang="en-US" dirty="0" smtClean="0">
                <a:latin typeface="Arial" pitchFamily="34" charset="0"/>
              </a:rPr>
              <a:t>随着</a:t>
            </a:r>
            <a:r>
              <a:rPr lang="en-US" altLang="zh-CN" dirty="0" smtClean="0">
                <a:latin typeface="Arial" pitchFamily="34" charset="0"/>
              </a:rPr>
              <a:t>ISCSI</a:t>
            </a:r>
            <a:r>
              <a:rPr lang="zh-CN" altLang="en-US" dirty="0" smtClean="0">
                <a:latin typeface="Arial" pitchFamily="34" charset="0"/>
              </a:rPr>
              <a:t>、</a:t>
            </a:r>
            <a:r>
              <a:rPr lang="en-US" altLang="zh-CN" dirty="0" err="1" smtClean="0">
                <a:latin typeface="Arial" pitchFamily="34" charset="0"/>
              </a:rPr>
              <a:t>Infiniband</a:t>
            </a:r>
            <a:r>
              <a:rPr lang="zh-CN" altLang="en-US" dirty="0" smtClean="0">
                <a:latin typeface="Arial" pitchFamily="34" charset="0"/>
              </a:rPr>
              <a:t>等技术的出现，未来</a:t>
            </a:r>
            <a:r>
              <a:rPr lang="en-US" altLang="zh-CN" dirty="0" smtClean="0">
                <a:latin typeface="Arial" pitchFamily="34" charset="0"/>
              </a:rPr>
              <a:t>NAS</a:t>
            </a:r>
            <a:r>
              <a:rPr lang="zh-CN" altLang="en-US" dirty="0" smtClean="0">
                <a:latin typeface="Arial" pitchFamily="34" charset="0"/>
              </a:rPr>
              <a:t>和</a:t>
            </a:r>
            <a:r>
              <a:rPr lang="en-US" altLang="zh-CN" dirty="0" smtClean="0">
                <a:latin typeface="Arial" pitchFamily="34" charset="0"/>
              </a:rPr>
              <a:t>SAN</a:t>
            </a:r>
            <a:r>
              <a:rPr lang="zh-CN" altLang="en-US" dirty="0" smtClean="0">
                <a:latin typeface="Arial" pitchFamily="34" charset="0"/>
              </a:rPr>
              <a:t>必然走向统一。</a:t>
            </a:r>
            <a:endParaRPr lang="zh-CN" altLang="zh-CN" dirty="0"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dt" sz="quarter" idx="1"/>
          </p:nvPr>
        </p:nvSpPr>
        <p:spPr>
          <a:noFill/>
        </p:spPr>
        <p:txBody>
          <a:bodyPr/>
          <a:lstStyle/>
          <a:p>
            <a:fld id="{9AA92493-A153-4CF9-819D-FA8C4B280EB4}" type="datetime1">
              <a:rPr lang="zh-CN" altLang="en-US" smtClean="0">
                <a:ea typeface="宋体" charset="-122"/>
              </a:rPr>
              <a:pPr/>
              <a:t>2012/3/30</a:t>
            </a:fld>
            <a:endParaRPr lang="en-US" altLang="zh-CN" smtClean="0">
              <a:ea typeface="宋体" charset="-122"/>
            </a:endParaRPr>
          </a:p>
        </p:txBody>
      </p:sp>
      <p:sp>
        <p:nvSpPr>
          <p:cNvPr id="142339" name="Rectangle 7"/>
          <p:cNvSpPr>
            <a:spLocks noGrp="1" noChangeArrowheads="1"/>
          </p:cNvSpPr>
          <p:nvPr>
            <p:ph type="sldNum" sz="quarter" idx="5"/>
          </p:nvPr>
        </p:nvSpPr>
        <p:spPr>
          <a:noFill/>
        </p:spPr>
        <p:txBody>
          <a:bodyPr/>
          <a:lstStyle/>
          <a:p>
            <a:fld id="{3A0B23A4-5170-4D7C-BD31-BC2CF03C34C7}" type="slidenum">
              <a:rPr lang="en-US" altLang="zh-CN" smtClean="0">
                <a:ea typeface="宋体" charset="-122"/>
              </a:rPr>
              <a:pPr/>
              <a:t>32</a:t>
            </a:fld>
            <a:endParaRPr lang="en-US" altLang="zh-CN" smtClean="0">
              <a:ea typeface="宋体" charset="-122"/>
            </a:endParaRPr>
          </a:p>
        </p:txBody>
      </p:sp>
      <p:sp>
        <p:nvSpPr>
          <p:cNvPr id="142340" name="Rectangle 2"/>
          <p:cNvSpPr>
            <a:spLocks noGrp="1" noRot="1" noChangeAspect="1" noChangeArrowheads="1" noTextEdit="1"/>
          </p:cNvSpPr>
          <p:nvPr>
            <p:ph type="sldImg"/>
          </p:nvPr>
        </p:nvSpPr>
        <p:spPr>
          <a:ln/>
        </p:spPr>
      </p:sp>
      <p:sp>
        <p:nvSpPr>
          <p:cNvPr id="142341"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zh-CN" altLang="en-US" smtClean="0">
                <a:ea typeface="宋体" charset="-122"/>
              </a:rPr>
              <a:t>密集型光波复用（</a:t>
            </a:r>
            <a:r>
              <a:rPr lang="en-US" altLang="zh-CN" smtClean="0">
                <a:ea typeface="宋体" charset="-122"/>
              </a:rPr>
              <a:t>DWDM</a:t>
            </a:r>
            <a:r>
              <a:rPr lang="zh-CN" altLang="en-US" smtClean="0">
                <a:ea typeface="宋体" charset="-122"/>
              </a:rPr>
              <a:t>：</a:t>
            </a:r>
            <a:r>
              <a:rPr lang="en-US" altLang="zh-CN" smtClean="0">
                <a:ea typeface="宋体" charset="-122"/>
              </a:rPr>
              <a:t>Dense Wavelength Division Multiplexing</a:t>
            </a:r>
            <a:r>
              <a:rPr lang="zh-CN" altLang="en-US" smtClean="0">
                <a:ea typeface="宋体" charset="-122"/>
              </a:rPr>
              <a:t>）是能组合一组光波长用一根光纤进行传送。 </a:t>
            </a:r>
          </a:p>
          <a:p>
            <a:pPr marL="228600" indent="-228600" eaLnBrk="1" hangingPunct="1"/>
            <a:endParaRPr lang="zh-CN" altLang="zh-CN"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a:spLocks noGrp="1" noChangeArrowheads="1"/>
          </p:cNvSpPr>
          <p:nvPr>
            <p:ph type="dt" sz="quarter" idx="1"/>
          </p:nvPr>
        </p:nvSpPr>
        <p:spPr>
          <a:noFill/>
        </p:spPr>
        <p:txBody>
          <a:bodyPr/>
          <a:lstStyle/>
          <a:p>
            <a:fld id="{0852A869-0987-40D4-80DB-25BC46324D5F}" type="datetime1">
              <a:rPr lang="zh-CN" altLang="en-US" smtClean="0">
                <a:ea typeface="宋体" charset="-122"/>
              </a:rPr>
              <a:pPr/>
              <a:t>2012/3/30</a:t>
            </a:fld>
            <a:endParaRPr lang="en-US" altLang="zh-CN" smtClean="0">
              <a:ea typeface="宋体" charset="-122"/>
            </a:endParaRPr>
          </a:p>
        </p:txBody>
      </p:sp>
      <p:sp>
        <p:nvSpPr>
          <p:cNvPr id="143363" name="Rectangle 7"/>
          <p:cNvSpPr>
            <a:spLocks noGrp="1" noChangeArrowheads="1"/>
          </p:cNvSpPr>
          <p:nvPr>
            <p:ph type="sldNum" sz="quarter" idx="5"/>
          </p:nvPr>
        </p:nvSpPr>
        <p:spPr>
          <a:noFill/>
        </p:spPr>
        <p:txBody>
          <a:bodyPr/>
          <a:lstStyle/>
          <a:p>
            <a:fld id="{F815E4DE-C445-4222-9F86-0C1908F3A561}" type="slidenum">
              <a:rPr lang="en-US" altLang="zh-CN" smtClean="0">
                <a:ea typeface="宋体" charset="-122"/>
              </a:rPr>
              <a:pPr/>
              <a:t>33</a:t>
            </a:fld>
            <a:endParaRPr lang="en-US" altLang="zh-CN" smtClean="0">
              <a:ea typeface="宋体" charset="-122"/>
            </a:endParaRPr>
          </a:p>
        </p:txBody>
      </p:sp>
      <p:sp>
        <p:nvSpPr>
          <p:cNvPr id="143364" name="Rectangle 2"/>
          <p:cNvSpPr>
            <a:spLocks noGrp="1" noRot="1" noChangeAspect="1" noChangeArrowheads="1" noTextEdit="1"/>
          </p:cNvSpPr>
          <p:nvPr>
            <p:ph type="sldImg"/>
          </p:nvPr>
        </p:nvSpPr>
        <p:spPr>
          <a:ln/>
        </p:spPr>
      </p:sp>
      <p:sp>
        <p:nvSpPr>
          <p:cNvPr id="14336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dt" sz="quarter" idx="1"/>
          </p:nvPr>
        </p:nvSpPr>
        <p:spPr>
          <a:noFill/>
        </p:spPr>
        <p:txBody>
          <a:bodyPr/>
          <a:lstStyle/>
          <a:p>
            <a:fld id="{01721439-25D5-4460-A0FE-9403A9DE2FF0}" type="datetime1">
              <a:rPr lang="zh-CN" altLang="en-US" smtClean="0">
                <a:ea typeface="宋体" charset="-122"/>
              </a:rPr>
              <a:pPr/>
              <a:t>2012/3/30</a:t>
            </a:fld>
            <a:endParaRPr lang="en-US" altLang="zh-CN" smtClean="0">
              <a:ea typeface="宋体" charset="-122"/>
            </a:endParaRPr>
          </a:p>
        </p:txBody>
      </p:sp>
      <p:sp>
        <p:nvSpPr>
          <p:cNvPr id="144387" name="Rectangle 7"/>
          <p:cNvSpPr>
            <a:spLocks noGrp="1" noChangeArrowheads="1"/>
          </p:cNvSpPr>
          <p:nvPr>
            <p:ph type="sldNum" sz="quarter" idx="5"/>
          </p:nvPr>
        </p:nvSpPr>
        <p:spPr>
          <a:noFill/>
        </p:spPr>
        <p:txBody>
          <a:bodyPr/>
          <a:lstStyle/>
          <a:p>
            <a:fld id="{4A51399E-6CF1-4E88-B83F-58B8E667C361}" type="slidenum">
              <a:rPr lang="en-US" altLang="zh-CN" smtClean="0">
                <a:ea typeface="宋体" charset="-122"/>
              </a:rPr>
              <a:pPr/>
              <a:t>34</a:t>
            </a:fld>
            <a:endParaRPr lang="en-US" altLang="zh-CN" smtClean="0">
              <a:ea typeface="宋体" charset="-122"/>
            </a:endParaRPr>
          </a:p>
        </p:txBody>
      </p:sp>
      <p:sp>
        <p:nvSpPr>
          <p:cNvPr id="144388" name="Rectangle 2"/>
          <p:cNvSpPr>
            <a:spLocks noGrp="1" noRot="1" noChangeAspect="1" noChangeArrowheads="1" noTextEdit="1"/>
          </p:cNvSpPr>
          <p:nvPr>
            <p:ph type="sldImg"/>
          </p:nvPr>
        </p:nvSpPr>
        <p:spPr>
          <a:ln/>
        </p:spPr>
      </p:sp>
      <p:sp>
        <p:nvSpPr>
          <p:cNvPr id="14438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dt" sz="quarter" idx="1"/>
          </p:nvPr>
        </p:nvSpPr>
        <p:spPr>
          <a:noFill/>
        </p:spPr>
        <p:txBody>
          <a:bodyPr/>
          <a:lstStyle/>
          <a:p>
            <a:fld id="{F52460A0-5AD2-4CA4-B81C-BCC536F998E8}" type="datetime1">
              <a:rPr lang="zh-CN" altLang="en-US" smtClean="0">
                <a:ea typeface="宋体" charset="-122"/>
              </a:rPr>
              <a:pPr/>
              <a:t>2012/3/30</a:t>
            </a:fld>
            <a:endParaRPr lang="en-US" altLang="zh-CN" smtClean="0">
              <a:ea typeface="宋体" charset="-122"/>
            </a:endParaRPr>
          </a:p>
        </p:txBody>
      </p:sp>
      <p:sp>
        <p:nvSpPr>
          <p:cNvPr id="145411" name="Rectangle 7"/>
          <p:cNvSpPr>
            <a:spLocks noGrp="1" noChangeArrowheads="1"/>
          </p:cNvSpPr>
          <p:nvPr>
            <p:ph type="sldNum" sz="quarter" idx="5"/>
          </p:nvPr>
        </p:nvSpPr>
        <p:spPr>
          <a:noFill/>
        </p:spPr>
        <p:txBody>
          <a:bodyPr/>
          <a:lstStyle/>
          <a:p>
            <a:fld id="{0FCB81E0-71C9-49DD-9ED5-A37FD8737954}" type="slidenum">
              <a:rPr lang="en-US" altLang="zh-CN" smtClean="0">
                <a:ea typeface="宋体" charset="-122"/>
              </a:rPr>
              <a:pPr/>
              <a:t>35</a:t>
            </a:fld>
            <a:endParaRPr lang="en-US" altLang="zh-CN" smtClean="0">
              <a:ea typeface="宋体" charset="-122"/>
            </a:endParaRPr>
          </a:p>
        </p:txBody>
      </p:sp>
      <p:sp>
        <p:nvSpPr>
          <p:cNvPr id="145412" name="Rectangle 2"/>
          <p:cNvSpPr>
            <a:spLocks noGrp="1" noRot="1" noChangeAspect="1" noChangeArrowheads="1" noTextEdit="1"/>
          </p:cNvSpPr>
          <p:nvPr>
            <p:ph type="sldImg"/>
          </p:nvPr>
        </p:nvSpPr>
        <p:spPr>
          <a:ln/>
        </p:spPr>
      </p:sp>
      <p:sp>
        <p:nvSpPr>
          <p:cNvPr id="14541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type="dt" sz="quarter" idx="1"/>
          </p:nvPr>
        </p:nvSpPr>
        <p:spPr>
          <a:noFill/>
        </p:spPr>
        <p:txBody>
          <a:bodyPr/>
          <a:lstStyle/>
          <a:p>
            <a:fld id="{D7F083BF-6782-46E3-9E54-98748FE9B014}" type="datetime1">
              <a:rPr lang="zh-CN" altLang="en-US" smtClean="0">
                <a:ea typeface="宋体" charset="-122"/>
              </a:rPr>
              <a:pPr/>
              <a:t>2012/3/30</a:t>
            </a:fld>
            <a:endParaRPr lang="en-US" altLang="zh-CN" smtClean="0">
              <a:ea typeface="宋体" charset="-122"/>
            </a:endParaRPr>
          </a:p>
        </p:txBody>
      </p:sp>
      <p:sp>
        <p:nvSpPr>
          <p:cNvPr id="146435" name="Rectangle 7"/>
          <p:cNvSpPr>
            <a:spLocks noGrp="1" noChangeArrowheads="1"/>
          </p:cNvSpPr>
          <p:nvPr>
            <p:ph type="sldNum" sz="quarter" idx="5"/>
          </p:nvPr>
        </p:nvSpPr>
        <p:spPr>
          <a:noFill/>
        </p:spPr>
        <p:txBody>
          <a:bodyPr/>
          <a:lstStyle/>
          <a:p>
            <a:fld id="{0EAB6BD3-7396-437D-8153-5E62422A3BA3}" type="slidenum">
              <a:rPr lang="en-US" altLang="zh-CN" smtClean="0">
                <a:ea typeface="宋体" charset="-122"/>
              </a:rPr>
              <a:pPr/>
              <a:t>36</a:t>
            </a:fld>
            <a:endParaRPr lang="en-US" altLang="zh-CN" smtClean="0">
              <a:ea typeface="宋体" charset="-122"/>
            </a:endParaRPr>
          </a:p>
        </p:txBody>
      </p:sp>
      <p:sp>
        <p:nvSpPr>
          <p:cNvPr id="146436" name="Rectangle 2"/>
          <p:cNvSpPr>
            <a:spLocks noGrp="1" noRot="1" noChangeAspect="1" noChangeArrowheads="1" noTextEdit="1"/>
          </p:cNvSpPr>
          <p:nvPr>
            <p:ph type="sldImg"/>
          </p:nvPr>
        </p:nvSpPr>
        <p:spPr>
          <a:ln/>
        </p:spPr>
      </p:sp>
      <p:sp>
        <p:nvSpPr>
          <p:cNvPr id="14643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dt" sz="quarter" idx="1"/>
          </p:nvPr>
        </p:nvSpPr>
        <p:spPr>
          <a:noFill/>
        </p:spPr>
        <p:txBody>
          <a:bodyPr/>
          <a:lstStyle/>
          <a:p>
            <a:fld id="{D14325F5-3704-46EA-9B2A-21ECAB622788}" type="datetime1">
              <a:rPr lang="zh-CN" altLang="en-US" smtClean="0">
                <a:ea typeface="宋体" charset="-122"/>
              </a:rPr>
              <a:pPr/>
              <a:t>2012/3/30</a:t>
            </a:fld>
            <a:endParaRPr lang="en-US" altLang="zh-CN" smtClean="0">
              <a:ea typeface="宋体" charset="-122"/>
            </a:endParaRPr>
          </a:p>
        </p:txBody>
      </p:sp>
      <p:sp>
        <p:nvSpPr>
          <p:cNvPr id="147459" name="Rectangle 7"/>
          <p:cNvSpPr>
            <a:spLocks noGrp="1" noChangeArrowheads="1"/>
          </p:cNvSpPr>
          <p:nvPr>
            <p:ph type="sldNum" sz="quarter" idx="5"/>
          </p:nvPr>
        </p:nvSpPr>
        <p:spPr>
          <a:noFill/>
        </p:spPr>
        <p:txBody>
          <a:bodyPr/>
          <a:lstStyle/>
          <a:p>
            <a:fld id="{4430A884-CBDC-4C17-A7F7-B920C7886EE4}" type="slidenum">
              <a:rPr lang="en-US" altLang="zh-CN" smtClean="0">
                <a:ea typeface="宋体" charset="-122"/>
              </a:rPr>
              <a:pPr/>
              <a:t>37</a:t>
            </a:fld>
            <a:endParaRPr lang="en-US" altLang="zh-CN" smtClean="0">
              <a:ea typeface="宋体" charset="-122"/>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dt" sz="quarter" idx="1"/>
          </p:nvPr>
        </p:nvSpPr>
        <p:spPr>
          <a:noFill/>
        </p:spPr>
        <p:txBody>
          <a:bodyPr/>
          <a:lstStyle/>
          <a:p>
            <a:fld id="{D51CF56F-21EF-4CCF-8377-71EA5625DF15}" type="datetime1">
              <a:rPr lang="zh-CN" altLang="en-US" smtClean="0">
                <a:ea typeface="宋体" charset="-122"/>
              </a:rPr>
              <a:pPr/>
              <a:t>2012/3/30</a:t>
            </a:fld>
            <a:endParaRPr lang="en-US" altLang="zh-CN" smtClean="0">
              <a:ea typeface="宋体" charset="-122"/>
            </a:endParaRPr>
          </a:p>
        </p:txBody>
      </p:sp>
      <p:sp>
        <p:nvSpPr>
          <p:cNvPr id="148483" name="Rectangle 7"/>
          <p:cNvSpPr>
            <a:spLocks noGrp="1" noChangeArrowheads="1"/>
          </p:cNvSpPr>
          <p:nvPr>
            <p:ph type="sldNum" sz="quarter" idx="5"/>
          </p:nvPr>
        </p:nvSpPr>
        <p:spPr>
          <a:noFill/>
        </p:spPr>
        <p:txBody>
          <a:bodyPr/>
          <a:lstStyle/>
          <a:p>
            <a:fld id="{5BCC88A8-D290-4670-A6DC-9B9C968FB36C}" type="slidenum">
              <a:rPr lang="en-US" altLang="zh-CN" smtClean="0">
                <a:ea typeface="宋体" charset="-122"/>
              </a:rPr>
              <a:pPr/>
              <a:t>38</a:t>
            </a:fld>
            <a:endParaRPr lang="en-US" altLang="zh-CN" smtClean="0">
              <a:ea typeface="宋体" charset="-122"/>
            </a:endParaRPr>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dt" sz="quarter" idx="1"/>
          </p:nvPr>
        </p:nvSpPr>
        <p:spPr>
          <a:noFill/>
        </p:spPr>
        <p:txBody>
          <a:bodyPr/>
          <a:lstStyle/>
          <a:p>
            <a:fld id="{3CED1E7D-A88E-488C-AA8F-6F56C10B543C}" type="datetime1">
              <a:rPr lang="zh-CN" altLang="en-US" smtClean="0">
                <a:ea typeface="宋体" charset="-122"/>
              </a:rPr>
              <a:pPr/>
              <a:t>2012/3/30</a:t>
            </a:fld>
            <a:endParaRPr lang="en-US" altLang="zh-CN" smtClean="0">
              <a:ea typeface="宋体" charset="-122"/>
            </a:endParaRPr>
          </a:p>
        </p:txBody>
      </p:sp>
      <p:sp>
        <p:nvSpPr>
          <p:cNvPr id="149507" name="Rectangle 7"/>
          <p:cNvSpPr>
            <a:spLocks noGrp="1" noChangeArrowheads="1"/>
          </p:cNvSpPr>
          <p:nvPr>
            <p:ph type="sldNum" sz="quarter" idx="5"/>
          </p:nvPr>
        </p:nvSpPr>
        <p:spPr>
          <a:noFill/>
        </p:spPr>
        <p:txBody>
          <a:bodyPr/>
          <a:lstStyle/>
          <a:p>
            <a:fld id="{C9B0C987-5DCE-48A5-9DD5-C9BEAA2C0DAB}" type="slidenum">
              <a:rPr lang="en-US" altLang="zh-CN" smtClean="0">
                <a:ea typeface="宋体" charset="-122"/>
              </a:rPr>
              <a:pPr/>
              <a:t>39</a:t>
            </a:fld>
            <a:endParaRPr lang="en-US" altLang="zh-CN" smtClean="0">
              <a:ea typeface="宋体" charset="-122"/>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ChangeArrowheads="1"/>
          </p:cNvSpPr>
          <p:nvPr>
            <p:ph type="dt" sz="quarter" idx="1"/>
          </p:nvPr>
        </p:nvSpPr>
        <p:spPr>
          <a:noFill/>
        </p:spPr>
        <p:txBody>
          <a:bodyPr/>
          <a:lstStyle/>
          <a:p>
            <a:fld id="{590F00F7-7059-4B24-8D10-88BEA0737242}" type="datetime1">
              <a:rPr lang="zh-CN" altLang="en-US" smtClean="0">
                <a:ea typeface="宋体" charset="-122"/>
              </a:rPr>
              <a:pPr/>
              <a:t>2012/3/30</a:t>
            </a:fld>
            <a:endParaRPr lang="en-US" altLang="zh-CN" smtClean="0">
              <a:ea typeface="宋体" charset="-122"/>
            </a:endParaRPr>
          </a:p>
        </p:txBody>
      </p:sp>
      <p:sp>
        <p:nvSpPr>
          <p:cNvPr id="113667" name="Rectangle 7"/>
          <p:cNvSpPr>
            <a:spLocks noGrp="1" noChangeArrowheads="1"/>
          </p:cNvSpPr>
          <p:nvPr>
            <p:ph type="sldNum" sz="quarter" idx="5"/>
          </p:nvPr>
        </p:nvSpPr>
        <p:spPr>
          <a:noFill/>
        </p:spPr>
        <p:txBody>
          <a:bodyPr/>
          <a:lstStyle/>
          <a:p>
            <a:fld id="{1B99E81C-7A76-4652-B338-5C8A13A6DB17}" type="slidenum">
              <a:rPr lang="en-US" altLang="zh-CN" smtClean="0">
                <a:ea typeface="宋体" charset="-122"/>
              </a:rPr>
              <a:pPr/>
              <a:t>4</a:t>
            </a:fld>
            <a:endParaRPr lang="en-US" altLang="zh-CN" smtClean="0">
              <a:ea typeface="宋体" charset="-122"/>
            </a:endParaRPr>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mtClean="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dt" sz="quarter" idx="1"/>
          </p:nvPr>
        </p:nvSpPr>
        <p:spPr>
          <a:noFill/>
        </p:spPr>
        <p:txBody>
          <a:bodyPr/>
          <a:lstStyle/>
          <a:p>
            <a:fld id="{B90A3B90-DEF6-4FE3-A574-94D3EFD33BC6}" type="datetime1">
              <a:rPr lang="zh-CN" altLang="en-US" smtClean="0">
                <a:ea typeface="宋体" charset="-122"/>
              </a:rPr>
              <a:pPr/>
              <a:t>2012/3/30</a:t>
            </a:fld>
            <a:endParaRPr lang="en-US" altLang="zh-CN" smtClean="0">
              <a:ea typeface="宋体" charset="-122"/>
            </a:endParaRPr>
          </a:p>
        </p:txBody>
      </p:sp>
      <p:sp>
        <p:nvSpPr>
          <p:cNvPr id="150531" name="Rectangle 7"/>
          <p:cNvSpPr>
            <a:spLocks noGrp="1" noChangeArrowheads="1"/>
          </p:cNvSpPr>
          <p:nvPr>
            <p:ph type="sldNum" sz="quarter" idx="5"/>
          </p:nvPr>
        </p:nvSpPr>
        <p:spPr>
          <a:noFill/>
        </p:spPr>
        <p:txBody>
          <a:bodyPr/>
          <a:lstStyle/>
          <a:p>
            <a:fld id="{5D1A9B98-65B9-4202-9EFB-084BC3542242}" type="slidenum">
              <a:rPr lang="en-US" altLang="zh-CN" smtClean="0">
                <a:ea typeface="宋体" charset="-122"/>
              </a:rPr>
              <a:pPr/>
              <a:t>40</a:t>
            </a:fld>
            <a:endParaRPr lang="en-US" altLang="zh-CN" smtClean="0">
              <a:ea typeface="宋体" charset="-122"/>
            </a:endParaRPr>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type="dt" sz="quarter" idx="1"/>
          </p:nvPr>
        </p:nvSpPr>
        <p:spPr>
          <a:noFill/>
        </p:spPr>
        <p:txBody>
          <a:bodyPr/>
          <a:lstStyle/>
          <a:p>
            <a:fld id="{EC589D44-F2EC-4594-9E14-91E41897901A}" type="datetime1">
              <a:rPr lang="zh-CN" altLang="en-US" smtClean="0">
                <a:ea typeface="宋体" charset="-122"/>
              </a:rPr>
              <a:pPr/>
              <a:t>2012/3/30</a:t>
            </a:fld>
            <a:endParaRPr lang="en-US" altLang="zh-CN" smtClean="0">
              <a:ea typeface="宋体" charset="-122"/>
            </a:endParaRPr>
          </a:p>
        </p:txBody>
      </p:sp>
      <p:sp>
        <p:nvSpPr>
          <p:cNvPr id="151555" name="Rectangle 7"/>
          <p:cNvSpPr>
            <a:spLocks noGrp="1" noChangeArrowheads="1"/>
          </p:cNvSpPr>
          <p:nvPr>
            <p:ph type="sldNum" sz="quarter" idx="5"/>
          </p:nvPr>
        </p:nvSpPr>
        <p:spPr>
          <a:noFill/>
        </p:spPr>
        <p:txBody>
          <a:bodyPr/>
          <a:lstStyle/>
          <a:p>
            <a:fld id="{EDECDAD4-70E0-47DA-81A5-A2723713014C}" type="slidenum">
              <a:rPr lang="en-US" altLang="zh-CN" smtClean="0">
                <a:ea typeface="宋体" charset="-122"/>
              </a:rPr>
              <a:pPr/>
              <a:t>41</a:t>
            </a:fld>
            <a:endParaRPr lang="en-US" altLang="zh-CN" smtClean="0">
              <a:ea typeface="宋体" charset="-122"/>
            </a:endParaRPr>
          </a:p>
        </p:txBody>
      </p:sp>
      <p:sp>
        <p:nvSpPr>
          <p:cNvPr id="151556" name="Rectangle 2"/>
          <p:cNvSpPr>
            <a:spLocks noGrp="1" noRot="1" noChangeAspect="1" noChangeArrowheads="1" noTextEdit="1"/>
          </p:cNvSpPr>
          <p:nvPr>
            <p:ph type="sldImg"/>
          </p:nvPr>
        </p:nvSpPr>
        <p:spPr>
          <a:ln/>
        </p:spPr>
      </p:sp>
      <p:sp>
        <p:nvSpPr>
          <p:cNvPr id="15155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noChangeArrowheads="1"/>
          </p:cNvSpPr>
          <p:nvPr>
            <p:ph type="dt" sz="quarter" idx="1"/>
          </p:nvPr>
        </p:nvSpPr>
        <p:spPr>
          <a:noFill/>
        </p:spPr>
        <p:txBody>
          <a:bodyPr/>
          <a:lstStyle/>
          <a:p>
            <a:fld id="{24E6420C-32B1-435A-B831-FCDE96512042}" type="datetime1">
              <a:rPr lang="zh-CN" altLang="en-US" smtClean="0">
                <a:ea typeface="宋体" charset="-122"/>
              </a:rPr>
              <a:pPr/>
              <a:t>2012/3/30</a:t>
            </a:fld>
            <a:endParaRPr lang="en-US" altLang="zh-CN" smtClean="0">
              <a:ea typeface="宋体" charset="-122"/>
            </a:endParaRPr>
          </a:p>
        </p:txBody>
      </p:sp>
      <p:sp>
        <p:nvSpPr>
          <p:cNvPr id="152579" name="Rectangle 7"/>
          <p:cNvSpPr>
            <a:spLocks noGrp="1" noChangeArrowheads="1"/>
          </p:cNvSpPr>
          <p:nvPr>
            <p:ph type="sldNum" sz="quarter" idx="5"/>
          </p:nvPr>
        </p:nvSpPr>
        <p:spPr>
          <a:noFill/>
        </p:spPr>
        <p:txBody>
          <a:bodyPr/>
          <a:lstStyle/>
          <a:p>
            <a:fld id="{AF4CA60B-33DF-4BE1-89F1-2C484A20457F}" type="slidenum">
              <a:rPr lang="en-US" altLang="zh-CN" smtClean="0">
                <a:ea typeface="宋体" charset="-122"/>
              </a:rPr>
              <a:pPr/>
              <a:t>42</a:t>
            </a:fld>
            <a:endParaRPr lang="en-US" altLang="zh-CN" smtClean="0">
              <a:ea typeface="宋体" charset="-122"/>
            </a:endParaRPr>
          </a:p>
        </p:txBody>
      </p:sp>
      <p:sp>
        <p:nvSpPr>
          <p:cNvPr id="152580" name="Rectangle 2"/>
          <p:cNvSpPr>
            <a:spLocks noGrp="1" noRot="1" noChangeAspect="1" noChangeArrowheads="1" noTextEdit="1"/>
          </p:cNvSpPr>
          <p:nvPr>
            <p:ph type="sldImg"/>
          </p:nvPr>
        </p:nvSpPr>
        <p:spPr>
          <a:ln/>
        </p:spPr>
      </p:sp>
      <p:sp>
        <p:nvSpPr>
          <p:cNvPr id="15258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z="1000" smtClean="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type="dt" sz="quarter" idx="1"/>
          </p:nvPr>
        </p:nvSpPr>
        <p:spPr>
          <a:noFill/>
        </p:spPr>
        <p:txBody>
          <a:bodyPr/>
          <a:lstStyle/>
          <a:p>
            <a:fld id="{9DC2AB71-55FC-4BE8-BBE3-3D1072D3D5A7}" type="datetime1">
              <a:rPr lang="zh-CN" altLang="en-US" smtClean="0">
                <a:ea typeface="宋体" charset="-122"/>
              </a:rPr>
              <a:pPr/>
              <a:t>2012/3/30</a:t>
            </a:fld>
            <a:endParaRPr lang="en-US" altLang="zh-CN" smtClean="0">
              <a:ea typeface="宋体" charset="-122"/>
            </a:endParaRPr>
          </a:p>
        </p:txBody>
      </p:sp>
      <p:sp>
        <p:nvSpPr>
          <p:cNvPr id="153603" name="Rectangle 7"/>
          <p:cNvSpPr>
            <a:spLocks noGrp="1" noChangeArrowheads="1"/>
          </p:cNvSpPr>
          <p:nvPr>
            <p:ph type="sldNum" sz="quarter" idx="5"/>
          </p:nvPr>
        </p:nvSpPr>
        <p:spPr>
          <a:noFill/>
        </p:spPr>
        <p:txBody>
          <a:bodyPr/>
          <a:lstStyle/>
          <a:p>
            <a:fld id="{3E9251ED-0E57-4893-BC05-0A9C4BF584A7}" type="slidenum">
              <a:rPr lang="en-US" altLang="zh-CN" smtClean="0">
                <a:ea typeface="宋体" charset="-122"/>
              </a:rPr>
              <a:pPr/>
              <a:t>43</a:t>
            </a:fld>
            <a:endParaRPr lang="en-US" altLang="zh-CN" smtClean="0">
              <a:ea typeface="宋体" charset="-122"/>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en-US" altLang="zh-CN" smtClean="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dt" sz="quarter" idx="1"/>
          </p:nvPr>
        </p:nvSpPr>
        <p:spPr>
          <a:noFill/>
        </p:spPr>
        <p:txBody>
          <a:bodyPr/>
          <a:lstStyle/>
          <a:p>
            <a:fld id="{C06E7DE4-9641-4C57-9013-7C4A68E0E7A6}" type="datetime1">
              <a:rPr lang="zh-CN" altLang="en-US" smtClean="0">
                <a:ea typeface="宋体" charset="-122"/>
              </a:rPr>
              <a:pPr/>
              <a:t>2012/3/30</a:t>
            </a:fld>
            <a:endParaRPr lang="en-US" altLang="zh-CN" smtClean="0">
              <a:ea typeface="宋体" charset="-122"/>
            </a:endParaRPr>
          </a:p>
        </p:txBody>
      </p:sp>
      <p:sp>
        <p:nvSpPr>
          <p:cNvPr id="154627" name="Rectangle 7"/>
          <p:cNvSpPr>
            <a:spLocks noGrp="1" noChangeArrowheads="1"/>
          </p:cNvSpPr>
          <p:nvPr>
            <p:ph type="sldNum" sz="quarter" idx="5"/>
          </p:nvPr>
        </p:nvSpPr>
        <p:spPr>
          <a:noFill/>
        </p:spPr>
        <p:txBody>
          <a:bodyPr/>
          <a:lstStyle/>
          <a:p>
            <a:fld id="{8ED5BD49-2E2D-4798-B204-58D105685F85}" type="slidenum">
              <a:rPr lang="en-US" altLang="zh-CN" smtClean="0">
                <a:ea typeface="宋体" charset="-122"/>
              </a:rPr>
              <a:pPr/>
              <a:t>44</a:t>
            </a:fld>
            <a:endParaRPr lang="en-US" altLang="zh-CN" smtClean="0">
              <a:ea typeface="宋体" charset="-122"/>
            </a:endParaRPr>
          </a:p>
        </p:txBody>
      </p:sp>
      <p:sp>
        <p:nvSpPr>
          <p:cNvPr id="15462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E6AFE055-124B-4DB6-B405-2ADC1D725E65}" type="datetime1">
              <a:rPr lang="zh-CN" altLang="en-US" b="0"/>
              <a:pPr algn="r"/>
              <a:t>2012/3/30</a:t>
            </a:fld>
            <a:endParaRPr lang="en-US" altLang="zh-CN" b="0"/>
          </a:p>
        </p:txBody>
      </p:sp>
      <p:sp>
        <p:nvSpPr>
          <p:cNvPr id="1546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7A446E6-A9B2-45AE-BCDF-E9A5B7E453B4}" type="slidenum">
              <a:rPr lang="en-US" altLang="zh-CN" b="0"/>
              <a:pPr algn="r"/>
              <a:t>44</a:t>
            </a:fld>
            <a:endParaRPr lang="en-US" altLang="zh-CN" b="0"/>
          </a:p>
        </p:txBody>
      </p:sp>
      <p:sp>
        <p:nvSpPr>
          <p:cNvPr id="15463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E4BAABD1-FE2E-4A17-9EE3-C3C56326E23F}" type="datetime1">
              <a:rPr lang="zh-CN" altLang="en-US" b="0"/>
              <a:pPr algn="r"/>
              <a:t>2012/3/30</a:t>
            </a:fld>
            <a:endParaRPr lang="en-US" altLang="zh-CN" b="0"/>
          </a:p>
        </p:txBody>
      </p:sp>
      <p:sp>
        <p:nvSpPr>
          <p:cNvPr id="1546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6D6CC6A-04D1-4C38-A46C-B5297BA7E23B}" type="slidenum">
              <a:rPr lang="en-US" altLang="zh-CN" b="0"/>
              <a:pPr algn="r"/>
              <a:t>44</a:t>
            </a:fld>
            <a:endParaRPr lang="en-US" altLang="zh-CN" b="0"/>
          </a:p>
        </p:txBody>
      </p:sp>
      <p:sp>
        <p:nvSpPr>
          <p:cNvPr id="154632" name="Rectangle 2"/>
          <p:cNvSpPr>
            <a:spLocks noGrp="1" noRot="1" noChangeAspect="1" noChangeArrowheads="1" noTextEdit="1"/>
          </p:cNvSpPr>
          <p:nvPr>
            <p:ph type="sldImg"/>
          </p:nvPr>
        </p:nvSpPr>
        <p:spPr>
          <a:ln/>
        </p:spPr>
      </p:sp>
      <p:sp>
        <p:nvSpPr>
          <p:cNvPr id="154633"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buFontTx/>
              <a:buBlip>
                <a:blip r:embed="rId3"/>
              </a:buBlip>
            </a:pPr>
            <a:endParaRPr lang="zh-CN" altLang="zh-CN" smtClean="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dt" sz="quarter" idx="1"/>
          </p:nvPr>
        </p:nvSpPr>
        <p:spPr>
          <a:noFill/>
        </p:spPr>
        <p:txBody>
          <a:bodyPr/>
          <a:lstStyle/>
          <a:p>
            <a:fld id="{2B72D4F6-BCF5-48DE-BD71-A62E600AA988}" type="datetime1">
              <a:rPr lang="zh-CN" altLang="en-US" smtClean="0">
                <a:ea typeface="宋体" charset="-122"/>
              </a:rPr>
              <a:pPr/>
              <a:t>2012/3/30</a:t>
            </a:fld>
            <a:endParaRPr lang="en-US" altLang="zh-CN" smtClean="0">
              <a:ea typeface="宋体" charset="-122"/>
            </a:endParaRPr>
          </a:p>
        </p:txBody>
      </p:sp>
      <p:sp>
        <p:nvSpPr>
          <p:cNvPr id="155651" name="Rectangle 7"/>
          <p:cNvSpPr>
            <a:spLocks noGrp="1" noChangeArrowheads="1"/>
          </p:cNvSpPr>
          <p:nvPr>
            <p:ph type="sldNum" sz="quarter" idx="5"/>
          </p:nvPr>
        </p:nvSpPr>
        <p:spPr>
          <a:noFill/>
        </p:spPr>
        <p:txBody>
          <a:bodyPr/>
          <a:lstStyle/>
          <a:p>
            <a:fld id="{00C09E3D-CE93-44E3-A800-5FFB74E43927}" type="slidenum">
              <a:rPr lang="en-US" altLang="zh-CN" smtClean="0">
                <a:ea typeface="宋体" charset="-122"/>
              </a:rPr>
              <a:pPr/>
              <a:t>45</a:t>
            </a:fld>
            <a:endParaRPr lang="en-US" altLang="zh-CN" smtClean="0">
              <a:ea typeface="宋体" charset="-122"/>
            </a:endParaRPr>
          </a:p>
        </p:txBody>
      </p:sp>
      <p:sp>
        <p:nvSpPr>
          <p:cNvPr id="15565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01EDBFF2-B3CC-4AA3-ADA6-46F1B436A3C0}" type="datetime1">
              <a:rPr lang="zh-CN" altLang="en-US" b="0"/>
              <a:pPr algn="r"/>
              <a:t>2012/3/30</a:t>
            </a:fld>
            <a:endParaRPr lang="en-US" altLang="zh-CN" b="0"/>
          </a:p>
        </p:txBody>
      </p:sp>
      <p:sp>
        <p:nvSpPr>
          <p:cNvPr id="15565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D6159F0-747C-4671-8987-4C5A3F5C860B}" type="slidenum">
              <a:rPr lang="en-US" altLang="zh-CN" b="0"/>
              <a:pPr algn="r"/>
              <a:t>45</a:t>
            </a:fld>
            <a:endParaRPr lang="en-US" altLang="zh-CN" b="0"/>
          </a:p>
        </p:txBody>
      </p:sp>
      <p:sp>
        <p:nvSpPr>
          <p:cNvPr id="15565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58E6AEBE-9035-4D31-B4A0-3586D5E915F1}" type="datetime1">
              <a:rPr lang="zh-CN" altLang="en-US" b="0"/>
              <a:pPr algn="r"/>
              <a:t>2012/3/30</a:t>
            </a:fld>
            <a:endParaRPr lang="en-US" altLang="zh-CN" b="0"/>
          </a:p>
        </p:txBody>
      </p:sp>
      <p:sp>
        <p:nvSpPr>
          <p:cNvPr id="1556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2B20EDB-93D7-4EBD-ABAB-779F284AB404}" type="slidenum">
              <a:rPr lang="en-US" altLang="zh-CN" b="0"/>
              <a:pPr algn="r"/>
              <a:t>45</a:t>
            </a:fld>
            <a:endParaRPr lang="en-US" altLang="zh-CN" b="0"/>
          </a:p>
        </p:txBody>
      </p:sp>
      <p:sp>
        <p:nvSpPr>
          <p:cNvPr id="155656" name="Rectangle 2"/>
          <p:cNvSpPr>
            <a:spLocks noGrp="1" noRot="1" noChangeAspect="1" noChangeArrowheads="1" noTextEdit="1"/>
          </p:cNvSpPr>
          <p:nvPr>
            <p:ph type="sldImg"/>
          </p:nvPr>
        </p:nvSpPr>
        <p:spPr>
          <a:ln/>
        </p:spPr>
      </p:sp>
      <p:sp>
        <p:nvSpPr>
          <p:cNvPr id="155657"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buFontTx/>
              <a:buBlip>
                <a:blip r:embed="rId3"/>
              </a:buBlip>
            </a:pPr>
            <a:endParaRPr lang="zh-CN" altLang="zh-CN"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Grp="1" noChangeArrowheads="1"/>
          </p:cNvSpPr>
          <p:nvPr>
            <p:ph type="dt" sz="quarter" idx="1"/>
          </p:nvPr>
        </p:nvSpPr>
        <p:spPr>
          <a:noFill/>
        </p:spPr>
        <p:txBody>
          <a:bodyPr/>
          <a:lstStyle/>
          <a:p>
            <a:fld id="{EF727B9D-ABFE-4733-8529-D1B0419A32A7}" type="datetime1">
              <a:rPr lang="zh-CN" altLang="en-US" smtClean="0">
                <a:ea typeface="宋体" charset="-122"/>
              </a:rPr>
              <a:pPr/>
              <a:t>2012/3/30</a:t>
            </a:fld>
            <a:endParaRPr lang="en-US" altLang="zh-CN" smtClean="0">
              <a:ea typeface="宋体" charset="-122"/>
            </a:endParaRPr>
          </a:p>
        </p:txBody>
      </p:sp>
      <p:sp>
        <p:nvSpPr>
          <p:cNvPr id="156675" name="Rectangle 7"/>
          <p:cNvSpPr>
            <a:spLocks noGrp="1" noChangeArrowheads="1"/>
          </p:cNvSpPr>
          <p:nvPr>
            <p:ph type="sldNum" sz="quarter" idx="5"/>
          </p:nvPr>
        </p:nvSpPr>
        <p:spPr>
          <a:noFill/>
        </p:spPr>
        <p:txBody>
          <a:bodyPr/>
          <a:lstStyle/>
          <a:p>
            <a:fld id="{63147011-D68F-4C82-9602-45DE3EACC90C}" type="slidenum">
              <a:rPr lang="en-US" altLang="zh-CN" smtClean="0">
                <a:ea typeface="宋体" charset="-122"/>
              </a:rPr>
              <a:pPr/>
              <a:t>46</a:t>
            </a:fld>
            <a:endParaRPr lang="en-US" altLang="zh-CN" smtClean="0">
              <a:ea typeface="宋体" charset="-122"/>
            </a:endParaRPr>
          </a:p>
        </p:txBody>
      </p:sp>
      <p:sp>
        <p:nvSpPr>
          <p:cNvPr id="15667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0F3CF50B-C07D-44E7-B36A-FE65317E968D}" type="datetime1">
              <a:rPr lang="zh-CN" altLang="en-US" b="0"/>
              <a:pPr algn="r"/>
              <a:t>2012/3/30</a:t>
            </a:fld>
            <a:endParaRPr lang="en-US" altLang="zh-CN" b="0"/>
          </a:p>
        </p:txBody>
      </p:sp>
      <p:sp>
        <p:nvSpPr>
          <p:cNvPr id="15667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C058C2C-DB55-401E-8CD4-688A48006A3F}" type="slidenum">
              <a:rPr lang="en-US" altLang="zh-CN" b="0"/>
              <a:pPr algn="r"/>
              <a:t>46</a:t>
            </a:fld>
            <a:endParaRPr lang="en-US" altLang="zh-CN" b="0"/>
          </a:p>
        </p:txBody>
      </p:sp>
      <p:sp>
        <p:nvSpPr>
          <p:cNvPr id="15667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64236C42-37AD-4354-BF77-F7C2A1387D1E}" type="datetime1">
              <a:rPr lang="zh-CN" altLang="en-US" b="0"/>
              <a:pPr algn="r"/>
              <a:t>2012/3/30</a:t>
            </a:fld>
            <a:endParaRPr lang="en-US" altLang="zh-CN" b="0"/>
          </a:p>
        </p:txBody>
      </p:sp>
      <p:sp>
        <p:nvSpPr>
          <p:cNvPr id="1566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8870380-50C4-447E-AD46-E43D28DF7792}" type="slidenum">
              <a:rPr lang="en-US" altLang="zh-CN" b="0"/>
              <a:pPr algn="r"/>
              <a:t>46</a:t>
            </a:fld>
            <a:endParaRPr lang="en-US" altLang="zh-CN" b="0"/>
          </a:p>
        </p:txBody>
      </p:sp>
      <p:sp>
        <p:nvSpPr>
          <p:cNvPr id="156680" name="Rectangle 2"/>
          <p:cNvSpPr>
            <a:spLocks noGrp="1" noRot="1" noChangeAspect="1" noChangeArrowheads="1" noTextEdit="1"/>
          </p:cNvSpPr>
          <p:nvPr>
            <p:ph type="sldImg"/>
          </p:nvPr>
        </p:nvSpPr>
        <p:spPr>
          <a:ln/>
        </p:spPr>
      </p:sp>
      <p:sp>
        <p:nvSpPr>
          <p:cNvPr id="156681"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buFontTx/>
              <a:buBlip>
                <a:blip r:embed="rId3"/>
              </a:buBlip>
            </a:pPr>
            <a:endParaRPr lang="zh-CN" altLang="zh-CN"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ChangeArrowheads="1"/>
          </p:cNvSpPr>
          <p:nvPr>
            <p:ph type="dt" sz="quarter" idx="1"/>
          </p:nvPr>
        </p:nvSpPr>
        <p:spPr>
          <a:noFill/>
        </p:spPr>
        <p:txBody>
          <a:bodyPr/>
          <a:lstStyle/>
          <a:p>
            <a:fld id="{AB2AF8EA-4C8E-4A17-AB26-D182D9628C56}" type="datetime1">
              <a:rPr lang="zh-CN" altLang="en-US" smtClean="0">
                <a:ea typeface="宋体" charset="-122"/>
              </a:rPr>
              <a:pPr/>
              <a:t>2012/3/30</a:t>
            </a:fld>
            <a:endParaRPr lang="en-US" altLang="zh-CN" smtClean="0">
              <a:ea typeface="宋体" charset="-122"/>
            </a:endParaRPr>
          </a:p>
        </p:txBody>
      </p:sp>
      <p:sp>
        <p:nvSpPr>
          <p:cNvPr id="157699" name="Rectangle 7"/>
          <p:cNvSpPr>
            <a:spLocks noGrp="1" noChangeArrowheads="1"/>
          </p:cNvSpPr>
          <p:nvPr>
            <p:ph type="sldNum" sz="quarter" idx="5"/>
          </p:nvPr>
        </p:nvSpPr>
        <p:spPr>
          <a:noFill/>
        </p:spPr>
        <p:txBody>
          <a:bodyPr/>
          <a:lstStyle/>
          <a:p>
            <a:fld id="{3CD1C8E6-F645-40F8-B9FD-18CDE22F4FDE}" type="slidenum">
              <a:rPr lang="en-US" altLang="zh-CN" smtClean="0">
                <a:ea typeface="宋体" charset="-122"/>
              </a:rPr>
              <a:pPr/>
              <a:t>47</a:t>
            </a:fld>
            <a:endParaRPr lang="en-US" altLang="zh-CN" smtClean="0">
              <a:ea typeface="宋体" charset="-122"/>
            </a:endParaRPr>
          </a:p>
        </p:txBody>
      </p:sp>
      <p:sp>
        <p:nvSpPr>
          <p:cNvPr id="15770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2E67E7D2-835C-4914-A896-8C78797DBDEB}" type="datetime1">
              <a:rPr lang="zh-CN" altLang="en-US" b="0"/>
              <a:pPr algn="r"/>
              <a:t>2012/3/30</a:t>
            </a:fld>
            <a:endParaRPr lang="en-US" altLang="zh-CN" b="0"/>
          </a:p>
        </p:txBody>
      </p:sp>
      <p:sp>
        <p:nvSpPr>
          <p:cNvPr id="15770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155B8DC-316D-4D47-8D27-692C563A7030}" type="slidenum">
              <a:rPr lang="en-US" altLang="zh-CN" b="0"/>
              <a:pPr algn="r"/>
              <a:t>47</a:t>
            </a:fld>
            <a:endParaRPr lang="en-US" altLang="zh-CN" b="0"/>
          </a:p>
        </p:txBody>
      </p:sp>
      <p:sp>
        <p:nvSpPr>
          <p:cNvPr id="15770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E609A67B-920B-4B7D-B372-3593FAF7A518}" type="datetime1">
              <a:rPr lang="zh-CN" altLang="en-US" b="0"/>
              <a:pPr algn="r"/>
              <a:t>2012/3/30</a:t>
            </a:fld>
            <a:endParaRPr lang="en-US" altLang="zh-CN" b="0"/>
          </a:p>
        </p:txBody>
      </p:sp>
      <p:sp>
        <p:nvSpPr>
          <p:cNvPr id="15770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B4C13CA-693B-418B-90CE-BBAC32A9FBB6}" type="slidenum">
              <a:rPr lang="en-US" altLang="zh-CN" b="0"/>
              <a:pPr algn="r"/>
              <a:t>47</a:t>
            </a:fld>
            <a:endParaRPr lang="en-US" altLang="zh-CN" b="0"/>
          </a:p>
        </p:txBody>
      </p:sp>
      <p:sp>
        <p:nvSpPr>
          <p:cNvPr id="157704" name="Rectangle 2"/>
          <p:cNvSpPr>
            <a:spLocks noGrp="1" noRot="1" noChangeAspect="1" noChangeArrowheads="1" noTextEdit="1"/>
          </p:cNvSpPr>
          <p:nvPr>
            <p:ph type="sldImg"/>
          </p:nvPr>
        </p:nvSpPr>
        <p:spPr>
          <a:ln/>
        </p:spPr>
      </p:sp>
      <p:sp>
        <p:nvSpPr>
          <p:cNvPr id="157705"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pPr>
            <a:endParaRPr lang="zh-CN" altLang="zh-CN" smtClean="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
          <p:cNvSpPr>
            <a:spLocks noGrp="1" noChangeArrowheads="1"/>
          </p:cNvSpPr>
          <p:nvPr>
            <p:ph type="dt" sz="quarter" idx="1"/>
          </p:nvPr>
        </p:nvSpPr>
        <p:spPr>
          <a:noFill/>
        </p:spPr>
        <p:txBody>
          <a:bodyPr/>
          <a:lstStyle/>
          <a:p>
            <a:fld id="{67064DE8-ACE7-49A1-8F15-67E0A181D855}" type="datetime1">
              <a:rPr lang="zh-CN" altLang="en-US" smtClean="0">
                <a:ea typeface="宋体" charset="-122"/>
              </a:rPr>
              <a:pPr/>
              <a:t>2012/3/30</a:t>
            </a:fld>
            <a:endParaRPr lang="en-US" altLang="zh-CN" smtClean="0">
              <a:ea typeface="宋体" charset="-122"/>
            </a:endParaRPr>
          </a:p>
        </p:txBody>
      </p:sp>
      <p:sp>
        <p:nvSpPr>
          <p:cNvPr id="158723" name="Rectangle 7"/>
          <p:cNvSpPr>
            <a:spLocks noGrp="1" noChangeArrowheads="1"/>
          </p:cNvSpPr>
          <p:nvPr>
            <p:ph type="sldNum" sz="quarter" idx="5"/>
          </p:nvPr>
        </p:nvSpPr>
        <p:spPr>
          <a:noFill/>
        </p:spPr>
        <p:txBody>
          <a:bodyPr/>
          <a:lstStyle/>
          <a:p>
            <a:fld id="{281AEB2E-FEB0-4CFE-B84A-331BF5BDD6EB}" type="slidenum">
              <a:rPr lang="en-US" altLang="zh-CN" smtClean="0">
                <a:ea typeface="宋体" charset="-122"/>
              </a:rPr>
              <a:pPr/>
              <a:t>48</a:t>
            </a:fld>
            <a:endParaRPr lang="en-US" altLang="zh-CN" smtClean="0">
              <a:ea typeface="宋体" charset="-122"/>
            </a:endParaRPr>
          </a:p>
        </p:txBody>
      </p:sp>
      <p:sp>
        <p:nvSpPr>
          <p:cNvPr id="158724" name="Rectangle 2"/>
          <p:cNvSpPr>
            <a:spLocks noGrp="1" noRot="1" noChangeAspect="1" noChangeArrowheads="1" noTextEdit="1"/>
          </p:cNvSpPr>
          <p:nvPr>
            <p:ph type="sldImg"/>
          </p:nvPr>
        </p:nvSpPr>
        <p:spPr>
          <a:ln/>
        </p:spPr>
      </p:sp>
      <p:sp>
        <p:nvSpPr>
          <p:cNvPr id="15872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dt" sz="quarter" idx="1"/>
          </p:nvPr>
        </p:nvSpPr>
        <p:spPr>
          <a:noFill/>
        </p:spPr>
        <p:txBody>
          <a:bodyPr/>
          <a:lstStyle/>
          <a:p>
            <a:fld id="{084F5B1D-1EE8-4F63-9F47-C7D4CBDAEF97}" type="datetime1">
              <a:rPr lang="zh-CN" altLang="en-US" smtClean="0">
                <a:ea typeface="宋体" charset="-122"/>
              </a:rPr>
              <a:pPr/>
              <a:t>2012/3/30</a:t>
            </a:fld>
            <a:endParaRPr lang="en-US" altLang="zh-CN" smtClean="0">
              <a:ea typeface="宋体" charset="-122"/>
            </a:endParaRPr>
          </a:p>
        </p:txBody>
      </p:sp>
      <p:sp>
        <p:nvSpPr>
          <p:cNvPr id="112643" name="Rectangle 7"/>
          <p:cNvSpPr>
            <a:spLocks noGrp="1" noChangeArrowheads="1"/>
          </p:cNvSpPr>
          <p:nvPr>
            <p:ph type="sldNum" sz="quarter" idx="5"/>
          </p:nvPr>
        </p:nvSpPr>
        <p:spPr>
          <a:noFill/>
        </p:spPr>
        <p:txBody>
          <a:bodyPr/>
          <a:lstStyle/>
          <a:p>
            <a:fld id="{1840D8F0-9B9E-4126-8FC1-20E33AF3A482}" type="slidenum">
              <a:rPr lang="en-US" altLang="zh-CN" smtClean="0">
                <a:ea typeface="宋体" charset="-122"/>
              </a:rPr>
              <a:pPr/>
              <a:t>49</a:t>
            </a:fld>
            <a:endParaRPr lang="en-US" altLang="zh-CN" smtClean="0">
              <a:ea typeface="宋体" charset="-122"/>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type="dt" sz="quarter" idx="1"/>
          </p:nvPr>
        </p:nvSpPr>
        <p:spPr>
          <a:noFill/>
        </p:spPr>
        <p:txBody>
          <a:bodyPr/>
          <a:lstStyle/>
          <a:p>
            <a:fld id="{C5B014BE-24F6-4D84-811E-1824CA978B8C}" type="datetime1">
              <a:rPr lang="zh-CN" altLang="en-US" smtClean="0">
                <a:ea typeface="宋体" charset="-122"/>
              </a:rPr>
              <a:pPr/>
              <a:t>2012/3/30</a:t>
            </a:fld>
            <a:endParaRPr lang="en-US" altLang="zh-CN" smtClean="0">
              <a:ea typeface="宋体" charset="-122"/>
            </a:endParaRPr>
          </a:p>
        </p:txBody>
      </p:sp>
      <p:sp>
        <p:nvSpPr>
          <p:cNvPr id="114691" name="Rectangle 7"/>
          <p:cNvSpPr>
            <a:spLocks noGrp="1" noChangeArrowheads="1"/>
          </p:cNvSpPr>
          <p:nvPr>
            <p:ph type="sldNum" sz="quarter" idx="5"/>
          </p:nvPr>
        </p:nvSpPr>
        <p:spPr>
          <a:noFill/>
        </p:spPr>
        <p:txBody>
          <a:bodyPr/>
          <a:lstStyle/>
          <a:p>
            <a:fld id="{7818DBE4-F716-4B96-99F9-A1C96A69E893}" type="slidenum">
              <a:rPr lang="en-US" altLang="zh-CN" smtClean="0">
                <a:ea typeface="宋体" charset="-122"/>
              </a:rPr>
              <a:pPr/>
              <a:t>5</a:t>
            </a:fld>
            <a:endParaRPr lang="en-US" altLang="zh-CN" smtClean="0">
              <a:ea typeface="宋体" charset="-122"/>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mtClean="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dt" sz="quarter" idx="1"/>
          </p:nvPr>
        </p:nvSpPr>
        <p:spPr>
          <a:noFill/>
        </p:spPr>
        <p:txBody>
          <a:bodyPr/>
          <a:lstStyle/>
          <a:p>
            <a:fld id="{8A1FDBEB-BE9A-4CA3-A9C0-273590D40406}" type="datetime1">
              <a:rPr lang="zh-CN" altLang="en-US" smtClean="0">
                <a:ea typeface="宋体" charset="-122"/>
              </a:rPr>
              <a:pPr/>
              <a:t>2012/3/30</a:t>
            </a:fld>
            <a:endParaRPr lang="en-US" altLang="zh-CN" smtClean="0">
              <a:ea typeface="宋体" charset="-122"/>
            </a:endParaRPr>
          </a:p>
        </p:txBody>
      </p:sp>
      <p:sp>
        <p:nvSpPr>
          <p:cNvPr id="159747" name="Rectangle 7"/>
          <p:cNvSpPr>
            <a:spLocks noGrp="1" noChangeArrowheads="1"/>
          </p:cNvSpPr>
          <p:nvPr>
            <p:ph type="sldNum" sz="quarter" idx="5"/>
          </p:nvPr>
        </p:nvSpPr>
        <p:spPr>
          <a:noFill/>
        </p:spPr>
        <p:txBody>
          <a:bodyPr/>
          <a:lstStyle/>
          <a:p>
            <a:fld id="{F3ED0EE6-FA69-4DBC-B525-6EF62EA2A7DD}" type="slidenum">
              <a:rPr lang="en-US" altLang="zh-CN" smtClean="0">
                <a:ea typeface="宋体" charset="-122"/>
              </a:rPr>
              <a:pPr/>
              <a:t>50</a:t>
            </a:fld>
            <a:endParaRPr lang="en-US" altLang="zh-CN" smtClean="0">
              <a:ea typeface="宋体" charset="-122"/>
            </a:endParaRPr>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dt" sz="quarter" idx="1"/>
          </p:nvPr>
        </p:nvSpPr>
        <p:spPr>
          <a:noFill/>
        </p:spPr>
        <p:txBody>
          <a:bodyPr/>
          <a:lstStyle/>
          <a:p>
            <a:fld id="{57F78CC5-0265-4751-8184-717E803A22AC}" type="datetime1">
              <a:rPr lang="zh-CN" altLang="en-US" smtClean="0">
                <a:ea typeface="宋体" charset="-122"/>
              </a:rPr>
              <a:pPr/>
              <a:t>2012/3/30</a:t>
            </a:fld>
            <a:endParaRPr lang="en-US" altLang="zh-CN" smtClean="0">
              <a:ea typeface="宋体" charset="-122"/>
            </a:endParaRPr>
          </a:p>
        </p:txBody>
      </p:sp>
      <p:sp>
        <p:nvSpPr>
          <p:cNvPr id="160771" name="Rectangle 7"/>
          <p:cNvSpPr>
            <a:spLocks noGrp="1" noChangeArrowheads="1"/>
          </p:cNvSpPr>
          <p:nvPr>
            <p:ph type="sldNum" sz="quarter" idx="5"/>
          </p:nvPr>
        </p:nvSpPr>
        <p:spPr>
          <a:noFill/>
        </p:spPr>
        <p:txBody>
          <a:bodyPr/>
          <a:lstStyle/>
          <a:p>
            <a:fld id="{77EFA1E1-6190-4B99-8EBC-FAF131B34F36}" type="slidenum">
              <a:rPr lang="en-US" altLang="zh-CN" smtClean="0">
                <a:ea typeface="宋体" charset="-122"/>
              </a:rPr>
              <a:pPr/>
              <a:t>51</a:t>
            </a:fld>
            <a:endParaRPr lang="en-US" altLang="zh-CN" smtClean="0">
              <a:ea typeface="宋体" charset="-122"/>
            </a:endParaRPr>
          </a:p>
        </p:txBody>
      </p:sp>
      <p:sp>
        <p:nvSpPr>
          <p:cNvPr id="160772" name="Rectangle 2"/>
          <p:cNvSpPr>
            <a:spLocks noGrp="1" noRot="1" noChangeAspect="1" noChangeArrowheads="1" noTextEdit="1"/>
          </p:cNvSpPr>
          <p:nvPr>
            <p:ph type="sldImg"/>
          </p:nvPr>
        </p:nvSpPr>
        <p:spPr>
          <a:ln/>
        </p:spPr>
      </p:sp>
      <p:sp>
        <p:nvSpPr>
          <p:cNvPr id="16077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type="dt" sz="quarter" idx="1"/>
          </p:nvPr>
        </p:nvSpPr>
        <p:spPr>
          <a:noFill/>
        </p:spPr>
        <p:txBody>
          <a:bodyPr/>
          <a:lstStyle/>
          <a:p>
            <a:fld id="{351B5BAA-0F56-43F9-BFBC-0715701CA468}" type="datetime1">
              <a:rPr lang="zh-CN" altLang="en-US" smtClean="0">
                <a:ea typeface="宋体" charset="-122"/>
              </a:rPr>
              <a:pPr/>
              <a:t>2012/3/30</a:t>
            </a:fld>
            <a:endParaRPr lang="en-US" altLang="zh-CN" smtClean="0">
              <a:ea typeface="宋体" charset="-122"/>
            </a:endParaRPr>
          </a:p>
        </p:txBody>
      </p:sp>
      <p:sp>
        <p:nvSpPr>
          <p:cNvPr id="161795" name="Rectangle 7"/>
          <p:cNvSpPr>
            <a:spLocks noGrp="1" noChangeArrowheads="1"/>
          </p:cNvSpPr>
          <p:nvPr>
            <p:ph type="sldNum" sz="quarter" idx="5"/>
          </p:nvPr>
        </p:nvSpPr>
        <p:spPr>
          <a:noFill/>
        </p:spPr>
        <p:txBody>
          <a:bodyPr/>
          <a:lstStyle/>
          <a:p>
            <a:fld id="{6CB98940-6125-4F11-B8E9-E752D91D2A57}" type="slidenum">
              <a:rPr lang="en-US" altLang="zh-CN" smtClean="0">
                <a:ea typeface="宋体" charset="-122"/>
              </a:rPr>
              <a:pPr/>
              <a:t>52</a:t>
            </a:fld>
            <a:endParaRPr lang="en-US" altLang="zh-CN" smtClean="0">
              <a:ea typeface="宋体" charset="-122"/>
            </a:endParaRPr>
          </a:p>
        </p:txBody>
      </p:sp>
      <p:sp>
        <p:nvSpPr>
          <p:cNvPr id="161796" name="Rectangle 2"/>
          <p:cNvSpPr>
            <a:spLocks noGrp="1" noRot="1" noChangeAspect="1" noChangeArrowheads="1" noTextEdit="1"/>
          </p:cNvSpPr>
          <p:nvPr>
            <p:ph type="sldImg"/>
          </p:nvPr>
        </p:nvSpPr>
        <p:spPr>
          <a:ln/>
        </p:spPr>
      </p:sp>
      <p:sp>
        <p:nvSpPr>
          <p:cNvPr id="16179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p>
            <a:fld id="{FBF466CB-B249-4E66-B9EA-E1AE3DC7A9B3}" type="datetime1">
              <a:rPr lang="zh-CN" altLang="en-US" smtClean="0">
                <a:ea typeface="宋体" charset="-122"/>
              </a:rPr>
              <a:pPr/>
              <a:t>2012/3/30</a:t>
            </a:fld>
            <a:endParaRPr lang="en-US" altLang="zh-CN" smtClean="0">
              <a:ea typeface="宋体" charset="-122"/>
            </a:endParaRPr>
          </a:p>
        </p:txBody>
      </p:sp>
      <p:sp>
        <p:nvSpPr>
          <p:cNvPr id="162819" name="Rectangle 7"/>
          <p:cNvSpPr>
            <a:spLocks noGrp="1" noChangeArrowheads="1"/>
          </p:cNvSpPr>
          <p:nvPr>
            <p:ph type="sldNum" sz="quarter" idx="5"/>
          </p:nvPr>
        </p:nvSpPr>
        <p:spPr>
          <a:noFill/>
        </p:spPr>
        <p:txBody>
          <a:bodyPr/>
          <a:lstStyle/>
          <a:p>
            <a:fld id="{9E8D2DCF-2F48-46CD-BB3F-8E0AA4F8A7DA}" type="slidenum">
              <a:rPr lang="en-US" altLang="zh-CN" smtClean="0">
                <a:ea typeface="宋体" charset="-122"/>
              </a:rPr>
              <a:pPr/>
              <a:t>53</a:t>
            </a:fld>
            <a:endParaRPr lang="en-US" altLang="zh-CN" smtClean="0">
              <a:ea typeface="宋体" charset="-122"/>
            </a:endParaRPr>
          </a:p>
        </p:txBody>
      </p:sp>
      <p:sp>
        <p:nvSpPr>
          <p:cNvPr id="162820" name="Rectangle 2"/>
          <p:cNvSpPr>
            <a:spLocks noGrp="1" noRot="1" noChangeAspect="1" noChangeArrowheads="1" noTextEdit="1"/>
          </p:cNvSpPr>
          <p:nvPr>
            <p:ph type="sldImg"/>
          </p:nvPr>
        </p:nvSpPr>
        <p:spPr>
          <a:ln/>
        </p:spPr>
      </p:sp>
      <p:sp>
        <p:nvSpPr>
          <p:cNvPr id="16282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dt" sz="quarter" idx="1"/>
          </p:nvPr>
        </p:nvSpPr>
        <p:spPr>
          <a:noFill/>
        </p:spPr>
        <p:txBody>
          <a:bodyPr/>
          <a:lstStyle/>
          <a:p>
            <a:fld id="{439EB909-90EF-4389-8C19-EC8574C7EF19}" type="datetime1">
              <a:rPr lang="zh-CN" altLang="en-US" smtClean="0">
                <a:ea typeface="宋体" charset="-122"/>
              </a:rPr>
              <a:pPr/>
              <a:t>2012/3/30</a:t>
            </a:fld>
            <a:endParaRPr lang="en-US" altLang="zh-CN" smtClean="0">
              <a:ea typeface="宋体" charset="-122"/>
            </a:endParaRPr>
          </a:p>
        </p:txBody>
      </p:sp>
      <p:sp>
        <p:nvSpPr>
          <p:cNvPr id="163843" name="Rectangle 7"/>
          <p:cNvSpPr>
            <a:spLocks noGrp="1" noChangeArrowheads="1"/>
          </p:cNvSpPr>
          <p:nvPr>
            <p:ph type="sldNum" sz="quarter" idx="5"/>
          </p:nvPr>
        </p:nvSpPr>
        <p:spPr>
          <a:noFill/>
        </p:spPr>
        <p:txBody>
          <a:bodyPr/>
          <a:lstStyle/>
          <a:p>
            <a:fld id="{4B4977BF-C8DF-4D3D-8B29-4A2909496757}" type="slidenum">
              <a:rPr lang="en-US" altLang="zh-CN" smtClean="0">
                <a:ea typeface="宋体" charset="-122"/>
              </a:rPr>
              <a:pPr/>
              <a:t>54</a:t>
            </a:fld>
            <a:endParaRPr lang="en-US" altLang="zh-CN" smtClean="0">
              <a:ea typeface="宋体" charset="-122"/>
            </a:endParaRPr>
          </a:p>
        </p:txBody>
      </p:sp>
      <p:sp>
        <p:nvSpPr>
          <p:cNvPr id="163844" name="Rectangle 2"/>
          <p:cNvSpPr>
            <a:spLocks noGrp="1" noRot="1" noChangeAspect="1" noChangeArrowheads="1" noTextEdit="1"/>
          </p:cNvSpPr>
          <p:nvPr>
            <p:ph type="sldImg"/>
          </p:nvPr>
        </p:nvSpPr>
        <p:spPr>
          <a:ln/>
        </p:spPr>
      </p:sp>
      <p:sp>
        <p:nvSpPr>
          <p:cNvPr id="16384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dt" sz="quarter" idx="1"/>
          </p:nvPr>
        </p:nvSpPr>
        <p:spPr>
          <a:noFill/>
        </p:spPr>
        <p:txBody>
          <a:bodyPr/>
          <a:lstStyle/>
          <a:p>
            <a:fld id="{D71B4C61-BC26-46E0-BD25-56497244D8D4}" type="datetime1">
              <a:rPr lang="zh-CN" altLang="en-US" smtClean="0">
                <a:ea typeface="宋体" charset="-122"/>
              </a:rPr>
              <a:pPr/>
              <a:t>2012/3/30</a:t>
            </a:fld>
            <a:endParaRPr lang="en-US" altLang="zh-CN" smtClean="0">
              <a:ea typeface="宋体" charset="-122"/>
            </a:endParaRPr>
          </a:p>
        </p:txBody>
      </p:sp>
      <p:sp>
        <p:nvSpPr>
          <p:cNvPr id="164867" name="Rectangle 7"/>
          <p:cNvSpPr>
            <a:spLocks noGrp="1" noChangeArrowheads="1"/>
          </p:cNvSpPr>
          <p:nvPr>
            <p:ph type="sldNum" sz="quarter" idx="5"/>
          </p:nvPr>
        </p:nvSpPr>
        <p:spPr>
          <a:noFill/>
        </p:spPr>
        <p:txBody>
          <a:bodyPr/>
          <a:lstStyle/>
          <a:p>
            <a:fld id="{D9321A73-0FCF-4D66-B5A6-2484E8296A07}" type="slidenum">
              <a:rPr lang="en-US" altLang="zh-CN" smtClean="0">
                <a:ea typeface="宋体" charset="-122"/>
              </a:rPr>
              <a:pPr/>
              <a:t>55</a:t>
            </a:fld>
            <a:endParaRPr lang="en-US" altLang="zh-CN" smtClean="0">
              <a:ea typeface="宋体" charset="-122"/>
            </a:endParaRPr>
          </a:p>
        </p:txBody>
      </p:sp>
      <p:sp>
        <p:nvSpPr>
          <p:cNvPr id="164868" name="Rectangle 2"/>
          <p:cNvSpPr>
            <a:spLocks noGrp="1" noRot="1" noChangeAspect="1" noChangeArrowheads="1" noTextEdit="1"/>
          </p:cNvSpPr>
          <p:nvPr>
            <p:ph type="sldImg"/>
          </p:nvPr>
        </p:nvSpPr>
        <p:spPr>
          <a:ln/>
        </p:spPr>
      </p:sp>
      <p:sp>
        <p:nvSpPr>
          <p:cNvPr id="16486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a:spLocks noGrp="1" noChangeArrowheads="1"/>
          </p:cNvSpPr>
          <p:nvPr>
            <p:ph type="dt" sz="quarter" idx="1"/>
          </p:nvPr>
        </p:nvSpPr>
        <p:spPr>
          <a:noFill/>
        </p:spPr>
        <p:txBody>
          <a:bodyPr/>
          <a:lstStyle/>
          <a:p>
            <a:fld id="{3097837C-8B89-4E49-A8D6-1ED6F8F60D86}" type="datetime1">
              <a:rPr lang="zh-CN" altLang="en-US" smtClean="0">
                <a:ea typeface="宋体" charset="-122"/>
              </a:rPr>
              <a:pPr/>
              <a:t>2012/3/30</a:t>
            </a:fld>
            <a:endParaRPr lang="en-US" altLang="zh-CN" smtClean="0">
              <a:ea typeface="宋体" charset="-122"/>
            </a:endParaRPr>
          </a:p>
        </p:txBody>
      </p:sp>
      <p:sp>
        <p:nvSpPr>
          <p:cNvPr id="165891" name="Rectangle 7"/>
          <p:cNvSpPr>
            <a:spLocks noGrp="1" noChangeArrowheads="1"/>
          </p:cNvSpPr>
          <p:nvPr>
            <p:ph type="sldNum" sz="quarter" idx="5"/>
          </p:nvPr>
        </p:nvSpPr>
        <p:spPr>
          <a:noFill/>
        </p:spPr>
        <p:txBody>
          <a:bodyPr/>
          <a:lstStyle/>
          <a:p>
            <a:fld id="{F2D484A9-429C-4A5D-9D8C-5DD868901AD2}" type="slidenum">
              <a:rPr lang="en-US" altLang="zh-CN" smtClean="0">
                <a:ea typeface="宋体" charset="-122"/>
              </a:rPr>
              <a:pPr/>
              <a:t>56</a:t>
            </a:fld>
            <a:endParaRPr lang="en-US" altLang="zh-CN" smtClean="0">
              <a:ea typeface="宋体" charset="-122"/>
            </a:endParaRPr>
          </a:p>
        </p:txBody>
      </p:sp>
      <p:sp>
        <p:nvSpPr>
          <p:cNvPr id="165892" name="Rectangle 2"/>
          <p:cNvSpPr>
            <a:spLocks noGrp="1" noRot="1" noChangeAspect="1" noChangeArrowheads="1" noTextEdit="1"/>
          </p:cNvSpPr>
          <p:nvPr>
            <p:ph type="sldImg"/>
          </p:nvPr>
        </p:nvSpPr>
        <p:spPr>
          <a:ln/>
        </p:spPr>
      </p:sp>
      <p:sp>
        <p:nvSpPr>
          <p:cNvPr id="16589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dt" sz="quarter" idx="1"/>
          </p:nvPr>
        </p:nvSpPr>
        <p:spPr>
          <a:noFill/>
        </p:spPr>
        <p:txBody>
          <a:bodyPr/>
          <a:lstStyle/>
          <a:p>
            <a:fld id="{2A589E41-F15C-4B42-8D6D-10D6FE6D7DCE}" type="datetime1">
              <a:rPr lang="zh-CN" altLang="en-US" smtClean="0">
                <a:ea typeface="宋体" charset="-122"/>
              </a:rPr>
              <a:pPr/>
              <a:t>2012/3/30</a:t>
            </a:fld>
            <a:endParaRPr lang="en-US" altLang="zh-CN" smtClean="0">
              <a:ea typeface="宋体" charset="-122"/>
            </a:endParaRPr>
          </a:p>
        </p:txBody>
      </p:sp>
      <p:sp>
        <p:nvSpPr>
          <p:cNvPr id="166915" name="Rectangle 7"/>
          <p:cNvSpPr>
            <a:spLocks noGrp="1" noChangeArrowheads="1"/>
          </p:cNvSpPr>
          <p:nvPr>
            <p:ph type="sldNum" sz="quarter" idx="5"/>
          </p:nvPr>
        </p:nvSpPr>
        <p:spPr>
          <a:noFill/>
        </p:spPr>
        <p:txBody>
          <a:bodyPr/>
          <a:lstStyle/>
          <a:p>
            <a:fld id="{27D7371E-5297-42B0-95EB-EFAAA60BC325}" type="slidenum">
              <a:rPr lang="en-US" altLang="zh-CN" smtClean="0">
                <a:ea typeface="宋体" charset="-122"/>
              </a:rPr>
              <a:pPr/>
              <a:t>57</a:t>
            </a:fld>
            <a:endParaRPr lang="en-US" altLang="zh-CN" smtClean="0">
              <a:ea typeface="宋体" charset="-122"/>
            </a:endParaRPr>
          </a:p>
        </p:txBody>
      </p:sp>
      <p:sp>
        <p:nvSpPr>
          <p:cNvPr id="166916" name="Rectangle 2"/>
          <p:cNvSpPr>
            <a:spLocks noGrp="1" noRot="1" noChangeAspect="1" noChangeArrowheads="1" noTextEdit="1"/>
          </p:cNvSpPr>
          <p:nvPr>
            <p:ph type="sldImg"/>
          </p:nvPr>
        </p:nvSpPr>
        <p:spPr>
          <a:ln/>
        </p:spPr>
      </p:sp>
      <p:sp>
        <p:nvSpPr>
          <p:cNvPr id="16691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type="dt" sz="quarter" idx="1"/>
          </p:nvPr>
        </p:nvSpPr>
        <p:spPr>
          <a:noFill/>
        </p:spPr>
        <p:txBody>
          <a:bodyPr/>
          <a:lstStyle/>
          <a:p>
            <a:fld id="{70AC0975-BC13-4F8E-9DAA-D5B3492DD42D}" type="datetime1">
              <a:rPr lang="zh-CN" altLang="en-US" smtClean="0">
                <a:ea typeface="宋体" charset="-122"/>
              </a:rPr>
              <a:pPr/>
              <a:t>2012/3/30</a:t>
            </a:fld>
            <a:endParaRPr lang="en-US" altLang="zh-CN" smtClean="0">
              <a:ea typeface="宋体" charset="-122"/>
            </a:endParaRPr>
          </a:p>
        </p:txBody>
      </p:sp>
      <p:sp>
        <p:nvSpPr>
          <p:cNvPr id="167939" name="Rectangle 7"/>
          <p:cNvSpPr>
            <a:spLocks noGrp="1" noChangeArrowheads="1"/>
          </p:cNvSpPr>
          <p:nvPr>
            <p:ph type="sldNum" sz="quarter" idx="5"/>
          </p:nvPr>
        </p:nvSpPr>
        <p:spPr>
          <a:noFill/>
        </p:spPr>
        <p:txBody>
          <a:bodyPr/>
          <a:lstStyle/>
          <a:p>
            <a:fld id="{FD622720-B9AE-43E0-8E36-F2947ECB1EC9}" type="slidenum">
              <a:rPr lang="en-US" altLang="zh-CN" smtClean="0">
                <a:ea typeface="宋体" charset="-122"/>
              </a:rPr>
              <a:pPr/>
              <a:t>58</a:t>
            </a:fld>
            <a:endParaRPr lang="en-US" altLang="zh-CN" smtClean="0">
              <a:ea typeface="宋体" charset="-122"/>
            </a:endParaRP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type="dt" sz="quarter" idx="1"/>
          </p:nvPr>
        </p:nvSpPr>
        <p:spPr>
          <a:noFill/>
        </p:spPr>
        <p:txBody>
          <a:bodyPr/>
          <a:lstStyle/>
          <a:p>
            <a:fld id="{3FB90B02-2C5A-4003-A6C9-46B5C9FC4C93}" type="datetime1">
              <a:rPr lang="zh-CN" altLang="en-US" smtClean="0">
                <a:ea typeface="宋体" charset="-122"/>
              </a:rPr>
              <a:pPr/>
              <a:t>2012/3/30</a:t>
            </a:fld>
            <a:endParaRPr lang="en-US" altLang="zh-CN" smtClean="0">
              <a:ea typeface="宋体" charset="-122"/>
            </a:endParaRPr>
          </a:p>
        </p:txBody>
      </p:sp>
      <p:sp>
        <p:nvSpPr>
          <p:cNvPr id="168963" name="Rectangle 7"/>
          <p:cNvSpPr>
            <a:spLocks noGrp="1" noChangeArrowheads="1"/>
          </p:cNvSpPr>
          <p:nvPr>
            <p:ph type="sldNum" sz="quarter" idx="5"/>
          </p:nvPr>
        </p:nvSpPr>
        <p:spPr>
          <a:noFill/>
        </p:spPr>
        <p:txBody>
          <a:bodyPr/>
          <a:lstStyle/>
          <a:p>
            <a:fld id="{C7FEB6BE-2E81-4FA5-A897-85DFE77A83A2}" type="slidenum">
              <a:rPr lang="en-US" altLang="zh-CN" smtClean="0">
                <a:ea typeface="宋体" charset="-122"/>
              </a:rPr>
              <a:pPr/>
              <a:t>59</a:t>
            </a:fld>
            <a:endParaRPr lang="en-US" altLang="zh-CN" smtClean="0">
              <a:ea typeface="宋体" charset="-122"/>
            </a:endParaRPr>
          </a:p>
        </p:txBody>
      </p:sp>
      <p:sp>
        <p:nvSpPr>
          <p:cNvPr id="168964" name="Rectangle 2"/>
          <p:cNvSpPr>
            <a:spLocks noGrp="1" noRot="1" noChangeAspect="1" noChangeArrowheads="1" noTextEdit="1"/>
          </p:cNvSpPr>
          <p:nvPr>
            <p:ph type="sldImg"/>
          </p:nvPr>
        </p:nvSpPr>
        <p:spPr>
          <a:ln/>
        </p:spPr>
      </p:sp>
      <p:sp>
        <p:nvSpPr>
          <p:cNvPr id="16896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type="dt" sz="quarter" idx="1"/>
          </p:nvPr>
        </p:nvSpPr>
        <p:spPr>
          <a:noFill/>
        </p:spPr>
        <p:txBody>
          <a:bodyPr/>
          <a:lstStyle/>
          <a:p>
            <a:fld id="{E8B9E82E-398A-4486-87F3-8E68346E1644}" type="datetime1">
              <a:rPr lang="zh-CN" altLang="en-US" smtClean="0">
                <a:ea typeface="宋体" charset="-122"/>
              </a:rPr>
              <a:pPr/>
              <a:t>2012/3/30</a:t>
            </a:fld>
            <a:endParaRPr lang="en-US" altLang="zh-CN" smtClean="0">
              <a:ea typeface="宋体" charset="-122"/>
            </a:endParaRPr>
          </a:p>
        </p:txBody>
      </p:sp>
      <p:sp>
        <p:nvSpPr>
          <p:cNvPr id="115715" name="Rectangle 7"/>
          <p:cNvSpPr>
            <a:spLocks noGrp="1" noChangeArrowheads="1"/>
          </p:cNvSpPr>
          <p:nvPr>
            <p:ph type="sldNum" sz="quarter" idx="5"/>
          </p:nvPr>
        </p:nvSpPr>
        <p:spPr>
          <a:noFill/>
        </p:spPr>
        <p:txBody>
          <a:bodyPr/>
          <a:lstStyle/>
          <a:p>
            <a:fld id="{8579802B-B6A4-47A1-BDFA-9E7FD7B5D9EE}" type="slidenum">
              <a:rPr lang="en-US" altLang="zh-CN" smtClean="0">
                <a:ea typeface="宋体" charset="-122"/>
              </a:rPr>
              <a:pPr/>
              <a:t>6</a:t>
            </a:fld>
            <a:endParaRPr lang="en-US" altLang="zh-CN" smtClean="0">
              <a:ea typeface="宋体" charset="-122"/>
            </a:endParaRPr>
          </a:p>
        </p:txBody>
      </p:sp>
      <p:sp>
        <p:nvSpPr>
          <p:cNvPr id="115716" name="Rectangle 2"/>
          <p:cNvSpPr>
            <a:spLocks noGrp="1" noRot="1" noChangeAspect="1" noChangeArrowheads="1" noTextEdit="1"/>
          </p:cNvSpPr>
          <p:nvPr>
            <p:ph type="sldImg"/>
          </p:nvPr>
        </p:nvSpPr>
        <p:spPr>
          <a:ln/>
        </p:spPr>
      </p:sp>
      <p:sp>
        <p:nvSpPr>
          <p:cNvPr id="11571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mtClean="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dt" sz="quarter" idx="1"/>
          </p:nvPr>
        </p:nvSpPr>
        <p:spPr>
          <a:noFill/>
        </p:spPr>
        <p:txBody>
          <a:bodyPr/>
          <a:lstStyle/>
          <a:p>
            <a:fld id="{DAF95D11-50A4-4C44-93C0-5B052EC2A135}" type="datetime1">
              <a:rPr lang="zh-CN" altLang="en-US" smtClean="0">
                <a:ea typeface="宋体" charset="-122"/>
              </a:rPr>
              <a:pPr/>
              <a:t>2012/3/30</a:t>
            </a:fld>
            <a:endParaRPr lang="en-US" altLang="zh-CN" smtClean="0">
              <a:ea typeface="宋体" charset="-122"/>
            </a:endParaRPr>
          </a:p>
        </p:txBody>
      </p:sp>
      <p:sp>
        <p:nvSpPr>
          <p:cNvPr id="169987" name="Rectangle 7"/>
          <p:cNvSpPr>
            <a:spLocks noGrp="1" noChangeArrowheads="1"/>
          </p:cNvSpPr>
          <p:nvPr>
            <p:ph type="sldNum" sz="quarter" idx="5"/>
          </p:nvPr>
        </p:nvSpPr>
        <p:spPr>
          <a:noFill/>
        </p:spPr>
        <p:txBody>
          <a:bodyPr/>
          <a:lstStyle/>
          <a:p>
            <a:fld id="{DB4D16D3-D503-49E5-A89E-632D293C371F}" type="slidenum">
              <a:rPr lang="en-US" altLang="zh-CN" smtClean="0">
                <a:ea typeface="宋体" charset="-122"/>
              </a:rPr>
              <a:pPr/>
              <a:t>60</a:t>
            </a:fld>
            <a:endParaRPr lang="en-US" altLang="zh-CN" smtClean="0">
              <a:ea typeface="宋体" charset="-122"/>
            </a:endParaRPr>
          </a:p>
        </p:txBody>
      </p:sp>
      <p:sp>
        <p:nvSpPr>
          <p:cNvPr id="169988" name="Rectangle 2"/>
          <p:cNvSpPr>
            <a:spLocks noGrp="1" noRot="1" noChangeAspect="1" noChangeArrowheads="1" noTextEdit="1"/>
          </p:cNvSpPr>
          <p:nvPr>
            <p:ph type="sldImg"/>
          </p:nvPr>
        </p:nvSpPr>
        <p:spPr>
          <a:ln/>
        </p:spPr>
      </p:sp>
      <p:sp>
        <p:nvSpPr>
          <p:cNvPr id="16998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type="dt" sz="quarter" idx="1"/>
          </p:nvPr>
        </p:nvSpPr>
        <p:spPr>
          <a:noFill/>
        </p:spPr>
        <p:txBody>
          <a:bodyPr/>
          <a:lstStyle/>
          <a:p>
            <a:fld id="{76E513C0-255D-438A-9AA7-820F99BD7BBF}" type="datetime1">
              <a:rPr lang="zh-CN" altLang="en-US" smtClean="0">
                <a:ea typeface="宋体" charset="-122"/>
              </a:rPr>
              <a:pPr/>
              <a:t>2012/3/30</a:t>
            </a:fld>
            <a:endParaRPr lang="en-US" altLang="zh-CN" smtClean="0">
              <a:ea typeface="宋体" charset="-122"/>
            </a:endParaRPr>
          </a:p>
        </p:txBody>
      </p:sp>
      <p:sp>
        <p:nvSpPr>
          <p:cNvPr id="171011" name="Rectangle 7"/>
          <p:cNvSpPr>
            <a:spLocks noGrp="1" noChangeArrowheads="1"/>
          </p:cNvSpPr>
          <p:nvPr>
            <p:ph type="sldNum" sz="quarter" idx="5"/>
          </p:nvPr>
        </p:nvSpPr>
        <p:spPr>
          <a:noFill/>
        </p:spPr>
        <p:txBody>
          <a:bodyPr/>
          <a:lstStyle/>
          <a:p>
            <a:fld id="{B8085EE6-2677-42A3-B429-269CB92CC24C}" type="slidenum">
              <a:rPr lang="en-US" altLang="zh-CN" smtClean="0">
                <a:ea typeface="宋体" charset="-122"/>
              </a:rPr>
              <a:pPr/>
              <a:t>61</a:t>
            </a:fld>
            <a:endParaRPr lang="en-US" altLang="zh-CN" smtClean="0">
              <a:ea typeface="宋体" charset="-122"/>
            </a:endParaRPr>
          </a:p>
        </p:txBody>
      </p:sp>
      <p:sp>
        <p:nvSpPr>
          <p:cNvPr id="171012" name="Rectangle 2"/>
          <p:cNvSpPr>
            <a:spLocks noGrp="1" noRot="1" noChangeAspect="1" noChangeArrowheads="1" noTextEdit="1"/>
          </p:cNvSpPr>
          <p:nvPr>
            <p:ph type="sldImg"/>
          </p:nvPr>
        </p:nvSpPr>
        <p:spPr>
          <a:ln/>
        </p:spPr>
      </p:sp>
      <p:sp>
        <p:nvSpPr>
          <p:cNvPr id="17101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fld id="{163575B4-8A20-4AFB-AC70-4E5F37F4E517}" type="datetime1">
              <a:rPr lang="zh-CN" altLang="en-US" smtClean="0">
                <a:ea typeface="宋体" charset="-122"/>
              </a:rPr>
              <a:pPr/>
              <a:t>2012/3/30</a:t>
            </a:fld>
            <a:endParaRPr lang="en-US" altLang="zh-CN" smtClean="0">
              <a:ea typeface="宋体" charset="-122"/>
            </a:endParaRPr>
          </a:p>
        </p:txBody>
      </p:sp>
      <p:sp>
        <p:nvSpPr>
          <p:cNvPr id="172035" name="Rectangle 7"/>
          <p:cNvSpPr>
            <a:spLocks noGrp="1" noChangeArrowheads="1"/>
          </p:cNvSpPr>
          <p:nvPr>
            <p:ph type="sldNum" sz="quarter" idx="5"/>
          </p:nvPr>
        </p:nvSpPr>
        <p:spPr>
          <a:noFill/>
        </p:spPr>
        <p:txBody>
          <a:bodyPr/>
          <a:lstStyle/>
          <a:p>
            <a:fld id="{09072D96-A501-4043-9073-64D3B2B89B56}" type="slidenum">
              <a:rPr lang="en-US" altLang="zh-CN" smtClean="0">
                <a:ea typeface="宋体" charset="-122"/>
              </a:rPr>
              <a:pPr/>
              <a:t>62</a:t>
            </a:fld>
            <a:endParaRPr lang="en-US" altLang="zh-CN" smtClean="0">
              <a:ea typeface="宋体" charset="-122"/>
            </a:endParaRP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en-US" altLang="zh-CN" sz="1000" smtClean="0">
                <a:ea typeface="宋体" charset="-122"/>
              </a:rPr>
              <a:t>PX720——726</a:t>
            </a:r>
          </a:p>
          <a:p>
            <a:pPr marL="228600" indent="-228600" eaLnBrk="1" hangingPunct="1"/>
            <a:r>
              <a:rPr lang="en-US" altLang="zh-CN" sz="1000" smtClean="0">
                <a:ea typeface="宋体" charset="-122"/>
              </a:rPr>
              <a:t>PX502——38</a:t>
            </a:r>
          </a:p>
          <a:p>
            <a:pPr marL="228600" indent="-228600" eaLnBrk="1" hangingPunct="1"/>
            <a:r>
              <a:rPr lang="en-US" altLang="zh-CN" sz="1000" smtClean="0">
                <a:ea typeface="宋体" charset="-122"/>
              </a:rPr>
              <a:t>Scalar 50——38</a:t>
            </a:r>
            <a:r>
              <a:rPr lang="zh-CN" altLang="en-US" sz="1000" smtClean="0">
                <a:ea typeface="宋体" charset="-122"/>
              </a:rPr>
              <a:t>或</a:t>
            </a:r>
            <a:r>
              <a:rPr lang="en-US" altLang="zh-CN" sz="1000" smtClean="0">
                <a:ea typeface="宋体" charset="-122"/>
              </a:rPr>
              <a:t>76</a:t>
            </a:r>
          </a:p>
          <a:p>
            <a:pPr marL="228600" indent="-228600" eaLnBrk="1" hangingPunct="1"/>
            <a:r>
              <a:rPr lang="en-US" altLang="zh-CN" sz="1000" smtClean="0">
                <a:ea typeface="宋体" charset="-122"/>
              </a:rPr>
              <a:t>Scalar 500——402</a:t>
            </a:r>
          </a:p>
          <a:p>
            <a:pPr marL="228600" indent="-228600" eaLnBrk="1" hangingPunct="1"/>
            <a:r>
              <a:rPr lang="en-US" altLang="zh-CN" sz="1000" smtClean="0">
                <a:ea typeface="宋体" charset="-122"/>
              </a:rPr>
              <a:t>Scalar 2000——3492</a:t>
            </a:r>
            <a:endParaRPr lang="zh-CN" altLang="en-US" sz="1000" smtClean="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p:cNvSpPr>
            <a:spLocks noGrp="1" noChangeArrowheads="1"/>
          </p:cNvSpPr>
          <p:nvPr>
            <p:ph type="dt" sz="quarter" idx="1"/>
          </p:nvPr>
        </p:nvSpPr>
        <p:spPr>
          <a:noFill/>
        </p:spPr>
        <p:txBody>
          <a:bodyPr/>
          <a:lstStyle/>
          <a:p>
            <a:fld id="{040692CD-B027-42E4-8EEE-52B202B8AC13}" type="datetime1">
              <a:rPr lang="zh-CN" altLang="en-US" smtClean="0">
                <a:ea typeface="宋体" charset="-122"/>
              </a:rPr>
              <a:pPr/>
              <a:t>2012/3/30</a:t>
            </a:fld>
            <a:endParaRPr lang="en-US" altLang="zh-CN" smtClean="0">
              <a:ea typeface="宋体" charset="-122"/>
            </a:endParaRPr>
          </a:p>
        </p:txBody>
      </p:sp>
      <p:sp>
        <p:nvSpPr>
          <p:cNvPr id="173059" name="Rectangle 7"/>
          <p:cNvSpPr>
            <a:spLocks noGrp="1" noChangeArrowheads="1"/>
          </p:cNvSpPr>
          <p:nvPr>
            <p:ph type="sldNum" sz="quarter" idx="5"/>
          </p:nvPr>
        </p:nvSpPr>
        <p:spPr>
          <a:noFill/>
        </p:spPr>
        <p:txBody>
          <a:bodyPr/>
          <a:lstStyle/>
          <a:p>
            <a:fld id="{0158B9D5-A78D-4F98-953E-884FFF3CBBB5}" type="slidenum">
              <a:rPr lang="en-US" altLang="zh-CN" smtClean="0">
                <a:ea typeface="宋体" charset="-122"/>
              </a:rPr>
              <a:pPr/>
              <a:t>63</a:t>
            </a:fld>
            <a:endParaRPr lang="en-US" altLang="zh-CN" smtClean="0">
              <a:ea typeface="宋体" charset="-122"/>
            </a:endParaRPr>
          </a:p>
        </p:txBody>
      </p:sp>
      <p:sp>
        <p:nvSpPr>
          <p:cNvPr id="173060" name="Rectangle 2"/>
          <p:cNvSpPr>
            <a:spLocks noGrp="1" noRot="1" noChangeAspect="1" noChangeArrowheads="1" noTextEdit="1"/>
          </p:cNvSpPr>
          <p:nvPr>
            <p:ph type="sldImg"/>
          </p:nvPr>
        </p:nvSpPr>
        <p:spPr>
          <a:ln/>
        </p:spPr>
      </p:sp>
      <p:sp>
        <p:nvSpPr>
          <p:cNvPr id="17306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p:cNvSpPr>
            <a:spLocks noGrp="1" noChangeArrowheads="1"/>
          </p:cNvSpPr>
          <p:nvPr>
            <p:ph type="dt" sz="quarter" idx="1"/>
          </p:nvPr>
        </p:nvSpPr>
        <p:spPr>
          <a:noFill/>
        </p:spPr>
        <p:txBody>
          <a:bodyPr/>
          <a:lstStyle/>
          <a:p>
            <a:fld id="{0F0D8677-EDE6-4D4A-8D48-78482A0E359E}" type="datetime1">
              <a:rPr lang="zh-CN" altLang="en-US" smtClean="0">
                <a:ea typeface="宋体" charset="-122"/>
              </a:rPr>
              <a:pPr/>
              <a:t>2012/3/30</a:t>
            </a:fld>
            <a:endParaRPr lang="en-US" altLang="zh-CN" smtClean="0">
              <a:ea typeface="宋体" charset="-122"/>
            </a:endParaRPr>
          </a:p>
        </p:txBody>
      </p:sp>
      <p:sp>
        <p:nvSpPr>
          <p:cNvPr id="175107" name="Rectangle 7"/>
          <p:cNvSpPr>
            <a:spLocks noGrp="1" noChangeArrowheads="1"/>
          </p:cNvSpPr>
          <p:nvPr>
            <p:ph type="sldNum" sz="quarter" idx="5"/>
          </p:nvPr>
        </p:nvSpPr>
        <p:spPr>
          <a:noFill/>
        </p:spPr>
        <p:txBody>
          <a:bodyPr/>
          <a:lstStyle/>
          <a:p>
            <a:fld id="{EEC7967D-DA8F-46B5-A959-FBD36F6E9E9C}" type="slidenum">
              <a:rPr lang="en-US" altLang="zh-CN" smtClean="0">
                <a:ea typeface="宋体" charset="-122"/>
              </a:rPr>
              <a:pPr/>
              <a:t>64</a:t>
            </a:fld>
            <a:endParaRPr lang="en-US" altLang="zh-CN" smtClean="0">
              <a:ea typeface="宋体" charset="-122"/>
            </a:endParaRPr>
          </a:p>
        </p:txBody>
      </p:sp>
      <p:sp>
        <p:nvSpPr>
          <p:cNvPr id="175108" name="Rectangle 2"/>
          <p:cNvSpPr>
            <a:spLocks noGrp="1" noRot="1" noChangeAspect="1" noChangeArrowheads="1" noTextEdit="1"/>
          </p:cNvSpPr>
          <p:nvPr>
            <p:ph type="sldImg"/>
          </p:nvPr>
        </p:nvSpPr>
        <p:spPr>
          <a:ln/>
        </p:spPr>
      </p:sp>
      <p:sp>
        <p:nvSpPr>
          <p:cNvPr id="17510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a:spLocks noGrp="1" noChangeArrowheads="1"/>
          </p:cNvSpPr>
          <p:nvPr>
            <p:ph type="dt" sz="quarter" idx="1"/>
          </p:nvPr>
        </p:nvSpPr>
        <p:spPr>
          <a:noFill/>
        </p:spPr>
        <p:txBody>
          <a:bodyPr/>
          <a:lstStyle/>
          <a:p>
            <a:fld id="{97E56E22-CF61-4A2B-AD66-B91F44AF3C72}" type="datetime1">
              <a:rPr lang="zh-CN" altLang="en-US" smtClean="0">
                <a:ea typeface="宋体" charset="-122"/>
              </a:rPr>
              <a:pPr/>
              <a:t>2012/3/30</a:t>
            </a:fld>
            <a:endParaRPr lang="en-US" altLang="zh-CN" smtClean="0">
              <a:ea typeface="宋体" charset="-122"/>
            </a:endParaRPr>
          </a:p>
        </p:txBody>
      </p:sp>
      <p:sp>
        <p:nvSpPr>
          <p:cNvPr id="176131" name="Rectangle 7"/>
          <p:cNvSpPr>
            <a:spLocks noGrp="1" noChangeArrowheads="1"/>
          </p:cNvSpPr>
          <p:nvPr>
            <p:ph type="sldNum" sz="quarter" idx="5"/>
          </p:nvPr>
        </p:nvSpPr>
        <p:spPr>
          <a:noFill/>
        </p:spPr>
        <p:txBody>
          <a:bodyPr/>
          <a:lstStyle/>
          <a:p>
            <a:fld id="{E753E7AE-8556-4642-9B46-CEDF43E1DCF1}" type="slidenum">
              <a:rPr lang="en-US" altLang="zh-CN" smtClean="0">
                <a:ea typeface="宋体" charset="-122"/>
              </a:rPr>
              <a:pPr/>
              <a:t>65</a:t>
            </a:fld>
            <a:endParaRPr lang="en-US" altLang="zh-CN" smtClean="0">
              <a:ea typeface="宋体" charset="-122"/>
            </a:endParaRPr>
          </a:p>
        </p:txBody>
      </p:sp>
      <p:sp>
        <p:nvSpPr>
          <p:cNvPr id="176132" name="Rectangle 2"/>
          <p:cNvSpPr>
            <a:spLocks noGrp="1" noRot="1" noChangeAspect="1" noChangeArrowheads="1" noTextEdit="1"/>
          </p:cNvSpPr>
          <p:nvPr>
            <p:ph type="sldImg"/>
          </p:nvPr>
        </p:nvSpPr>
        <p:spPr>
          <a:ln/>
        </p:spPr>
      </p:sp>
      <p:sp>
        <p:nvSpPr>
          <p:cNvPr id="17613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a:spLocks noGrp="1" noChangeArrowheads="1"/>
          </p:cNvSpPr>
          <p:nvPr>
            <p:ph type="dt" sz="quarter" idx="1"/>
          </p:nvPr>
        </p:nvSpPr>
        <p:spPr>
          <a:noFill/>
        </p:spPr>
        <p:txBody>
          <a:bodyPr/>
          <a:lstStyle/>
          <a:p>
            <a:fld id="{0FF095E5-6659-4415-9F32-1F680AED55A5}" type="datetime1">
              <a:rPr lang="zh-CN" altLang="en-US" smtClean="0">
                <a:ea typeface="宋体" charset="-122"/>
              </a:rPr>
              <a:pPr/>
              <a:t>2012/3/30</a:t>
            </a:fld>
            <a:endParaRPr lang="en-US" altLang="zh-CN" smtClean="0">
              <a:ea typeface="宋体" charset="-122"/>
            </a:endParaRPr>
          </a:p>
        </p:txBody>
      </p:sp>
      <p:sp>
        <p:nvSpPr>
          <p:cNvPr id="177155" name="Rectangle 7"/>
          <p:cNvSpPr>
            <a:spLocks noGrp="1" noChangeArrowheads="1"/>
          </p:cNvSpPr>
          <p:nvPr>
            <p:ph type="sldNum" sz="quarter" idx="5"/>
          </p:nvPr>
        </p:nvSpPr>
        <p:spPr>
          <a:noFill/>
        </p:spPr>
        <p:txBody>
          <a:bodyPr/>
          <a:lstStyle/>
          <a:p>
            <a:fld id="{0DB3E6D0-F16B-4A2C-8D3B-CF68981EB667}" type="slidenum">
              <a:rPr lang="en-US" altLang="zh-CN" smtClean="0">
                <a:ea typeface="宋体" charset="-122"/>
              </a:rPr>
              <a:pPr/>
              <a:t>66</a:t>
            </a:fld>
            <a:endParaRPr lang="en-US" altLang="zh-CN" smtClean="0">
              <a:ea typeface="宋体" charset="-122"/>
            </a:endParaRPr>
          </a:p>
        </p:txBody>
      </p:sp>
      <p:sp>
        <p:nvSpPr>
          <p:cNvPr id="177156" name="Rectangle 2"/>
          <p:cNvSpPr>
            <a:spLocks noGrp="1" noRot="1" noChangeAspect="1" noChangeArrowheads="1" noTextEdit="1"/>
          </p:cNvSpPr>
          <p:nvPr>
            <p:ph type="sldImg"/>
          </p:nvPr>
        </p:nvSpPr>
        <p:spPr>
          <a:ln/>
        </p:spPr>
      </p:sp>
      <p:sp>
        <p:nvSpPr>
          <p:cNvPr id="177157"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en-US" altLang="zh-CN" sz="1000" smtClean="0">
                <a:ea typeface="宋体" charset="-122"/>
              </a:rPr>
              <a:t>Sbus</a:t>
            </a:r>
            <a:r>
              <a:rPr lang="zh-CN" altLang="en-US" sz="1000" smtClean="0">
                <a:ea typeface="宋体" charset="-122"/>
              </a:rPr>
              <a:t>是一个用在</a:t>
            </a:r>
            <a:r>
              <a:rPr lang="en-US" altLang="zh-CN" sz="1000" smtClean="0">
                <a:ea typeface="宋体" charset="-122"/>
              </a:rPr>
              <a:t>Sun</a:t>
            </a:r>
            <a:r>
              <a:rPr lang="zh-CN" altLang="en-US" sz="1000" smtClean="0">
                <a:ea typeface="宋体" charset="-122"/>
              </a:rPr>
              <a:t>公司基于</a:t>
            </a:r>
            <a:r>
              <a:rPr lang="en-US" altLang="zh-CN" sz="1000" smtClean="0">
                <a:ea typeface="宋体" charset="-122"/>
              </a:rPr>
              <a:t>SPARC</a:t>
            </a:r>
            <a:r>
              <a:rPr lang="zh-CN" altLang="en-US" sz="1000" smtClean="0">
                <a:ea typeface="宋体" charset="-122"/>
              </a:rPr>
              <a:t>的工作站和服务器的总线技术</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dt" sz="quarter" idx="1"/>
          </p:nvPr>
        </p:nvSpPr>
        <p:spPr>
          <a:noFill/>
        </p:spPr>
        <p:txBody>
          <a:bodyPr/>
          <a:lstStyle/>
          <a:p>
            <a:fld id="{1A5FCB90-90C8-4D6E-9E4F-8D52E09FE447}" type="datetime1">
              <a:rPr lang="zh-CN" altLang="en-US" smtClean="0">
                <a:ea typeface="宋体" charset="-122"/>
              </a:rPr>
              <a:pPr/>
              <a:t>2012/3/30</a:t>
            </a:fld>
            <a:endParaRPr lang="en-US" altLang="zh-CN" smtClean="0">
              <a:ea typeface="宋体" charset="-122"/>
            </a:endParaRPr>
          </a:p>
        </p:txBody>
      </p:sp>
      <p:sp>
        <p:nvSpPr>
          <p:cNvPr id="178179" name="Rectangle 7"/>
          <p:cNvSpPr>
            <a:spLocks noGrp="1" noChangeArrowheads="1"/>
          </p:cNvSpPr>
          <p:nvPr>
            <p:ph type="sldNum" sz="quarter" idx="5"/>
          </p:nvPr>
        </p:nvSpPr>
        <p:spPr>
          <a:noFill/>
        </p:spPr>
        <p:txBody>
          <a:bodyPr/>
          <a:lstStyle/>
          <a:p>
            <a:fld id="{C05A7120-2DE8-4EC2-AEB8-74AAE1649AB1}" type="slidenum">
              <a:rPr lang="en-US" altLang="zh-CN" smtClean="0">
                <a:ea typeface="宋体" charset="-122"/>
              </a:rPr>
              <a:pPr/>
              <a:t>67</a:t>
            </a:fld>
            <a:endParaRPr lang="en-US" altLang="zh-CN" smtClean="0">
              <a:ea typeface="宋体" charset="-122"/>
            </a:endParaRPr>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en-US" altLang="zh-CN" sz="1000" smtClean="0">
                <a:ea typeface="宋体" charset="-122"/>
              </a:rPr>
              <a:t>Sbus</a:t>
            </a:r>
            <a:r>
              <a:rPr lang="zh-CN" altLang="en-US" sz="1000" smtClean="0">
                <a:ea typeface="宋体" charset="-122"/>
              </a:rPr>
              <a:t>是一个用在</a:t>
            </a:r>
            <a:r>
              <a:rPr lang="en-US" altLang="zh-CN" sz="1000" smtClean="0">
                <a:ea typeface="宋体" charset="-122"/>
              </a:rPr>
              <a:t>Sun</a:t>
            </a:r>
            <a:r>
              <a:rPr lang="zh-CN" altLang="en-US" sz="1000" smtClean="0">
                <a:ea typeface="宋体" charset="-122"/>
              </a:rPr>
              <a:t>公司基于</a:t>
            </a:r>
            <a:r>
              <a:rPr lang="en-US" altLang="zh-CN" sz="1000" smtClean="0">
                <a:ea typeface="宋体" charset="-122"/>
              </a:rPr>
              <a:t>SPARC</a:t>
            </a:r>
            <a:r>
              <a:rPr lang="zh-CN" altLang="en-US" sz="1000" smtClean="0">
                <a:ea typeface="宋体" charset="-122"/>
              </a:rPr>
              <a:t>的工作站和服务器的总线技术</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ChangeArrowheads="1"/>
          </p:cNvSpPr>
          <p:nvPr>
            <p:ph type="dt" sz="quarter" idx="1"/>
          </p:nvPr>
        </p:nvSpPr>
        <p:spPr>
          <a:noFill/>
        </p:spPr>
        <p:txBody>
          <a:bodyPr/>
          <a:lstStyle/>
          <a:p>
            <a:fld id="{673718BE-9CCE-4625-9680-33A510F66530}" type="datetime1">
              <a:rPr lang="zh-CN" altLang="en-US" smtClean="0">
                <a:ea typeface="宋体" charset="-122"/>
              </a:rPr>
              <a:pPr/>
              <a:t>2012/3/30</a:t>
            </a:fld>
            <a:endParaRPr lang="en-US" altLang="zh-CN" smtClean="0">
              <a:ea typeface="宋体" charset="-122"/>
            </a:endParaRPr>
          </a:p>
        </p:txBody>
      </p:sp>
      <p:sp>
        <p:nvSpPr>
          <p:cNvPr id="179203" name="Rectangle 7"/>
          <p:cNvSpPr>
            <a:spLocks noGrp="1" noChangeArrowheads="1"/>
          </p:cNvSpPr>
          <p:nvPr>
            <p:ph type="sldNum" sz="quarter" idx="5"/>
          </p:nvPr>
        </p:nvSpPr>
        <p:spPr>
          <a:noFill/>
        </p:spPr>
        <p:txBody>
          <a:bodyPr/>
          <a:lstStyle/>
          <a:p>
            <a:fld id="{6A564A6B-B27F-48C1-8206-319E1A3D7A69}" type="slidenum">
              <a:rPr lang="en-US" altLang="zh-CN" smtClean="0">
                <a:ea typeface="宋体" charset="-122"/>
              </a:rPr>
              <a:pPr/>
              <a:t>68</a:t>
            </a:fld>
            <a:endParaRPr lang="en-US" altLang="zh-CN" smtClean="0">
              <a:ea typeface="宋体" charset="-122"/>
            </a:endParaRPr>
          </a:p>
        </p:txBody>
      </p:sp>
      <p:sp>
        <p:nvSpPr>
          <p:cNvPr id="179204" name="Rectangle 2"/>
          <p:cNvSpPr>
            <a:spLocks noGrp="1" noRot="1" noChangeAspect="1" noChangeArrowheads="1" noTextEdit="1"/>
          </p:cNvSpPr>
          <p:nvPr>
            <p:ph type="sldImg"/>
          </p:nvPr>
        </p:nvSpPr>
        <p:spPr>
          <a:ln/>
        </p:spPr>
      </p:sp>
      <p:sp>
        <p:nvSpPr>
          <p:cNvPr id="179205"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zh-CN" altLang="en-US" smtClean="0">
                <a:ea typeface="宋体" charset="-122"/>
              </a:rPr>
              <a:t>光纤通道网络是基于流控制的封闭网络。以太网设初是考虑到要通过无流控制的公网，它在阻塞发生时，在一贯时间段之后返回并重发包，消耗额外的</a:t>
            </a:r>
            <a:r>
              <a:rPr lang="en-US" altLang="zh-CN" smtClean="0">
                <a:ea typeface="宋体" charset="-122"/>
              </a:rPr>
              <a:t>CPU</a:t>
            </a:r>
            <a:r>
              <a:rPr lang="zh-CN" altLang="en-US" smtClean="0">
                <a:ea typeface="宋体" charset="-122"/>
              </a:rPr>
              <a:t>周期。</a:t>
            </a:r>
            <a:r>
              <a:rPr lang="en-US" altLang="zh-CN" smtClean="0">
                <a:ea typeface="宋体" charset="-122"/>
              </a:rPr>
              <a:t>IP</a:t>
            </a:r>
            <a:r>
              <a:rPr lang="zh-CN" altLang="en-US" smtClean="0">
                <a:ea typeface="宋体" charset="-122"/>
              </a:rPr>
              <a:t>应用无须修改即可运行于</a:t>
            </a:r>
            <a:r>
              <a:rPr lang="en-US" altLang="zh-CN" smtClean="0">
                <a:ea typeface="宋体" charset="-122"/>
              </a:rPr>
              <a:t>FC-IP</a:t>
            </a:r>
            <a:r>
              <a:rPr lang="zh-CN" altLang="en-US" smtClean="0">
                <a:ea typeface="宋体" charset="-122"/>
              </a:rPr>
              <a:t>，享受光纤通道带来的高速和大大减少处理中断。</a:t>
            </a:r>
            <a:endParaRPr lang="zh-CN" altLang="en-US" sz="1000" smtClean="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dt" sz="quarter" idx="1"/>
          </p:nvPr>
        </p:nvSpPr>
        <p:spPr>
          <a:noFill/>
        </p:spPr>
        <p:txBody>
          <a:bodyPr/>
          <a:lstStyle/>
          <a:p>
            <a:fld id="{14C0B856-3E74-4ABA-8E18-B862A2B087E1}" type="datetime1">
              <a:rPr lang="zh-CN" altLang="en-US" smtClean="0">
                <a:ea typeface="宋体" charset="-122"/>
              </a:rPr>
              <a:pPr/>
              <a:t>2012/3/30</a:t>
            </a:fld>
            <a:endParaRPr lang="en-US" altLang="zh-CN" smtClean="0">
              <a:ea typeface="宋体" charset="-122"/>
            </a:endParaRPr>
          </a:p>
        </p:txBody>
      </p:sp>
      <p:sp>
        <p:nvSpPr>
          <p:cNvPr id="180227" name="Rectangle 7"/>
          <p:cNvSpPr>
            <a:spLocks noGrp="1" noChangeArrowheads="1"/>
          </p:cNvSpPr>
          <p:nvPr>
            <p:ph type="sldNum" sz="quarter" idx="5"/>
          </p:nvPr>
        </p:nvSpPr>
        <p:spPr>
          <a:noFill/>
        </p:spPr>
        <p:txBody>
          <a:bodyPr/>
          <a:lstStyle/>
          <a:p>
            <a:fld id="{043213CA-968C-4D19-86B7-DEA88F82EC90}" type="slidenum">
              <a:rPr lang="en-US" altLang="zh-CN" smtClean="0">
                <a:ea typeface="宋体" charset="-122"/>
              </a:rPr>
              <a:pPr/>
              <a:t>69</a:t>
            </a:fld>
            <a:endParaRPr lang="en-US" altLang="zh-CN" smtClean="0">
              <a:ea typeface="宋体" charset="-122"/>
            </a:endParaRPr>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en-US" altLang="zh-CN" sz="1000" smtClean="0">
                <a:ea typeface="宋体" charset="-122"/>
              </a:rPr>
              <a:t>NBU</a:t>
            </a:r>
            <a:r>
              <a:rPr lang="zh-CN" altLang="en-US" sz="1000" smtClean="0">
                <a:ea typeface="宋体" charset="-122"/>
              </a:rPr>
              <a:t>的设置虽然繁琐，但</a:t>
            </a:r>
            <a:r>
              <a:rPr lang="en-US" altLang="zh-CN" sz="1000" smtClean="0">
                <a:ea typeface="宋体" charset="-122"/>
              </a:rPr>
              <a:t>Windows</a:t>
            </a:r>
            <a:r>
              <a:rPr lang="zh-CN" altLang="en-US" sz="1000" smtClean="0">
                <a:ea typeface="宋体" charset="-122"/>
              </a:rPr>
              <a:t>自带的备份则是由</a:t>
            </a:r>
            <a:r>
              <a:rPr lang="en-US" altLang="zh-CN" sz="1000" smtClean="0">
                <a:ea typeface="宋体" charset="-122"/>
              </a:rPr>
              <a:t>Veritas</a:t>
            </a:r>
            <a:r>
              <a:rPr lang="zh-CN" altLang="en-US" sz="1000" smtClean="0">
                <a:ea typeface="宋体" charset="-122"/>
              </a:rPr>
              <a:t>提供，所以在使用上很方便；</a:t>
            </a:r>
            <a:r>
              <a:rPr lang="en-US" altLang="zh-CN" sz="1000" smtClean="0">
                <a:ea typeface="宋体" charset="-122"/>
              </a:rPr>
              <a:t>TSM</a:t>
            </a:r>
            <a:r>
              <a:rPr lang="zh-CN" altLang="en-US" sz="1000" smtClean="0">
                <a:ea typeface="宋体" charset="-122"/>
              </a:rPr>
              <a:t>则是编写最全面、理念最完整的；</a:t>
            </a:r>
            <a:r>
              <a:rPr lang="en-US" altLang="zh-CN" sz="1000" smtClean="0">
                <a:ea typeface="宋体" charset="-122"/>
              </a:rPr>
              <a:t>Backbone</a:t>
            </a:r>
            <a:r>
              <a:rPr lang="zh-CN" altLang="en-US" sz="1000" smtClean="0">
                <a:ea typeface="宋体" charset="-122"/>
              </a:rPr>
              <a:t>产品的最大优点就是简单易用，尤其是在</a:t>
            </a:r>
            <a:r>
              <a:rPr lang="en-US" altLang="zh-CN" sz="1000" smtClean="0">
                <a:ea typeface="宋体" charset="-122"/>
              </a:rPr>
              <a:t>Linux</a:t>
            </a:r>
            <a:r>
              <a:rPr lang="zh-CN" altLang="en-US" sz="1000" smtClean="0">
                <a:ea typeface="宋体" charset="-122"/>
              </a:rPr>
              <a:t>和混合平台下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noChangeArrowheads="1"/>
          </p:cNvSpPr>
          <p:nvPr>
            <p:ph type="dt" sz="quarter" idx="1"/>
          </p:nvPr>
        </p:nvSpPr>
        <p:spPr>
          <a:noFill/>
        </p:spPr>
        <p:txBody>
          <a:bodyPr/>
          <a:lstStyle/>
          <a:p>
            <a:fld id="{4C42BB91-7F07-4821-8FE6-E0B0C3673280}" type="datetime1">
              <a:rPr lang="zh-CN" altLang="en-US" smtClean="0">
                <a:ea typeface="宋体" charset="-122"/>
              </a:rPr>
              <a:pPr/>
              <a:t>2012/3/30</a:t>
            </a:fld>
            <a:endParaRPr lang="en-US" altLang="zh-CN" smtClean="0">
              <a:ea typeface="宋体" charset="-122"/>
            </a:endParaRPr>
          </a:p>
        </p:txBody>
      </p:sp>
      <p:sp>
        <p:nvSpPr>
          <p:cNvPr id="116739" name="Rectangle 7"/>
          <p:cNvSpPr>
            <a:spLocks noGrp="1" noChangeArrowheads="1"/>
          </p:cNvSpPr>
          <p:nvPr>
            <p:ph type="sldNum" sz="quarter" idx="5"/>
          </p:nvPr>
        </p:nvSpPr>
        <p:spPr>
          <a:noFill/>
        </p:spPr>
        <p:txBody>
          <a:bodyPr/>
          <a:lstStyle/>
          <a:p>
            <a:fld id="{35AF5912-1F5F-44CD-8D3D-C37253142C0C}" type="slidenum">
              <a:rPr lang="en-US" altLang="zh-CN" smtClean="0">
                <a:ea typeface="宋体" charset="-122"/>
              </a:rPr>
              <a:pPr/>
              <a:t>7</a:t>
            </a:fld>
            <a:endParaRPr lang="en-US" altLang="zh-CN" smtClean="0">
              <a:ea typeface="宋体" charset="-122"/>
            </a:endParaRPr>
          </a:p>
        </p:txBody>
      </p:sp>
      <p:sp>
        <p:nvSpPr>
          <p:cNvPr id="116740" name="Rectangle 2"/>
          <p:cNvSpPr>
            <a:spLocks noGrp="1" noRot="1" noChangeAspect="1" noChangeArrowheads="1" noTextEdit="1"/>
          </p:cNvSpPr>
          <p:nvPr>
            <p:ph type="sldImg"/>
          </p:nvPr>
        </p:nvSpPr>
        <p:spPr>
          <a:ln/>
        </p:spPr>
      </p:sp>
      <p:sp>
        <p:nvSpPr>
          <p:cNvPr id="11674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mtClean="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Grp="1" noChangeArrowheads="1"/>
          </p:cNvSpPr>
          <p:nvPr>
            <p:ph type="dt" sz="quarter" idx="1"/>
          </p:nvPr>
        </p:nvSpPr>
        <p:spPr>
          <a:noFill/>
        </p:spPr>
        <p:txBody>
          <a:bodyPr/>
          <a:lstStyle/>
          <a:p>
            <a:fld id="{E21BE6AC-4184-46BE-A179-1EC60BF55189}" type="datetime1">
              <a:rPr lang="zh-CN" altLang="en-US" smtClean="0">
                <a:ea typeface="宋体" charset="-122"/>
              </a:rPr>
              <a:pPr/>
              <a:t>2012/3/30</a:t>
            </a:fld>
            <a:endParaRPr lang="en-US" altLang="zh-CN" smtClean="0">
              <a:ea typeface="宋体" charset="-122"/>
            </a:endParaRPr>
          </a:p>
        </p:txBody>
      </p:sp>
      <p:sp>
        <p:nvSpPr>
          <p:cNvPr id="186371" name="Rectangle 7"/>
          <p:cNvSpPr>
            <a:spLocks noGrp="1" noChangeArrowheads="1"/>
          </p:cNvSpPr>
          <p:nvPr>
            <p:ph type="sldNum" sz="quarter" idx="5"/>
          </p:nvPr>
        </p:nvSpPr>
        <p:spPr>
          <a:noFill/>
        </p:spPr>
        <p:txBody>
          <a:bodyPr/>
          <a:lstStyle/>
          <a:p>
            <a:fld id="{0FCDADCD-D8DC-4D75-AC36-B2F4ED643CDD}" type="slidenum">
              <a:rPr lang="en-US" altLang="zh-CN" smtClean="0">
                <a:ea typeface="宋体" charset="-122"/>
              </a:rPr>
              <a:pPr/>
              <a:t>70</a:t>
            </a:fld>
            <a:endParaRPr lang="en-US" altLang="zh-CN" smtClean="0">
              <a:ea typeface="宋体" charset="-122"/>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p:cNvSpPr>
            <a:spLocks noGrp="1" noChangeArrowheads="1"/>
          </p:cNvSpPr>
          <p:nvPr>
            <p:ph type="dt" sz="quarter" idx="1"/>
          </p:nvPr>
        </p:nvSpPr>
        <p:spPr>
          <a:noFill/>
        </p:spPr>
        <p:txBody>
          <a:bodyPr/>
          <a:lstStyle/>
          <a:p>
            <a:fld id="{908C147F-28B5-4966-B9F4-E8AC9E382815}" type="datetime1">
              <a:rPr lang="zh-CN" altLang="en-US" smtClean="0">
                <a:ea typeface="宋体" charset="-122"/>
              </a:rPr>
              <a:pPr/>
              <a:t>2012/3/30</a:t>
            </a:fld>
            <a:endParaRPr lang="en-US" altLang="zh-CN" smtClean="0">
              <a:ea typeface="宋体" charset="-122"/>
            </a:endParaRPr>
          </a:p>
        </p:txBody>
      </p:sp>
      <p:sp>
        <p:nvSpPr>
          <p:cNvPr id="187395" name="Rectangle 7"/>
          <p:cNvSpPr>
            <a:spLocks noGrp="1" noChangeArrowheads="1"/>
          </p:cNvSpPr>
          <p:nvPr>
            <p:ph type="sldNum" sz="quarter" idx="5"/>
          </p:nvPr>
        </p:nvSpPr>
        <p:spPr>
          <a:noFill/>
        </p:spPr>
        <p:txBody>
          <a:bodyPr/>
          <a:lstStyle/>
          <a:p>
            <a:fld id="{28AC07B7-1B85-4EE6-9B82-20EBDA0166A4}" type="slidenum">
              <a:rPr lang="en-US" altLang="zh-CN" smtClean="0">
                <a:ea typeface="宋体" charset="-122"/>
              </a:rPr>
              <a:pPr/>
              <a:t>71</a:t>
            </a:fld>
            <a:endParaRPr lang="en-US" altLang="zh-CN" smtClean="0">
              <a:ea typeface="宋体" charset="-122"/>
            </a:endParaRPr>
          </a:p>
        </p:txBody>
      </p:sp>
      <p:sp>
        <p:nvSpPr>
          <p:cNvPr id="187396" name="Rectangle 2"/>
          <p:cNvSpPr>
            <a:spLocks noGrp="1" noRot="1" noChangeAspect="1" noChangeArrowheads="1" noTextEdit="1"/>
          </p:cNvSpPr>
          <p:nvPr>
            <p:ph type="sldImg"/>
          </p:nvPr>
        </p:nvSpPr>
        <p:spPr>
          <a:ln/>
        </p:spPr>
      </p:sp>
      <p:sp>
        <p:nvSpPr>
          <p:cNvPr id="18739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dt" sz="quarter" idx="1"/>
          </p:nvPr>
        </p:nvSpPr>
        <p:spPr>
          <a:noFill/>
        </p:spPr>
        <p:txBody>
          <a:bodyPr/>
          <a:lstStyle/>
          <a:p>
            <a:fld id="{E30EEE6A-85A8-4721-8AE6-AA1A0EA05462}" type="datetime1">
              <a:rPr lang="zh-CN" altLang="en-US" smtClean="0">
                <a:ea typeface="宋体" charset="-122"/>
              </a:rPr>
              <a:pPr/>
              <a:t>2012/3/30</a:t>
            </a:fld>
            <a:endParaRPr lang="en-US" altLang="zh-CN" smtClean="0">
              <a:ea typeface="宋体" charset="-122"/>
            </a:endParaRPr>
          </a:p>
        </p:txBody>
      </p:sp>
      <p:sp>
        <p:nvSpPr>
          <p:cNvPr id="188419" name="Rectangle 7"/>
          <p:cNvSpPr>
            <a:spLocks noGrp="1" noChangeArrowheads="1"/>
          </p:cNvSpPr>
          <p:nvPr>
            <p:ph type="sldNum" sz="quarter" idx="5"/>
          </p:nvPr>
        </p:nvSpPr>
        <p:spPr>
          <a:noFill/>
        </p:spPr>
        <p:txBody>
          <a:bodyPr/>
          <a:lstStyle/>
          <a:p>
            <a:fld id="{0451F4CE-9A8A-4821-AEC1-163E180F9237}" type="slidenum">
              <a:rPr lang="en-US" altLang="zh-CN" smtClean="0">
                <a:ea typeface="宋体" charset="-122"/>
              </a:rPr>
              <a:pPr/>
              <a:t>72</a:t>
            </a:fld>
            <a:endParaRPr lang="en-US" altLang="zh-CN" smtClean="0">
              <a:ea typeface="宋体" charset="-122"/>
            </a:endParaRPr>
          </a:p>
        </p:txBody>
      </p:sp>
      <p:sp>
        <p:nvSpPr>
          <p:cNvPr id="188420" name="Rectangle 2"/>
          <p:cNvSpPr>
            <a:spLocks noGrp="1" noRot="1" noChangeAspect="1" noChangeArrowheads="1" noTextEdit="1"/>
          </p:cNvSpPr>
          <p:nvPr>
            <p:ph type="sldImg"/>
          </p:nvPr>
        </p:nvSpPr>
        <p:spPr>
          <a:ln/>
        </p:spPr>
      </p:sp>
      <p:sp>
        <p:nvSpPr>
          <p:cNvPr id="18842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Grp="1" noChangeArrowheads="1"/>
          </p:cNvSpPr>
          <p:nvPr>
            <p:ph type="dt" sz="quarter" idx="1"/>
          </p:nvPr>
        </p:nvSpPr>
        <p:spPr>
          <a:noFill/>
        </p:spPr>
        <p:txBody>
          <a:bodyPr/>
          <a:lstStyle/>
          <a:p>
            <a:fld id="{E4C98DAE-0535-4904-86A7-9C179A1D6DE0}" type="datetime1">
              <a:rPr lang="zh-CN" altLang="en-US" smtClean="0">
                <a:ea typeface="宋体" charset="-122"/>
              </a:rPr>
              <a:pPr/>
              <a:t>2012/3/30</a:t>
            </a:fld>
            <a:endParaRPr lang="en-US" altLang="zh-CN" smtClean="0">
              <a:ea typeface="宋体" charset="-122"/>
            </a:endParaRPr>
          </a:p>
        </p:txBody>
      </p:sp>
      <p:sp>
        <p:nvSpPr>
          <p:cNvPr id="189443" name="Rectangle 7"/>
          <p:cNvSpPr>
            <a:spLocks noGrp="1" noChangeArrowheads="1"/>
          </p:cNvSpPr>
          <p:nvPr>
            <p:ph type="sldNum" sz="quarter" idx="5"/>
          </p:nvPr>
        </p:nvSpPr>
        <p:spPr>
          <a:noFill/>
        </p:spPr>
        <p:txBody>
          <a:bodyPr/>
          <a:lstStyle/>
          <a:p>
            <a:fld id="{A78930D0-CAC1-4AA6-A36F-27FE92FEAB07}" type="slidenum">
              <a:rPr lang="en-US" altLang="zh-CN" smtClean="0">
                <a:ea typeface="宋体" charset="-122"/>
              </a:rPr>
              <a:pPr/>
              <a:t>73</a:t>
            </a:fld>
            <a:endParaRPr lang="en-US" altLang="zh-CN" smtClean="0">
              <a:ea typeface="宋体" charset="-122"/>
            </a:endParaRPr>
          </a:p>
        </p:txBody>
      </p:sp>
      <p:sp>
        <p:nvSpPr>
          <p:cNvPr id="189444" name="Rectangle 2"/>
          <p:cNvSpPr>
            <a:spLocks noGrp="1" noRot="1" noChangeAspect="1" noChangeArrowheads="1" noTextEdit="1"/>
          </p:cNvSpPr>
          <p:nvPr>
            <p:ph type="sldImg"/>
          </p:nvPr>
        </p:nvSpPr>
        <p:spPr>
          <a:ln/>
        </p:spPr>
      </p:sp>
      <p:sp>
        <p:nvSpPr>
          <p:cNvPr id="18944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dt" sz="quarter" idx="1"/>
          </p:nvPr>
        </p:nvSpPr>
        <p:spPr>
          <a:noFill/>
        </p:spPr>
        <p:txBody>
          <a:bodyPr/>
          <a:lstStyle/>
          <a:p>
            <a:fld id="{084F5B1D-1EE8-4F63-9F47-C7D4CBDAEF97}" type="datetime1">
              <a:rPr lang="zh-CN" altLang="en-US" smtClean="0">
                <a:ea typeface="宋体" charset="-122"/>
              </a:rPr>
              <a:pPr/>
              <a:t>2012/3/30</a:t>
            </a:fld>
            <a:endParaRPr lang="en-US" altLang="zh-CN" smtClean="0">
              <a:ea typeface="宋体" charset="-122"/>
            </a:endParaRPr>
          </a:p>
        </p:txBody>
      </p:sp>
      <p:sp>
        <p:nvSpPr>
          <p:cNvPr id="112643" name="Rectangle 7"/>
          <p:cNvSpPr>
            <a:spLocks noGrp="1" noChangeArrowheads="1"/>
          </p:cNvSpPr>
          <p:nvPr>
            <p:ph type="sldNum" sz="quarter" idx="5"/>
          </p:nvPr>
        </p:nvSpPr>
        <p:spPr>
          <a:noFill/>
        </p:spPr>
        <p:txBody>
          <a:bodyPr/>
          <a:lstStyle/>
          <a:p>
            <a:fld id="{1840D8F0-9B9E-4126-8FC1-20E33AF3A482}" type="slidenum">
              <a:rPr lang="en-US" altLang="zh-CN" smtClean="0">
                <a:ea typeface="宋体" charset="-122"/>
              </a:rPr>
              <a:pPr/>
              <a:t>74</a:t>
            </a:fld>
            <a:endParaRPr lang="en-US" altLang="zh-CN" smtClean="0">
              <a:ea typeface="宋体" charset="-122"/>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Grp="1" noChangeArrowheads="1"/>
          </p:cNvSpPr>
          <p:nvPr>
            <p:ph type="dt" sz="quarter" idx="1"/>
          </p:nvPr>
        </p:nvSpPr>
        <p:spPr>
          <a:noFill/>
        </p:spPr>
        <p:txBody>
          <a:bodyPr/>
          <a:lstStyle/>
          <a:p>
            <a:fld id="{B6FF1BF1-7109-4B36-81F0-53F0D0C785D2}" type="datetime1">
              <a:rPr lang="zh-CN" altLang="en-US" smtClean="0">
                <a:ea typeface="宋体" charset="-122"/>
              </a:rPr>
              <a:pPr/>
              <a:t>2012/3/30</a:t>
            </a:fld>
            <a:endParaRPr lang="en-US" altLang="zh-CN" smtClean="0">
              <a:ea typeface="宋体" charset="-122"/>
            </a:endParaRPr>
          </a:p>
        </p:txBody>
      </p:sp>
      <p:sp>
        <p:nvSpPr>
          <p:cNvPr id="191491" name="Rectangle 7"/>
          <p:cNvSpPr>
            <a:spLocks noGrp="1" noChangeArrowheads="1"/>
          </p:cNvSpPr>
          <p:nvPr>
            <p:ph type="sldNum" sz="quarter" idx="5"/>
          </p:nvPr>
        </p:nvSpPr>
        <p:spPr>
          <a:noFill/>
        </p:spPr>
        <p:txBody>
          <a:bodyPr/>
          <a:lstStyle/>
          <a:p>
            <a:fld id="{593E9112-C1BD-4F24-AF04-30F2D7B77B8A}" type="slidenum">
              <a:rPr lang="en-US" altLang="zh-CN" smtClean="0">
                <a:ea typeface="宋体" charset="-122"/>
              </a:rPr>
              <a:pPr/>
              <a:t>75</a:t>
            </a:fld>
            <a:endParaRPr lang="en-US" altLang="zh-CN" smtClean="0">
              <a:ea typeface="宋体" charset="-122"/>
            </a:endParaRPr>
          </a:p>
        </p:txBody>
      </p:sp>
      <p:sp>
        <p:nvSpPr>
          <p:cNvPr id="191492" name="Rectangle 2"/>
          <p:cNvSpPr>
            <a:spLocks noGrp="1" noRot="1" noChangeAspect="1" noChangeArrowheads="1" noTextEdit="1"/>
          </p:cNvSpPr>
          <p:nvPr>
            <p:ph type="sldImg"/>
          </p:nvPr>
        </p:nvSpPr>
        <p:spPr>
          <a:ln/>
        </p:spPr>
      </p:sp>
      <p:sp>
        <p:nvSpPr>
          <p:cNvPr id="19149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noChangeArrowheads="1"/>
          </p:cNvSpPr>
          <p:nvPr>
            <p:ph type="dt" sz="quarter" idx="1"/>
          </p:nvPr>
        </p:nvSpPr>
        <p:spPr>
          <a:noFill/>
        </p:spPr>
        <p:txBody>
          <a:bodyPr/>
          <a:lstStyle/>
          <a:p>
            <a:fld id="{79602CB1-E713-4525-9BE1-CC434AF73811}" type="datetime1">
              <a:rPr lang="zh-CN" altLang="en-US" smtClean="0">
                <a:ea typeface="宋体" charset="-122"/>
              </a:rPr>
              <a:pPr/>
              <a:t>2012/3/30</a:t>
            </a:fld>
            <a:endParaRPr lang="en-US" altLang="zh-CN" smtClean="0">
              <a:ea typeface="宋体" charset="-122"/>
            </a:endParaRPr>
          </a:p>
        </p:txBody>
      </p:sp>
      <p:sp>
        <p:nvSpPr>
          <p:cNvPr id="192515" name="Rectangle 7"/>
          <p:cNvSpPr>
            <a:spLocks noGrp="1" noChangeArrowheads="1"/>
          </p:cNvSpPr>
          <p:nvPr>
            <p:ph type="sldNum" sz="quarter" idx="5"/>
          </p:nvPr>
        </p:nvSpPr>
        <p:spPr>
          <a:noFill/>
        </p:spPr>
        <p:txBody>
          <a:bodyPr/>
          <a:lstStyle/>
          <a:p>
            <a:fld id="{0BA6D3A1-1578-48B4-98B0-234D5DE672E4}" type="slidenum">
              <a:rPr lang="en-US" altLang="zh-CN" smtClean="0">
                <a:ea typeface="宋体" charset="-122"/>
              </a:rPr>
              <a:pPr/>
              <a:t>76</a:t>
            </a:fld>
            <a:endParaRPr lang="en-US" altLang="zh-CN" smtClean="0">
              <a:ea typeface="宋体" charset="-122"/>
            </a:endParaRPr>
          </a:p>
        </p:txBody>
      </p:sp>
      <p:sp>
        <p:nvSpPr>
          <p:cNvPr id="192516" name="Rectangle 2"/>
          <p:cNvSpPr>
            <a:spLocks noGrp="1" noRot="1" noChangeAspect="1" noChangeArrowheads="1" noTextEdit="1"/>
          </p:cNvSpPr>
          <p:nvPr>
            <p:ph type="sldImg"/>
          </p:nvPr>
        </p:nvSpPr>
        <p:spPr>
          <a:ln/>
        </p:spPr>
      </p:sp>
      <p:sp>
        <p:nvSpPr>
          <p:cNvPr id="19251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p:cNvSpPr>
            <a:spLocks noGrp="1" noChangeArrowheads="1"/>
          </p:cNvSpPr>
          <p:nvPr>
            <p:ph type="dt" sz="quarter" idx="1"/>
          </p:nvPr>
        </p:nvSpPr>
        <p:spPr>
          <a:noFill/>
        </p:spPr>
        <p:txBody>
          <a:bodyPr/>
          <a:lstStyle/>
          <a:p>
            <a:fld id="{F461EC30-09CE-4597-9402-521803D238D9}" type="datetime1">
              <a:rPr lang="zh-CN" altLang="en-US" smtClean="0">
                <a:ea typeface="宋体" charset="-122"/>
              </a:rPr>
              <a:pPr/>
              <a:t>2012/3/30</a:t>
            </a:fld>
            <a:endParaRPr lang="en-US" altLang="zh-CN" smtClean="0">
              <a:ea typeface="宋体" charset="-122"/>
            </a:endParaRPr>
          </a:p>
        </p:txBody>
      </p:sp>
      <p:sp>
        <p:nvSpPr>
          <p:cNvPr id="193539" name="Rectangle 7"/>
          <p:cNvSpPr>
            <a:spLocks noGrp="1" noChangeArrowheads="1"/>
          </p:cNvSpPr>
          <p:nvPr>
            <p:ph type="sldNum" sz="quarter" idx="5"/>
          </p:nvPr>
        </p:nvSpPr>
        <p:spPr>
          <a:noFill/>
        </p:spPr>
        <p:txBody>
          <a:bodyPr/>
          <a:lstStyle/>
          <a:p>
            <a:fld id="{B5B7B76C-4140-42F1-9936-F4C437210BE5}" type="slidenum">
              <a:rPr lang="en-US" altLang="zh-CN" smtClean="0">
                <a:ea typeface="宋体" charset="-122"/>
              </a:rPr>
              <a:pPr/>
              <a:t>77</a:t>
            </a:fld>
            <a:endParaRPr lang="en-US" altLang="zh-CN" smtClean="0">
              <a:ea typeface="宋体" charset="-122"/>
            </a:endParaRPr>
          </a:p>
        </p:txBody>
      </p:sp>
      <p:sp>
        <p:nvSpPr>
          <p:cNvPr id="193540" name="Rectangle 2"/>
          <p:cNvSpPr>
            <a:spLocks noGrp="1" noRot="1" noChangeAspect="1" noChangeArrowheads="1" noTextEdit="1"/>
          </p:cNvSpPr>
          <p:nvPr>
            <p:ph type="sldImg"/>
          </p:nvPr>
        </p:nvSpPr>
        <p:spPr>
          <a:ln/>
        </p:spPr>
      </p:sp>
      <p:sp>
        <p:nvSpPr>
          <p:cNvPr id="19354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dt" sz="quarter" idx="1"/>
          </p:nvPr>
        </p:nvSpPr>
        <p:spPr>
          <a:noFill/>
        </p:spPr>
        <p:txBody>
          <a:bodyPr/>
          <a:lstStyle/>
          <a:p>
            <a:fld id="{510168DF-2E97-444B-AA7B-79A77B86BB8E}" type="datetime1">
              <a:rPr lang="zh-CN" altLang="en-US" smtClean="0">
                <a:ea typeface="宋体" charset="-122"/>
              </a:rPr>
              <a:pPr/>
              <a:t>2012/3/30</a:t>
            </a:fld>
            <a:endParaRPr lang="en-US" altLang="zh-CN" smtClean="0">
              <a:ea typeface="宋体" charset="-122"/>
            </a:endParaRPr>
          </a:p>
        </p:txBody>
      </p:sp>
      <p:sp>
        <p:nvSpPr>
          <p:cNvPr id="194563" name="Rectangle 7"/>
          <p:cNvSpPr>
            <a:spLocks noGrp="1" noChangeArrowheads="1"/>
          </p:cNvSpPr>
          <p:nvPr>
            <p:ph type="sldNum" sz="quarter" idx="5"/>
          </p:nvPr>
        </p:nvSpPr>
        <p:spPr>
          <a:noFill/>
        </p:spPr>
        <p:txBody>
          <a:bodyPr/>
          <a:lstStyle/>
          <a:p>
            <a:fld id="{33683B71-77FD-4346-A25C-0BB136144C5F}" type="slidenum">
              <a:rPr lang="en-US" altLang="zh-CN" smtClean="0">
                <a:ea typeface="宋体" charset="-122"/>
              </a:rPr>
              <a:pPr/>
              <a:t>78</a:t>
            </a:fld>
            <a:endParaRPr lang="en-US" altLang="zh-CN" smtClean="0">
              <a:ea typeface="宋体" charset="-122"/>
            </a:endParaRPr>
          </a:p>
        </p:txBody>
      </p:sp>
      <p:sp>
        <p:nvSpPr>
          <p:cNvPr id="194564" name="Rectangle 2"/>
          <p:cNvSpPr>
            <a:spLocks noGrp="1" noRot="1" noChangeAspect="1" noChangeArrowheads="1" noTextEdit="1"/>
          </p:cNvSpPr>
          <p:nvPr>
            <p:ph type="sldImg"/>
          </p:nvPr>
        </p:nvSpPr>
        <p:spPr>
          <a:ln/>
        </p:spPr>
      </p:sp>
      <p:sp>
        <p:nvSpPr>
          <p:cNvPr id="19456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dt" sz="quarter" idx="1"/>
          </p:nvPr>
        </p:nvSpPr>
        <p:spPr>
          <a:noFill/>
        </p:spPr>
        <p:txBody>
          <a:bodyPr/>
          <a:lstStyle/>
          <a:p>
            <a:fld id="{662981E3-3EAB-47EE-8193-860E24E1D6EA}" type="datetime1">
              <a:rPr lang="zh-CN" altLang="en-US" smtClean="0">
                <a:ea typeface="宋体" charset="-122"/>
              </a:rPr>
              <a:pPr/>
              <a:t>2012/3/30</a:t>
            </a:fld>
            <a:endParaRPr lang="en-US" altLang="zh-CN" smtClean="0">
              <a:ea typeface="宋体" charset="-122"/>
            </a:endParaRPr>
          </a:p>
        </p:txBody>
      </p:sp>
      <p:sp>
        <p:nvSpPr>
          <p:cNvPr id="195587" name="Rectangle 7"/>
          <p:cNvSpPr>
            <a:spLocks noGrp="1" noChangeArrowheads="1"/>
          </p:cNvSpPr>
          <p:nvPr>
            <p:ph type="sldNum" sz="quarter" idx="5"/>
          </p:nvPr>
        </p:nvSpPr>
        <p:spPr>
          <a:noFill/>
        </p:spPr>
        <p:txBody>
          <a:bodyPr/>
          <a:lstStyle/>
          <a:p>
            <a:fld id="{9E95E7FC-3922-4C86-A046-DED2A30301C3}" type="slidenum">
              <a:rPr lang="en-US" altLang="zh-CN" smtClean="0">
                <a:ea typeface="宋体" charset="-122"/>
              </a:rPr>
              <a:pPr/>
              <a:t>79</a:t>
            </a:fld>
            <a:endParaRPr lang="en-US" altLang="zh-CN" smtClean="0">
              <a:ea typeface="宋体" charset="-122"/>
            </a:endParaRPr>
          </a:p>
        </p:txBody>
      </p:sp>
      <p:sp>
        <p:nvSpPr>
          <p:cNvPr id="195588" name="Rectangle 2"/>
          <p:cNvSpPr>
            <a:spLocks noGrp="1" noRot="1" noChangeAspect="1" noChangeArrowheads="1" noTextEdit="1"/>
          </p:cNvSpPr>
          <p:nvPr>
            <p:ph type="sldImg"/>
          </p:nvPr>
        </p:nvSpPr>
        <p:spPr>
          <a:ln/>
        </p:spPr>
      </p:sp>
      <p:sp>
        <p:nvSpPr>
          <p:cNvPr id="19558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dt" sz="quarter" idx="1"/>
          </p:nvPr>
        </p:nvSpPr>
        <p:spPr>
          <a:noFill/>
        </p:spPr>
        <p:txBody>
          <a:bodyPr/>
          <a:lstStyle/>
          <a:p>
            <a:fld id="{F3A1C633-2F3A-4221-BB59-3A7C3DE0A491}" type="datetime1">
              <a:rPr lang="zh-CN" altLang="en-US" smtClean="0">
                <a:ea typeface="宋体" charset="-122"/>
              </a:rPr>
              <a:pPr/>
              <a:t>2012/3/30</a:t>
            </a:fld>
            <a:endParaRPr lang="en-US" altLang="zh-CN" smtClean="0">
              <a:ea typeface="宋体" charset="-122"/>
            </a:endParaRPr>
          </a:p>
        </p:txBody>
      </p:sp>
      <p:sp>
        <p:nvSpPr>
          <p:cNvPr id="117763" name="Rectangle 7"/>
          <p:cNvSpPr>
            <a:spLocks noGrp="1" noChangeArrowheads="1"/>
          </p:cNvSpPr>
          <p:nvPr>
            <p:ph type="sldNum" sz="quarter" idx="5"/>
          </p:nvPr>
        </p:nvSpPr>
        <p:spPr>
          <a:noFill/>
        </p:spPr>
        <p:txBody>
          <a:bodyPr/>
          <a:lstStyle/>
          <a:p>
            <a:fld id="{4C1C2B85-FB8B-4804-95A6-163EAFAFC92B}" type="slidenum">
              <a:rPr lang="en-US" altLang="zh-CN" smtClean="0">
                <a:ea typeface="宋体" charset="-122"/>
              </a:rPr>
              <a:pPr/>
              <a:t>8</a:t>
            </a:fld>
            <a:endParaRPr lang="en-US" altLang="zh-CN" smtClean="0">
              <a:ea typeface="宋体" charset="-122"/>
            </a:endParaRPr>
          </a:p>
        </p:txBody>
      </p:sp>
      <p:sp>
        <p:nvSpPr>
          <p:cNvPr id="117764" name="Rectangle 2"/>
          <p:cNvSpPr>
            <a:spLocks noGrp="1" noRot="1" noChangeAspect="1" noChangeArrowheads="1" noTextEdit="1"/>
          </p:cNvSpPr>
          <p:nvPr>
            <p:ph type="sldImg"/>
          </p:nvPr>
        </p:nvSpPr>
        <p:spPr>
          <a:ln/>
        </p:spPr>
      </p:sp>
      <p:sp>
        <p:nvSpPr>
          <p:cNvPr id="117765" name="Rectangle 3"/>
          <p:cNvSpPr>
            <a:spLocks noGrp="1" noChangeArrowheads="1"/>
          </p:cNvSpPr>
          <p:nvPr>
            <p:ph type="body" idx="1"/>
          </p:nvPr>
        </p:nvSpPr>
        <p:spPr>
          <a:xfrm>
            <a:off x="914400" y="4343400"/>
            <a:ext cx="5029200" cy="4114800"/>
          </a:xfrm>
          <a:noFill/>
          <a:ln/>
        </p:spPr>
        <p:txBody>
          <a:bodyPr/>
          <a:lstStyle/>
          <a:p>
            <a:pPr marL="228600" indent="-228600" eaLnBrk="1" hangingPunct="1"/>
            <a:r>
              <a:rPr lang="zh-CN" altLang="en-US" sz="900" dirty="0" smtClean="0">
                <a:ea typeface="宋体" charset="-122"/>
              </a:rPr>
              <a:t>至于与</a:t>
            </a:r>
            <a:r>
              <a:rPr lang="en-US" altLang="zh-CN" sz="900" dirty="0" smtClean="0">
                <a:ea typeface="宋体" charset="-122"/>
              </a:rPr>
              <a:t>FC</a:t>
            </a:r>
            <a:r>
              <a:rPr lang="zh-CN" altLang="en-US" sz="900" dirty="0" smtClean="0">
                <a:ea typeface="宋体" charset="-122"/>
              </a:rPr>
              <a:t>交换机的类同，不过貌似神离而已。一方面，受</a:t>
            </a:r>
            <a:r>
              <a:rPr lang="en-US" altLang="zh-CN" sz="900" dirty="0" smtClean="0">
                <a:ea typeface="宋体" charset="-122"/>
              </a:rPr>
              <a:t>SCSI</a:t>
            </a:r>
            <a:r>
              <a:rPr lang="zh-CN" altLang="en-US" sz="900" dirty="0" smtClean="0">
                <a:ea typeface="宋体" charset="-122"/>
              </a:rPr>
              <a:t>的连接限制，</a:t>
            </a:r>
            <a:r>
              <a:rPr lang="en-US" altLang="zh-CN" sz="900" dirty="0" smtClean="0">
                <a:ea typeface="宋体" charset="-122"/>
              </a:rPr>
              <a:t>SAS</a:t>
            </a:r>
            <a:r>
              <a:rPr lang="zh-CN" altLang="en-US" sz="900" dirty="0" smtClean="0">
                <a:ea typeface="宋体" charset="-122"/>
              </a:rPr>
              <a:t>传输距离短，不过十几米，</a:t>
            </a:r>
            <a:r>
              <a:rPr lang="en-US" altLang="zh-CN" sz="900" dirty="0" smtClean="0">
                <a:ea typeface="宋体" charset="-122"/>
              </a:rPr>
              <a:t>FC</a:t>
            </a:r>
            <a:r>
              <a:rPr lang="zh-CN" altLang="en-US" sz="900" dirty="0" smtClean="0">
                <a:ea typeface="宋体" charset="-122"/>
              </a:rPr>
              <a:t>则可达数百米</a:t>
            </a:r>
            <a:r>
              <a:rPr lang="en-US" altLang="zh-CN" sz="900" dirty="0" smtClean="0">
                <a:ea typeface="宋体" charset="-122"/>
              </a:rPr>
              <a:t>;</a:t>
            </a:r>
            <a:r>
              <a:rPr lang="zh-CN" altLang="en-US" sz="900" dirty="0" smtClean="0">
                <a:ea typeface="宋体" charset="-122"/>
              </a:rPr>
              <a:t>另一方面，</a:t>
            </a:r>
            <a:r>
              <a:rPr lang="en-US" altLang="zh-CN" sz="900" dirty="0" smtClean="0">
                <a:ea typeface="宋体" charset="-122"/>
              </a:rPr>
              <a:t>SAS</a:t>
            </a:r>
            <a:r>
              <a:rPr lang="zh-CN" altLang="en-US" sz="900" dirty="0" smtClean="0">
                <a:ea typeface="宋体" charset="-122"/>
              </a:rPr>
              <a:t>交换机连接设备少，只提供几百个接口，而</a:t>
            </a:r>
            <a:r>
              <a:rPr lang="en-US" altLang="zh-CN" sz="900" dirty="0" smtClean="0">
                <a:ea typeface="宋体" charset="-122"/>
              </a:rPr>
              <a:t>FC</a:t>
            </a:r>
            <a:r>
              <a:rPr lang="zh-CN" altLang="en-US" sz="900" dirty="0" smtClean="0">
                <a:ea typeface="宋体" charset="-122"/>
              </a:rPr>
              <a:t>交换机则上千个。</a:t>
            </a:r>
            <a:endParaRPr lang="zh-CN" altLang="zh-CN" sz="900" dirty="0" smtClean="0">
              <a:ea typeface="宋体"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dt" sz="quarter" idx="1"/>
          </p:nvPr>
        </p:nvSpPr>
        <p:spPr>
          <a:noFill/>
        </p:spPr>
        <p:txBody>
          <a:bodyPr/>
          <a:lstStyle/>
          <a:p>
            <a:fld id="{37F8ABF2-5CD6-4701-BD9B-12D69530038C}" type="datetime1">
              <a:rPr lang="zh-CN" altLang="en-US" smtClean="0">
                <a:ea typeface="宋体" charset="-122"/>
              </a:rPr>
              <a:pPr/>
              <a:t>2012/3/30</a:t>
            </a:fld>
            <a:endParaRPr lang="en-US" altLang="zh-CN" smtClean="0">
              <a:ea typeface="宋体" charset="-122"/>
            </a:endParaRPr>
          </a:p>
        </p:txBody>
      </p:sp>
      <p:sp>
        <p:nvSpPr>
          <p:cNvPr id="196611" name="Rectangle 7"/>
          <p:cNvSpPr>
            <a:spLocks noGrp="1" noChangeArrowheads="1"/>
          </p:cNvSpPr>
          <p:nvPr>
            <p:ph type="sldNum" sz="quarter" idx="5"/>
          </p:nvPr>
        </p:nvSpPr>
        <p:spPr>
          <a:noFill/>
        </p:spPr>
        <p:txBody>
          <a:bodyPr/>
          <a:lstStyle/>
          <a:p>
            <a:fld id="{9757ECC0-3174-4F30-9D1E-8EF8E8C9C097}" type="slidenum">
              <a:rPr lang="en-US" altLang="zh-CN" smtClean="0">
                <a:ea typeface="宋体" charset="-122"/>
              </a:rPr>
              <a:pPr/>
              <a:t>80</a:t>
            </a:fld>
            <a:endParaRPr lang="en-US" altLang="zh-CN" smtClean="0">
              <a:ea typeface="宋体" charset="-122"/>
            </a:endParaRPr>
          </a:p>
        </p:txBody>
      </p:sp>
      <p:sp>
        <p:nvSpPr>
          <p:cNvPr id="196612" name="Rectangle 2"/>
          <p:cNvSpPr>
            <a:spLocks noGrp="1" noRot="1" noChangeAspect="1" noChangeArrowheads="1" noTextEdit="1"/>
          </p:cNvSpPr>
          <p:nvPr>
            <p:ph type="sldImg"/>
          </p:nvPr>
        </p:nvSpPr>
        <p:spPr>
          <a:ln/>
        </p:spPr>
      </p:sp>
      <p:sp>
        <p:nvSpPr>
          <p:cNvPr id="19661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p:cNvSpPr>
            <a:spLocks noGrp="1" noChangeArrowheads="1"/>
          </p:cNvSpPr>
          <p:nvPr>
            <p:ph type="dt" sz="quarter" idx="1"/>
          </p:nvPr>
        </p:nvSpPr>
        <p:spPr>
          <a:noFill/>
        </p:spPr>
        <p:txBody>
          <a:bodyPr/>
          <a:lstStyle/>
          <a:p>
            <a:fld id="{730FD51D-9F2E-4978-AA74-115BD573AD31}" type="datetime1">
              <a:rPr lang="zh-CN" altLang="en-US" smtClean="0">
                <a:ea typeface="宋体" charset="-122"/>
              </a:rPr>
              <a:pPr/>
              <a:t>2012/3/30</a:t>
            </a:fld>
            <a:endParaRPr lang="en-US" altLang="zh-CN" smtClean="0">
              <a:ea typeface="宋体" charset="-122"/>
            </a:endParaRPr>
          </a:p>
        </p:txBody>
      </p:sp>
      <p:sp>
        <p:nvSpPr>
          <p:cNvPr id="197635" name="Rectangle 7"/>
          <p:cNvSpPr>
            <a:spLocks noGrp="1" noChangeArrowheads="1"/>
          </p:cNvSpPr>
          <p:nvPr>
            <p:ph type="sldNum" sz="quarter" idx="5"/>
          </p:nvPr>
        </p:nvSpPr>
        <p:spPr>
          <a:noFill/>
        </p:spPr>
        <p:txBody>
          <a:bodyPr/>
          <a:lstStyle/>
          <a:p>
            <a:fld id="{BCB8AA83-72AF-4772-8F7A-C7CA17D38B68}" type="slidenum">
              <a:rPr lang="en-US" altLang="zh-CN" smtClean="0">
                <a:ea typeface="宋体" charset="-122"/>
              </a:rPr>
              <a:pPr/>
              <a:t>81</a:t>
            </a:fld>
            <a:endParaRPr lang="en-US" altLang="zh-CN" smtClean="0">
              <a:ea typeface="宋体" charset="-122"/>
            </a:endParaRPr>
          </a:p>
        </p:txBody>
      </p:sp>
      <p:sp>
        <p:nvSpPr>
          <p:cNvPr id="197636" name="Rectangle 2"/>
          <p:cNvSpPr>
            <a:spLocks noGrp="1" noRot="1" noChangeAspect="1" noChangeArrowheads="1" noTextEdit="1"/>
          </p:cNvSpPr>
          <p:nvPr>
            <p:ph type="sldImg"/>
          </p:nvPr>
        </p:nvSpPr>
        <p:spPr>
          <a:ln/>
        </p:spPr>
      </p:sp>
      <p:sp>
        <p:nvSpPr>
          <p:cNvPr id="19763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type="dt" sz="quarter" idx="1"/>
          </p:nvPr>
        </p:nvSpPr>
        <p:spPr>
          <a:noFill/>
        </p:spPr>
        <p:txBody>
          <a:bodyPr/>
          <a:lstStyle/>
          <a:p>
            <a:fld id="{0E1BF9B8-C823-44E6-9A80-33DF122575E7}" type="datetime1">
              <a:rPr lang="zh-CN" altLang="en-US" smtClean="0">
                <a:ea typeface="宋体" charset="-122"/>
              </a:rPr>
              <a:pPr/>
              <a:t>2012/3/30</a:t>
            </a:fld>
            <a:endParaRPr lang="en-US" altLang="zh-CN" smtClean="0">
              <a:ea typeface="宋体" charset="-122"/>
            </a:endParaRPr>
          </a:p>
        </p:txBody>
      </p:sp>
      <p:sp>
        <p:nvSpPr>
          <p:cNvPr id="198659" name="Rectangle 7"/>
          <p:cNvSpPr>
            <a:spLocks noGrp="1" noChangeArrowheads="1"/>
          </p:cNvSpPr>
          <p:nvPr>
            <p:ph type="sldNum" sz="quarter" idx="5"/>
          </p:nvPr>
        </p:nvSpPr>
        <p:spPr>
          <a:noFill/>
        </p:spPr>
        <p:txBody>
          <a:bodyPr/>
          <a:lstStyle/>
          <a:p>
            <a:fld id="{8BA66816-50FF-471D-A680-F3E51CDCB2B5}" type="slidenum">
              <a:rPr lang="en-US" altLang="zh-CN" smtClean="0">
                <a:ea typeface="宋体" charset="-122"/>
              </a:rPr>
              <a:pPr/>
              <a:t>82</a:t>
            </a:fld>
            <a:endParaRPr lang="en-US" altLang="zh-CN" smtClean="0">
              <a:ea typeface="宋体" charset="-122"/>
            </a:endParaRPr>
          </a:p>
        </p:txBody>
      </p:sp>
      <p:sp>
        <p:nvSpPr>
          <p:cNvPr id="198660" name="Rectangle 2"/>
          <p:cNvSpPr>
            <a:spLocks noGrp="1" noRot="1" noChangeAspect="1" noChangeArrowheads="1" noTextEdit="1"/>
          </p:cNvSpPr>
          <p:nvPr>
            <p:ph type="sldImg"/>
          </p:nvPr>
        </p:nvSpPr>
        <p:spPr>
          <a:ln/>
        </p:spPr>
      </p:sp>
      <p:sp>
        <p:nvSpPr>
          <p:cNvPr id="198661"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p:cNvSpPr>
            <a:spLocks noGrp="1" noChangeArrowheads="1"/>
          </p:cNvSpPr>
          <p:nvPr>
            <p:ph type="dt" sz="quarter" idx="1"/>
          </p:nvPr>
        </p:nvSpPr>
        <p:spPr>
          <a:noFill/>
        </p:spPr>
        <p:txBody>
          <a:bodyPr/>
          <a:lstStyle/>
          <a:p>
            <a:fld id="{AEA6EA9B-A78C-49E4-8628-A763F5C1BF74}" type="datetime1">
              <a:rPr lang="zh-CN" altLang="en-US" smtClean="0">
                <a:ea typeface="宋体" charset="-122"/>
              </a:rPr>
              <a:pPr/>
              <a:t>2012/3/30</a:t>
            </a:fld>
            <a:endParaRPr lang="en-US" altLang="zh-CN" smtClean="0">
              <a:ea typeface="宋体" charset="-122"/>
            </a:endParaRPr>
          </a:p>
        </p:txBody>
      </p:sp>
      <p:sp>
        <p:nvSpPr>
          <p:cNvPr id="199683" name="Rectangle 7"/>
          <p:cNvSpPr>
            <a:spLocks noGrp="1" noChangeArrowheads="1"/>
          </p:cNvSpPr>
          <p:nvPr>
            <p:ph type="sldNum" sz="quarter" idx="5"/>
          </p:nvPr>
        </p:nvSpPr>
        <p:spPr>
          <a:noFill/>
        </p:spPr>
        <p:txBody>
          <a:bodyPr/>
          <a:lstStyle/>
          <a:p>
            <a:fld id="{92552DBC-183D-4EE3-9DEB-91E9B5A9BFFE}" type="slidenum">
              <a:rPr lang="en-US" altLang="zh-CN" smtClean="0">
                <a:ea typeface="宋体" charset="-122"/>
              </a:rPr>
              <a:pPr/>
              <a:t>83</a:t>
            </a:fld>
            <a:endParaRPr lang="en-US" altLang="zh-CN" smtClean="0">
              <a:ea typeface="宋体" charset="-122"/>
            </a:endParaRPr>
          </a:p>
        </p:txBody>
      </p:sp>
      <p:sp>
        <p:nvSpPr>
          <p:cNvPr id="199684" name="Rectangle 2"/>
          <p:cNvSpPr>
            <a:spLocks noGrp="1" noRot="1" noChangeAspect="1" noChangeArrowheads="1" noTextEdit="1"/>
          </p:cNvSpPr>
          <p:nvPr>
            <p:ph type="sldImg"/>
          </p:nvPr>
        </p:nvSpPr>
        <p:spPr>
          <a:ln/>
        </p:spPr>
      </p:sp>
      <p:sp>
        <p:nvSpPr>
          <p:cNvPr id="199685"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p:cNvSpPr>
            <a:spLocks noGrp="1" noChangeArrowheads="1"/>
          </p:cNvSpPr>
          <p:nvPr>
            <p:ph type="dt" sz="quarter" idx="1"/>
          </p:nvPr>
        </p:nvSpPr>
        <p:spPr>
          <a:noFill/>
        </p:spPr>
        <p:txBody>
          <a:bodyPr/>
          <a:lstStyle/>
          <a:p>
            <a:fld id="{708F0376-21AD-4670-87A6-123184822C22}" type="datetime1">
              <a:rPr lang="zh-CN" altLang="en-US" smtClean="0">
                <a:ea typeface="宋体" charset="-122"/>
              </a:rPr>
              <a:pPr/>
              <a:t>2012/3/30</a:t>
            </a:fld>
            <a:endParaRPr lang="en-US" altLang="zh-CN" smtClean="0">
              <a:ea typeface="宋体" charset="-122"/>
            </a:endParaRPr>
          </a:p>
        </p:txBody>
      </p:sp>
      <p:sp>
        <p:nvSpPr>
          <p:cNvPr id="200707" name="Rectangle 7"/>
          <p:cNvSpPr>
            <a:spLocks noGrp="1" noChangeArrowheads="1"/>
          </p:cNvSpPr>
          <p:nvPr>
            <p:ph type="sldNum" sz="quarter" idx="5"/>
          </p:nvPr>
        </p:nvSpPr>
        <p:spPr>
          <a:noFill/>
        </p:spPr>
        <p:txBody>
          <a:bodyPr/>
          <a:lstStyle/>
          <a:p>
            <a:fld id="{092FB76D-FE2D-442E-8BA5-2658487B676A}" type="slidenum">
              <a:rPr lang="en-US" altLang="zh-CN" smtClean="0">
                <a:ea typeface="宋体" charset="-122"/>
              </a:rPr>
              <a:pPr/>
              <a:t>84</a:t>
            </a:fld>
            <a:endParaRPr lang="en-US" altLang="zh-CN" smtClean="0">
              <a:ea typeface="宋体" charset="-122"/>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a:spLocks noGrp="1" noChangeArrowheads="1"/>
          </p:cNvSpPr>
          <p:nvPr>
            <p:ph type="dt" sz="quarter" idx="1"/>
          </p:nvPr>
        </p:nvSpPr>
        <p:spPr>
          <a:noFill/>
        </p:spPr>
        <p:txBody>
          <a:bodyPr/>
          <a:lstStyle/>
          <a:p>
            <a:fld id="{CAEEA981-DE4E-4790-B146-B1A68C9D5940}" type="datetime1">
              <a:rPr lang="zh-CN" altLang="en-US" smtClean="0">
                <a:ea typeface="宋体" charset="-122"/>
              </a:rPr>
              <a:pPr/>
              <a:t>2012/3/30</a:t>
            </a:fld>
            <a:endParaRPr lang="en-US" altLang="zh-CN" smtClean="0">
              <a:ea typeface="宋体" charset="-122"/>
            </a:endParaRPr>
          </a:p>
        </p:txBody>
      </p:sp>
      <p:sp>
        <p:nvSpPr>
          <p:cNvPr id="201731" name="Rectangle 7"/>
          <p:cNvSpPr>
            <a:spLocks noGrp="1" noChangeArrowheads="1"/>
          </p:cNvSpPr>
          <p:nvPr>
            <p:ph type="sldNum" sz="quarter" idx="5"/>
          </p:nvPr>
        </p:nvSpPr>
        <p:spPr>
          <a:noFill/>
        </p:spPr>
        <p:txBody>
          <a:bodyPr/>
          <a:lstStyle/>
          <a:p>
            <a:fld id="{8EC46D9A-D9B3-4B02-8AAB-6F10D524F330}" type="slidenum">
              <a:rPr lang="en-US" altLang="zh-CN" smtClean="0">
                <a:ea typeface="宋体" charset="-122"/>
              </a:rPr>
              <a:pPr/>
              <a:t>85</a:t>
            </a:fld>
            <a:endParaRPr lang="en-US" altLang="zh-CN" smtClean="0">
              <a:ea typeface="宋体" charset="-122"/>
            </a:endParaRPr>
          </a:p>
        </p:txBody>
      </p:sp>
      <p:sp>
        <p:nvSpPr>
          <p:cNvPr id="201732" name="Rectangle 2"/>
          <p:cNvSpPr>
            <a:spLocks noGrp="1" noRot="1" noChangeAspect="1" noChangeArrowheads="1" noTextEdit="1"/>
          </p:cNvSpPr>
          <p:nvPr>
            <p:ph type="sldImg"/>
          </p:nvPr>
        </p:nvSpPr>
        <p:spPr>
          <a:ln/>
        </p:spPr>
      </p:sp>
      <p:sp>
        <p:nvSpPr>
          <p:cNvPr id="201733"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mtClean="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3"/>
          <p:cNvSpPr>
            <a:spLocks noGrp="1" noChangeArrowheads="1"/>
          </p:cNvSpPr>
          <p:nvPr>
            <p:ph type="dt" sz="quarter" idx="1"/>
          </p:nvPr>
        </p:nvSpPr>
        <p:spPr>
          <a:noFill/>
        </p:spPr>
        <p:txBody>
          <a:bodyPr/>
          <a:lstStyle/>
          <a:p>
            <a:fld id="{AC65C1E3-59B0-4178-89A1-AF3BF11EAAE0}" type="datetime1">
              <a:rPr lang="zh-CN" altLang="en-US" smtClean="0">
                <a:ea typeface="宋体" charset="-122"/>
              </a:rPr>
              <a:pPr/>
              <a:t>2012/3/30</a:t>
            </a:fld>
            <a:endParaRPr lang="en-US" altLang="zh-CN" smtClean="0">
              <a:ea typeface="宋体" charset="-122"/>
            </a:endParaRPr>
          </a:p>
        </p:txBody>
      </p:sp>
      <p:sp>
        <p:nvSpPr>
          <p:cNvPr id="202755" name="Rectangle 7"/>
          <p:cNvSpPr>
            <a:spLocks noGrp="1" noChangeArrowheads="1"/>
          </p:cNvSpPr>
          <p:nvPr>
            <p:ph type="sldNum" sz="quarter" idx="5"/>
          </p:nvPr>
        </p:nvSpPr>
        <p:spPr>
          <a:noFill/>
        </p:spPr>
        <p:txBody>
          <a:bodyPr/>
          <a:lstStyle/>
          <a:p>
            <a:fld id="{A041AC8F-83F3-4E47-91A0-66594A746B3A}" type="slidenum">
              <a:rPr lang="en-US" altLang="zh-CN" smtClean="0">
                <a:ea typeface="宋体" charset="-122"/>
              </a:rPr>
              <a:pPr/>
              <a:t>86</a:t>
            </a:fld>
            <a:endParaRPr lang="en-US" altLang="zh-CN" smtClean="0">
              <a:ea typeface="宋体" charset="-122"/>
            </a:endParaRPr>
          </a:p>
        </p:txBody>
      </p:sp>
      <p:sp>
        <p:nvSpPr>
          <p:cNvPr id="202756" name="Rectangle 2"/>
          <p:cNvSpPr>
            <a:spLocks noGrp="1" noRot="1" noChangeAspect="1" noChangeArrowheads="1" noTextEdit="1"/>
          </p:cNvSpPr>
          <p:nvPr>
            <p:ph type="sldImg"/>
          </p:nvPr>
        </p:nvSpPr>
        <p:spPr>
          <a:ln/>
        </p:spPr>
      </p:sp>
      <p:sp>
        <p:nvSpPr>
          <p:cNvPr id="202757"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zh-CN" smtClean="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dt" sz="quarter" idx="1"/>
          </p:nvPr>
        </p:nvSpPr>
        <p:spPr>
          <a:noFill/>
        </p:spPr>
        <p:txBody>
          <a:bodyPr/>
          <a:lstStyle/>
          <a:p>
            <a:fld id="{6BE240AB-5A54-4A58-947E-DE08C93D6DE9}" type="datetime1">
              <a:rPr lang="zh-CN" altLang="en-US" smtClean="0">
                <a:ea typeface="宋体" charset="-122"/>
              </a:rPr>
              <a:pPr/>
              <a:t>2012/3/30</a:t>
            </a:fld>
            <a:endParaRPr lang="en-US" altLang="zh-CN" smtClean="0">
              <a:ea typeface="宋体" charset="-122"/>
            </a:endParaRPr>
          </a:p>
        </p:txBody>
      </p:sp>
      <p:sp>
        <p:nvSpPr>
          <p:cNvPr id="203779" name="Rectangle 7"/>
          <p:cNvSpPr>
            <a:spLocks noGrp="1" noChangeArrowheads="1"/>
          </p:cNvSpPr>
          <p:nvPr>
            <p:ph type="sldNum" sz="quarter" idx="5"/>
          </p:nvPr>
        </p:nvSpPr>
        <p:spPr>
          <a:noFill/>
        </p:spPr>
        <p:txBody>
          <a:bodyPr/>
          <a:lstStyle/>
          <a:p>
            <a:fld id="{254A6AF2-E091-4D1F-B3FD-9CF4B5E1D824}" type="slidenum">
              <a:rPr lang="en-US" altLang="zh-CN" smtClean="0">
                <a:ea typeface="宋体" charset="-122"/>
              </a:rPr>
              <a:pPr/>
              <a:t>87</a:t>
            </a:fld>
            <a:endParaRPr lang="en-US" altLang="zh-CN" smtClean="0">
              <a:ea typeface="宋体" charset="-122"/>
            </a:endParaRPr>
          </a:p>
        </p:txBody>
      </p:sp>
      <p:sp>
        <p:nvSpPr>
          <p:cNvPr id="20378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DDF5346D-259E-4187-B0A2-6D4518AA8FDE}" type="datetime1">
              <a:rPr lang="zh-CN" altLang="en-US" b="0"/>
              <a:pPr algn="r"/>
              <a:t>2012/3/30</a:t>
            </a:fld>
            <a:endParaRPr lang="en-US" altLang="zh-CN" b="0"/>
          </a:p>
        </p:txBody>
      </p:sp>
      <p:sp>
        <p:nvSpPr>
          <p:cNvPr id="20378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83EC7C1-629F-48F6-B139-69DBDA5ED7B4}" type="slidenum">
              <a:rPr lang="en-US" altLang="zh-CN" b="0"/>
              <a:pPr algn="r"/>
              <a:t>87</a:t>
            </a:fld>
            <a:endParaRPr lang="en-US" altLang="zh-CN" b="0"/>
          </a:p>
        </p:txBody>
      </p:sp>
      <p:sp>
        <p:nvSpPr>
          <p:cNvPr id="20378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1D3D5DC8-4AF6-44A4-A321-12AB1F37B3F0}" type="datetime1">
              <a:rPr lang="zh-CN" altLang="en-US" b="0"/>
              <a:pPr algn="r"/>
              <a:t>2012/3/30</a:t>
            </a:fld>
            <a:endParaRPr lang="en-US" altLang="zh-CN" b="0"/>
          </a:p>
        </p:txBody>
      </p:sp>
      <p:sp>
        <p:nvSpPr>
          <p:cNvPr id="2037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C65EC8B-5F25-4CB6-AD58-0C24DD24F483}" type="slidenum">
              <a:rPr lang="en-US" altLang="zh-CN" b="0"/>
              <a:pPr algn="r"/>
              <a:t>87</a:t>
            </a:fld>
            <a:endParaRPr lang="en-US" altLang="zh-CN" b="0"/>
          </a:p>
        </p:txBody>
      </p:sp>
      <p:sp>
        <p:nvSpPr>
          <p:cNvPr id="203784" name="Rectangle 2"/>
          <p:cNvSpPr>
            <a:spLocks noGrp="1" noRot="1" noChangeAspect="1" noChangeArrowheads="1" noTextEdit="1"/>
          </p:cNvSpPr>
          <p:nvPr>
            <p:ph type="sldImg"/>
          </p:nvPr>
        </p:nvSpPr>
        <p:spPr>
          <a:ln/>
        </p:spPr>
      </p:sp>
      <p:sp>
        <p:nvSpPr>
          <p:cNvPr id="203785"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pPr>
            <a:endParaRPr lang="zh-CN" altLang="zh-CN" smtClean="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3"/>
          <p:cNvSpPr>
            <a:spLocks noGrp="1" noChangeArrowheads="1"/>
          </p:cNvSpPr>
          <p:nvPr>
            <p:ph type="dt" sz="quarter" idx="1"/>
          </p:nvPr>
        </p:nvSpPr>
        <p:spPr>
          <a:noFill/>
        </p:spPr>
        <p:txBody>
          <a:bodyPr/>
          <a:lstStyle/>
          <a:p>
            <a:fld id="{C78F3CF7-22EB-4869-8F93-A28F3157911B}" type="datetime1">
              <a:rPr lang="zh-CN" altLang="en-US" smtClean="0">
                <a:ea typeface="宋体" charset="-122"/>
              </a:rPr>
              <a:pPr/>
              <a:t>2012/3/30</a:t>
            </a:fld>
            <a:endParaRPr lang="en-US" altLang="zh-CN" smtClean="0">
              <a:ea typeface="宋体" charset="-122"/>
            </a:endParaRPr>
          </a:p>
        </p:txBody>
      </p:sp>
      <p:sp>
        <p:nvSpPr>
          <p:cNvPr id="204803" name="Rectangle 7"/>
          <p:cNvSpPr>
            <a:spLocks noGrp="1" noChangeArrowheads="1"/>
          </p:cNvSpPr>
          <p:nvPr>
            <p:ph type="sldNum" sz="quarter" idx="5"/>
          </p:nvPr>
        </p:nvSpPr>
        <p:spPr>
          <a:noFill/>
        </p:spPr>
        <p:txBody>
          <a:bodyPr/>
          <a:lstStyle/>
          <a:p>
            <a:fld id="{EAD53116-61E1-402B-A43B-C74481013629}" type="slidenum">
              <a:rPr lang="en-US" altLang="zh-CN" smtClean="0">
                <a:ea typeface="宋体" charset="-122"/>
              </a:rPr>
              <a:pPr/>
              <a:t>88</a:t>
            </a:fld>
            <a:endParaRPr lang="en-US" altLang="zh-CN" smtClean="0">
              <a:ea typeface="宋体" charset="-122"/>
            </a:endParaRPr>
          </a:p>
        </p:txBody>
      </p:sp>
      <p:sp>
        <p:nvSpPr>
          <p:cNvPr id="20480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29F74BFF-A20E-44FF-BD1F-5D20EDF562C8}" type="datetime1">
              <a:rPr lang="zh-CN" altLang="en-US" b="0"/>
              <a:pPr algn="r"/>
              <a:t>2012/3/30</a:t>
            </a:fld>
            <a:endParaRPr lang="en-US" altLang="zh-CN" b="0"/>
          </a:p>
        </p:txBody>
      </p:sp>
      <p:sp>
        <p:nvSpPr>
          <p:cNvPr id="20480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E7B82D3-2EAB-45C7-A143-D83B3AAED5B9}" type="slidenum">
              <a:rPr lang="en-US" altLang="zh-CN" b="0"/>
              <a:pPr algn="r"/>
              <a:t>88</a:t>
            </a:fld>
            <a:endParaRPr lang="en-US" altLang="zh-CN" b="0"/>
          </a:p>
        </p:txBody>
      </p:sp>
      <p:sp>
        <p:nvSpPr>
          <p:cNvPr id="20480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269D0971-A7DF-4D5B-82A2-04F4AB1B57AE}" type="datetime1">
              <a:rPr lang="zh-CN" altLang="en-US" b="0"/>
              <a:pPr algn="r"/>
              <a:t>2012/3/30</a:t>
            </a:fld>
            <a:endParaRPr lang="en-US" altLang="zh-CN" b="0"/>
          </a:p>
        </p:txBody>
      </p:sp>
      <p:sp>
        <p:nvSpPr>
          <p:cNvPr id="2048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88047DA-0082-46B7-AA10-E276ACCBD79E}" type="slidenum">
              <a:rPr lang="en-US" altLang="zh-CN" b="0"/>
              <a:pPr algn="r"/>
              <a:t>88</a:t>
            </a:fld>
            <a:endParaRPr lang="en-US" altLang="zh-CN" b="0"/>
          </a:p>
        </p:txBody>
      </p:sp>
      <p:sp>
        <p:nvSpPr>
          <p:cNvPr id="204808" name="Rectangle 2"/>
          <p:cNvSpPr>
            <a:spLocks noGrp="1" noRot="1" noChangeAspect="1" noChangeArrowheads="1" noTextEdit="1"/>
          </p:cNvSpPr>
          <p:nvPr>
            <p:ph type="sldImg"/>
          </p:nvPr>
        </p:nvSpPr>
        <p:spPr>
          <a:ln/>
        </p:spPr>
      </p:sp>
      <p:sp>
        <p:nvSpPr>
          <p:cNvPr id="204809"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buFontTx/>
              <a:buBlip>
                <a:blip r:embed="rId3"/>
              </a:buBlip>
            </a:pPr>
            <a:endParaRPr lang="zh-CN" altLang="zh-CN" smtClean="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3"/>
          <p:cNvSpPr>
            <a:spLocks noGrp="1" noChangeArrowheads="1"/>
          </p:cNvSpPr>
          <p:nvPr>
            <p:ph type="dt" sz="quarter" idx="1"/>
          </p:nvPr>
        </p:nvSpPr>
        <p:spPr>
          <a:noFill/>
        </p:spPr>
        <p:txBody>
          <a:bodyPr/>
          <a:lstStyle/>
          <a:p>
            <a:fld id="{A4BFFEEB-2483-472E-8EDA-75370EF75DC4}" type="datetime1">
              <a:rPr lang="zh-CN" altLang="en-US" smtClean="0">
                <a:ea typeface="宋体" charset="-122"/>
              </a:rPr>
              <a:pPr/>
              <a:t>2012/3/30</a:t>
            </a:fld>
            <a:endParaRPr lang="en-US" altLang="zh-CN" smtClean="0">
              <a:ea typeface="宋体" charset="-122"/>
            </a:endParaRPr>
          </a:p>
        </p:txBody>
      </p:sp>
      <p:sp>
        <p:nvSpPr>
          <p:cNvPr id="205827" name="Rectangle 7"/>
          <p:cNvSpPr>
            <a:spLocks noGrp="1" noChangeArrowheads="1"/>
          </p:cNvSpPr>
          <p:nvPr>
            <p:ph type="sldNum" sz="quarter" idx="5"/>
          </p:nvPr>
        </p:nvSpPr>
        <p:spPr>
          <a:noFill/>
        </p:spPr>
        <p:txBody>
          <a:bodyPr/>
          <a:lstStyle/>
          <a:p>
            <a:fld id="{07B217B8-6C10-4DC3-9101-BC4158AFF52A}" type="slidenum">
              <a:rPr lang="en-US" altLang="zh-CN" smtClean="0">
                <a:ea typeface="宋体" charset="-122"/>
              </a:rPr>
              <a:pPr/>
              <a:t>89</a:t>
            </a:fld>
            <a:endParaRPr lang="en-US" altLang="zh-CN" smtClean="0">
              <a:ea typeface="宋体" charset="-122"/>
            </a:endParaRPr>
          </a:p>
        </p:txBody>
      </p:sp>
      <p:sp>
        <p:nvSpPr>
          <p:cNvPr id="205828"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B85F45F0-0439-4503-8A71-5CDE714674D1}" type="datetime1">
              <a:rPr lang="zh-CN" altLang="en-US" b="0"/>
              <a:pPr algn="r"/>
              <a:t>2012/3/30</a:t>
            </a:fld>
            <a:endParaRPr lang="en-US" altLang="zh-CN" b="0"/>
          </a:p>
        </p:txBody>
      </p:sp>
      <p:sp>
        <p:nvSpPr>
          <p:cNvPr id="2058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AA835ED-4BA1-4FC4-AFA9-1042EAE7A414}" type="slidenum">
              <a:rPr lang="en-US" altLang="zh-CN" b="0"/>
              <a:pPr algn="r"/>
              <a:t>89</a:t>
            </a:fld>
            <a:endParaRPr lang="en-US" altLang="zh-CN" b="0"/>
          </a:p>
        </p:txBody>
      </p:sp>
      <p:sp>
        <p:nvSpPr>
          <p:cNvPr id="205830"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622EC225-7453-4005-9E65-ECF07A63DC16}" type="datetime1">
              <a:rPr lang="zh-CN" altLang="en-US" b="0"/>
              <a:pPr algn="r"/>
              <a:t>2012/3/30</a:t>
            </a:fld>
            <a:endParaRPr lang="en-US" altLang="zh-CN" b="0"/>
          </a:p>
        </p:txBody>
      </p:sp>
      <p:sp>
        <p:nvSpPr>
          <p:cNvPr id="2058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A5DD100-9DDB-4D45-8B3E-322DAD60A2F0}" type="slidenum">
              <a:rPr lang="en-US" altLang="zh-CN" b="0"/>
              <a:pPr algn="r"/>
              <a:t>89</a:t>
            </a:fld>
            <a:endParaRPr lang="en-US" altLang="zh-CN" b="0"/>
          </a:p>
        </p:txBody>
      </p:sp>
      <p:sp>
        <p:nvSpPr>
          <p:cNvPr id="205832" name="Rectangle 2"/>
          <p:cNvSpPr>
            <a:spLocks noGrp="1" noRot="1" noChangeAspect="1" noChangeArrowheads="1" noTextEdit="1"/>
          </p:cNvSpPr>
          <p:nvPr>
            <p:ph type="sldImg"/>
          </p:nvPr>
        </p:nvSpPr>
        <p:spPr>
          <a:ln/>
        </p:spPr>
      </p:sp>
      <p:sp>
        <p:nvSpPr>
          <p:cNvPr id="205833"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pPr>
            <a:endParaRPr lang="zh-CN"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dt" sz="quarter" idx="1"/>
          </p:nvPr>
        </p:nvSpPr>
        <p:spPr>
          <a:noFill/>
        </p:spPr>
        <p:txBody>
          <a:bodyPr/>
          <a:lstStyle/>
          <a:p>
            <a:fld id="{DB528F9B-B8EF-4D9C-81A5-8807D6A307DB}" type="datetime1">
              <a:rPr lang="zh-CN" altLang="en-US" smtClean="0">
                <a:ea typeface="宋体" charset="-122"/>
              </a:rPr>
              <a:pPr/>
              <a:t>2012/3/30</a:t>
            </a:fld>
            <a:endParaRPr lang="en-US" altLang="zh-CN" smtClean="0">
              <a:ea typeface="宋体" charset="-122"/>
            </a:endParaRPr>
          </a:p>
        </p:txBody>
      </p:sp>
      <p:sp>
        <p:nvSpPr>
          <p:cNvPr id="118787" name="Rectangle 7"/>
          <p:cNvSpPr>
            <a:spLocks noGrp="1" noChangeArrowheads="1"/>
          </p:cNvSpPr>
          <p:nvPr>
            <p:ph type="sldNum" sz="quarter" idx="5"/>
          </p:nvPr>
        </p:nvSpPr>
        <p:spPr>
          <a:noFill/>
        </p:spPr>
        <p:txBody>
          <a:bodyPr/>
          <a:lstStyle/>
          <a:p>
            <a:fld id="{FCE97706-E814-4089-8954-66066ACCA2C7}" type="slidenum">
              <a:rPr lang="en-US" altLang="zh-CN" smtClean="0">
                <a:ea typeface="宋体" charset="-122"/>
              </a:rPr>
              <a:pPr/>
              <a:t>9</a:t>
            </a:fld>
            <a:endParaRPr lang="en-US" altLang="zh-CN" smtClean="0">
              <a:ea typeface="宋体" charset="-122"/>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xfrm>
            <a:off x="914400" y="4343400"/>
            <a:ext cx="5029200" cy="4114800"/>
          </a:xfrm>
          <a:noFill/>
          <a:ln/>
        </p:spPr>
        <p:txBody>
          <a:bodyPr/>
          <a:lstStyle/>
          <a:p>
            <a:pPr marL="228600" indent="-228600" eaLnBrk="1" hangingPunct="1"/>
            <a:endParaRPr lang="zh-CN" altLang="en-US" sz="1000" smtClean="0">
              <a:ea typeface="宋体"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3"/>
          <p:cNvSpPr>
            <a:spLocks noGrp="1" noChangeArrowheads="1"/>
          </p:cNvSpPr>
          <p:nvPr>
            <p:ph type="dt" sz="quarter" idx="1"/>
          </p:nvPr>
        </p:nvSpPr>
        <p:spPr>
          <a:noFill/>
        </p:spPr>
        <p:txBody>
          <a:bodyPr/>
          <a:lstStyle/>
          <a:p>
            <a:fld id="{0799D3B1-EB98-44AD-85A2-5C96BB5DC280}" type="datetime1">
              <a:rPr lang="zh-CN" altLang="en-US" smtClean="0">
                <a:ea typeface="宋体" charset="-122"/>
              </a:rPr>
              <a:pPr/>
              <a:t>2012/3/30</a:t>
            </a:fld>
            <a:endParaRPr lang="en-US" altLang="zh-CN" smtClean="0">
              <a:ea typeface="宋体" charset="-122"/>
            </a:endParaRPr>
          </a:p>
        </p:txBody>
      </p:sp>
      <p:sp>
        <p:nvSpPr>
          <p:cNvPr id="206851" name="Rectangle 7"/>
          <p:cNvSpPr>
            <a:spLocks noGrp="1" noChangeArrowheads="1"/>
          </p:cNvSpPr>
          <p:nvPr>
            <p:ph type="sldNum" sz="quarter" idx="5"/>
          </p:nvPr>
        </p:nvSpPr>
        <p:spPr>
          <a:noFill/>
        </p:spPr>
        <p:txBody>
          <a:bodyPr/>
          <a:lstStyle/>
          <a:p>
            <a:fld id="{93D66B27-2AEC-4DB3-B6B2-8431902BD6FB}" type="slidenum">
              <a:rPr lang="en-US" altLang="zh-CN" smtClean="0">
                <a:ea typeface="宋体" charset="-122"/>
              </a:rPr>
              <a:pPr/>
              <a:t>90</a:t>
            </a:fld>
            <a:endParaRPr lang="en-US" altLang="zh-CN" smtClean="0">
              <a:ea typeface="宋体" charset="-122"/>
            </a:endParaRPr>
          </a:p>
        </p:txBody>
      </p:sp>
      <p:sp>
        <p:nvSpPr>
          <p:cNvPr id="206852"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4CAB9644-58C7-4F19-9DC4-24C0F0064465}" type="datetime1">
              <a:rPr lang="zh-CN" altLang="en-US" b="0"/>
              <a:pPr algn="r"/>
              <a:t>2012/3/30</a:t>
            </a:fld>
            <a:endParaRPr lang="en-US" altLang="zh-CN" b="0"/>
          </a:p>
        </p:txBody>
      </p:sp>
      <p:sp>
        <p:nvSpPr>
          <p:cNvPr id="20685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CBA296B-8A60-4061-9A0E-CF980F4E2E2A}" type="slidenum">
              <a:rPr lang="en-US" altLang="zh-CN" b="0"/>
              <a:pPr algn="r"/>
              <a:t>90</a:t>
            </a:fld>
            <a:endParaRPr lang="en-US" altLang="zh-CN" b="0"/>
          </a:p>
        </p:txBody>
      </p:sp>
      <p:sp>
        <p:nvSpPr>
          <p:cNvPr id="20685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fld id="{876B7FED-D5F9-4CEB-BCA7-377F6C355D47}" type="datetime1">
              <a:rPr lang="zh-CN" altLang="en-US" b="0"/>
              <a:pPr algn="r"/>
              <a:t>2012/3/30</a:t>
            </a:fld>
            <a:endParaRPr lang="en-US" altLang="zh-CN" b="0"/>
          </a:p>
        </p:txBody>
      </p:sp>
      <p:sp>
        <p:nvSpPr>
          <p:cNvPr id="2068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CC0430-7058-4E92-B491-F3E4F4A4181D}" type="slidenum">
              <a:rPr lang="en-US" altLang="zh-CN" b="0"/>
              <a:pPr algn="r"/>
              <a:t>90</a:t>
            </a:fld>
            <a:endParaRPr lang="en-US" altLang="zh-CN" b="0"/>
          </a:p>
        </p:txBody>
      </p:sp>
      <p:sp>
        <p:nvSpPr>
          <p:cNvPr id="206856" name="Rectangle 2"/>
          <p:cNvSpPr>
            <a:spLocks noGrp="1" noRot="1" noChangeAspect="1" noChangeArrowheads="1" noTextEdit="1"/>
          </p:cNvSpPr>
          <p:nvPr>
            <p:ph type="sldImg"/>
          </p:nvPr>
        </p:nvSpPr>
        <p:spPr>
          <a:ln/>
        </p:spPr>
      </p:sp>
      <p:sp>
        <p:nvSpPr>
          <p:cNvPr id="206857" name="Rectangle 3"/>
          <p:cNvSpPr>
            <a:spLocks noGrp="1" noChangeArrowheads="1"/>
          </p:cNvSpPr>
          <p:nvPr>
            <p:ph type="body" idx="1"/>
          </p:nvPr>
        </p:nvSpPr>
        <p:spPr>
          <a:solidFill>
            <a:srgbClr val="FFFFFF"/>
          </a:solidFill>
          <a:ln>
            <a:solidFill>
              <a:srgbClr val="000000"/>
            </a:solidFill>
          </a:ln>
        </p:spPr>
        <p:txBody>
          <a:bodyPr/>
          <a:lstStyle/>
          <a:p>
            <a:pPr eaLnBrk="1" fontAlgn="t" hangingPunct="1">
              <a:lnSpc>
                <a:spcPct val="110000"/>
              </a:lnSpc>
              <a:spcBef>
                <a:spcPct val="20000"/>
              </a:spcBef>
              <a:buClr>
                <a:schemeClr val="accent2"/>
              </a:buClr>
            </a:pPr>
            <a:endParaRPr lang="zh-CN" altLang="zh-CN" smtClean="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u="none" dirty="0" smtClean="0"/>
              <a:t>  </a:t>
            </a:r>
            <a:endParaRPr lang="zh-CN" altLang="en-US" u="none" dirty="0"/>
          </a:p>
        </p:txBody>
      </p:sp>
      <p:sp>
        <p:nvSpPr>
          <p:cNvPr id="4" name="灯片编号占位符 3"/>
          <p:cNvSpPr>
            <a:spLocks noGrp="1"/>
          </p:cNvSpPr>
          <p:nvPr>
            <p:ph type="sldNum" sz="quarter" idx="10"/>
          </p:nvPr>
        </p:nvSpPr>
        <p:spPr/>
        <p:txBody>
          <a:bodyPr/>
          <a:lstStyle/>
          <a:p>
            <a:fld id="{39ED73FC-63B4-4D44-A012-45D136B986C0}" type="slidenum">
              <a:rPr lang="zh-CN" altLang="en-US" smtClean="0"/>
              <a:pPr/>
              <a:t>94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98463" y="0"/>
            <a:ext cx="8583612" cy="9223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0050" y="992190"/>
            <a:ext cx="4216400" cy="559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768850" y="992190"/>
            <a:ext cx="4217988" cy="5595937"/>
          </a:xfrm>
        </p:spPr>
        <p:txBody>
          <a:bodyPr/>
          <a:lstStyle/>
          <a:p>
            <a:pPr lvl="0"/>
            <a:endParaRPr lang="zh-CN" altLang="en-US" noProof="0"/>
          </a:p>
        </p:txBody>
      </p:sp>
      <p:sp>
        <p:nvSpPr>
          <p:cNvPr id="5" name="页脚占位符 4"/>
          <p:cNvSpPr>
            <a:spLocks noGrp="1"/>
          </p:cNvSpPr>
          <p:nvPr>
            <p:ph type="ftr" sz="quarter" idx="10"/>
          </p:nvPr>
        </p:nvSpPr>
        <p:spPr>
          <a:xfrm>
            <a:off x="1997320" y="6638926"/>
            <a:ext cx="5358911" cy="219075"/>
          </a:xfrm>
        </p:spPr>
        <p:txBody>
          <a:bodyPr/>
          <a:lstStyle>
            <a:lvl1pPr>
              <a:defRPr/>
            </a:lvl1pPr>
          </a:lstStyle>
          <a:p>
            <a:pPr>
              <a:defRPr/>
            </a:pPr>
            <a:r>
              <a:rPr lang="en-US" altLang="zh-CN"/>
              <a:t>Rev.7.31</a:t>
            </a:r>
          </a:p>
        </p:txBody>
      </p:sp>
      <p:sp>
        <p:nvSpPr>
          <p:cNvPr id="6" name="灯片编号占位符 5"/>
          <p:cNvSpPr>
            <a:spLocks noGrp="1"/>
          </p:cNvSpPr>
          <p:nvPr>
            <p:ph type="sldNum" sz="quarter" idx="11"/>
          </p:nvPr>
        </p:nvSpPr>
        <p:spPr>
          <a:xfrm>
            <a:off x="401515" y="6638926"/>
            <a:ext cx="762000" cy="219075"/>
          </a:xfrm>
        </p:spPr>
        <p:txBody>
          <a:bodyPr/>
          <a:lstStyle>
            <a:lvl1pPr>
              <a:defRPr/>
            </a:lvl1pPr>
          </a:lstStyle>
          <a:p>
            <a:pPr>
              <a:defRPr/>
            </a:pPr>
            <a:r>
              <a:rPr lang="en-US" altLang="zh-CN"/>
              <a:t>1-</a:t>
            </a:r>
            <a:fld id="{9F6983EC-7436-4F84-B288-3AC5D855F87D}"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4213" y="274638"/>
            <a:ext cx="8004175" cy="5675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CB023DE-F6DF-4D66-A9F8-2F50D8797917}" type="datetimeFigureOut">
              <a:rPr lang="zh-CN" altLang="en-US" smtClean="0"/>
              <a:pPr/>
              <a:t>2012/3/30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6334C2-ACCE-4FDE-9A53-E3BD34196FC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023DE-F6DF-4D66-A9F8-2F50D8797917}" type="datetimeFigureOut">
              <a:rPr lang="zh-CN" altLang="en-US" smtClean="0"/>
              <a:pPr/>
              <a:t>2012/3/30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334C2-ACCE-4FDE-9A53-E3BD34196FCC}" type="slidenum">
              <a:rPr lang="zh-CN" altLang="en-US" smtClean="0"/>
              <a:pPr/>
              <a:t>‹#›</a:t>
            </a:fld>
            <a:endParaRPr lang="zh-CN" altLang="en-US"/>
          </a:p>
        </p:txBody>
      </p:sp>
      <p:pic>
        <p:nvPicPr>
          <p:cNvPr id="2050" name="Picture 2" descr="H:\12.jpg"/>
          <p:cNvPicPr>
            <a:picLocks noChangeAspect="1" noChangeArrowheads="1"/>
          </p:cNvPicPr>
          <p:nvPr userDrawn="1"/>
        </p:nvPicPr>
        <p:blipFill>
          <a:blip r:embed="rId15" cstate="print"/>
          <a:srcRect/>
          <a:stretch>
            <a:fillRect/>
          </a:stretch>
        </p:blipFill>
        <p:spPr bwMode="auto">
          <a:xfrm>
            <a:off x="7915" y="0"/>
            <a:ext cx="9128169" cy="68580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article.pchome.net/content-126659.html" TargetMode="External"/><Relationship Id="rId18" Type="http://schemas.openxmlformats.org/officeDocument/2006/relationships/hyperlink" Target="http://www.logosc.cn/art/ci_kind.asp?page=1&amp;know_type=3" TargetMode="External"/><Relationship Id="rId3" Type="http://schemas.openxmlformats.org/officeDocument/2006/relationships/image" Target="../media/image26.jpeg"/><Relationship Id="rId21" Type="http://schemas.openxmlformats.org/officeDocument/2006/relationships/image" Target="../media/image41.jpe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38.png"/><Relationship Id="rId25" Type="http://schemas.openxmlformats.org/officeDocument/2006/relationships/image" Target="../media/image45.jpe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png"/><Relationship Id="rId24" Type="http://schemas.openxmlformats.org/officeDocument/2006/relationships/image" Target="../media/image44.jpeg"/><Relationship Id="rId5" Type="http://schemas.openxmlformats.org/officeDocument/2006/relationships/image" Target="../media/image28.jpeg"/><Relationship Id="rId15" Type="http://schemas.openxmlformats.org/officeDocument/2006/relationships/hyperlink" Target="http://www.htdf-ibm.com/ibm-fwq/fwq-455.htm" TargetMode="External"/><Relationship Id="rId23" Type="http://schemas.openxmlformats.org/officeDocument/2006/relationships/image" Target="../media/image43.jpeg"/><Relationship Id="rId10" Type="http://schemas.openxmlformats.org/officeDocument/2006/relationships/image" Target="../media/image33.jpe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jpeg"/><Relationship Id="rId22" Type="http://schemas.openxmlformats.org/officeDocument/2006/relationships/image" Target="../media/image4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www.apple.com.cn/server/macosx/technology/filesystem.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jpeg"/></Relationships>
</file>

<file path=ppt/slides/_rels/slide29.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70.jpeg"/><Relationship Id="rId3" Type="http://schemas.openxmlformats.org/officeDocument/2006/relationships/image" Target="../media/image56.png"/><Relationship Id="rId7" Type="http://schemas.openxmlformats.org/officeDocument/2006/relationships/image" Target="../media/image62.png"/><Relationship Id="rId12"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hyperlink" Target="http://images.google.cn/imgres?imgurl=http://myhard.yesky.com/imagelist/05/10/kndkl859g049.jpg&amp;imgrefurl=http://myhard.yesky.com/net/328/2169328_1.shtml&amp;h=408&amp;w=450&amp;sz=25&amp;hl=zh-CN&amp;start=9&amp;um=1&amp;tbnid=EttHTUFeXP9JNM:&amp;tbnh=115&amp;tbnw=127&amp;prev=/images?q=%E7%BD%91%E5%8D%A1+%E8%8A%AF%E7%89%87&amp;um=1&amp;complete=1&amp;hl=zh-CN&amp;newwindow=1" TargetMode="External"/><Relationship Id="rId5" Type="http://schemas.openxmlformats.org/officeDocument/2006/relationships/image" Target="../media/image58.png"/><Relationship Id="rId10"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71.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6.jpe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jpeg"/><Relationship Id="rId7"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25.wmf"/><Relationship Id="rId4" Type="http://schemas.openxmlformats.org/officeDocument/2006/relationships/image" Target="../media/image7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6.xml"/><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7.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102.wmf"/><Relationship Id="rId18" Type="http://schemas.openxmlformats.org/officeDocument/2006/relationships/image" Target="../media/image107.wmf"/><Relationship Id="rId3" Type="http://schemas.openxmlformats.org/officeDocument/2006/relationships/image" Target="../media/image92.wmf"/><Relationship Id="rId21" Type="http://schemas.openxmlformats.org/officeDocument/2006/relationships/image" Target="../media/image110.wmf"/><Relationship Id="rId7" Type="http://schemas.openxmlformats.org/officeDocument/2006/relationships/image" Target="../media/image96.wmf"/><Relationship Id="rId12" Type="http://schemas.openxmlformats.org/officeDocument/2006/relationships/image" Target="../media/image101.wmf"/><Relationship Id="rId17" Type="http://schemas.openxmlformats.org/officeDocument/2006/relationships/image" Target="../media/image106.wmf"/><Relationship Id="rId2" Type="http://schemas.openxmlformats.org/officeDocument/2006/relationships/notesSlide" Target="../notesSlides/notesSlide40.xml"/><Relationship Id="rId16" Type="http://schemas.openxmlformats.org/officeDocument/2006/relationships/image" Target="../media/image105.wmf"/><Relationship Id="rId20" Type="http://schemas.openxmlformats.org/officeDocument/2006/relationships/image" Target="../media/image109.wmf"/><Relationship Id="rId1" Type="http://schemas.openxmlformats.org/officeDocument/2006/relationships/slideLayout" Target="../slideLayouts/slideLayout7.xml"/><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5" Type="http://schemas.openxmlformats.org/officeDocument/2006/relationships/image" Target="../media/image104.wmf"/><Relationship Id="rId10" Type="http://schemas.openxmlformats.org/officeDocument/2006/relationships/image" Target="../media/image99.wmf"/><Relationship Id="rId19" Type="http://schemas.openxmlformats.org/officeDocument/2006/relationships/image" Target="../media/image108.wmf"/><Relationship Id="rId4" Type="http://schemas.openxmlformats.org/officeDocument/2006/relationships/image" Target="../media/image93.wmf"/><Relationship Id="rId9" Type="http://schemas.openxmlformats.org/officeDocument/2006/relationships/image" Target="../media/image98.wmf"/><Relationship Id="rId14" Type="http://schemas.openxmlformats.org/officeDocument/2006/relationships/image" Target="../media/image103.wmf"/><Relationship Id="rId22" Type="http://schemas.openxmlformats.org/officeDocument/2006/relationships/image" Target="../media/image111.wmf"/></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15.jpeg"/></Relationships>
</file>

<file path=ppt/slides/_rels/slide4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21.jpeg"/><Relationship Id="rId4" Type="http://schemas.openxmlformats.org/officeDocument/2006/relationships/image" Target="../media/image120.jpeg"/></Relationships>
</file>

<file path=ppt/slides/_rels/slide4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2.jpeg"/><Relationship Id="rId7"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28.jpeg"/><Relationship Id="rId5" Type="http://schemas.openxmlformats.org/officeDocument/2006/relationships/image" Target="../media/image28.jpeg"/><Relationship Id="rId10" Type="http://schemas.openxmlformats.org/officeDocument/2006/relationships/image" Target="../media/image127.jpeg"/><Relationship Id="rId4" Type="http://schemas.openxmlformats.org/officeDocument/2006/relationships/image" Target="../media/image27.png"/><Relationship Id="rId9"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notesSlide" Target="../notesSlides/notesSlide46.xml"/><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image" Target="../media/image135.jpeg"/><Relationship Id="rId4" Type="http://schemas.openxmlformats.org/officeDocument/2006/relationships/image" Target="../media/image132.jpeg"/><Relationship Id="rId9" Type="http://schemas.openxmlformats.org/officeDocument/2006/relationships/image" Target="../media/image134.jpe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47.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42.jpeg"/><Relationship Id="rId9"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hyperlink" Target="http://images.google.cn/imgres?imgurl=http://www.sbss.com.au/veritas%20logo.jpg&amp;imgrefurl=http://www.sbss.com.au/Products.asp&amp;h=331&amp;w=819&amp;sz=49&amp;hl=zh-CN&amp;start=3&amp;um=1&amp;tbnid=u8C7Vfvsqh5QZM:&amp;tbnh=58&amp;tbnw=144&amp;prev=/images?q=Veritas&amp;um=1&amp;complete=1&amp;hl=zh-CN&amp;newwindow=1" TargetMode="External"/><Relationship Id="rId4" Type="http://schemas.openxmlformats.org/officeDocument/2006/relationships/image" Target="../media/image8.jpeg"/><Relationship Id="rId9" Type="http://schemas.openxmlformats.org/officeDocument/2006/relationships/image" Target="../media/image12.wmf"/></Relationships>
</file>

<file path=ppt/slides/_rels/slide5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5.jpeg"/><Relationship Id="rId3" Type="http://schemas.openxmlformats.org/officeDocument/2006/relationships/notesSlide" Target="../notesSlides/notesSlide50.xml"/><Relationship Id="rId7" Type="http://schemas.openxmlformats.org/officeDocument/2006/relationships/image" Target="../media/image141.png"/><Relationship Id="rId12"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144.png"/><Relationship Id="rId5" Type="http://schemas.openxmlformats.org/officeDocument/2006/relationships/oleObject" Target="../embeddings/oleObject12.bin"/><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52.xml"/><Relationship Id="rId7" Type="http://schemas.openxmlformats.org/officeDocument/2006/relationships/oleObject" Target="../embeddings/oleObject16.bin"/><Relationship Id="rId12"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50.png"/><Relationship Id="rId11" Type="http://schemas.openxmlformats.org/officeDocument/2006/relationships/oleObject" Target="../embeddings/oleObject19.bin"/><Relationship Id="rId5" Type="http://schemas.openxmlformats.org/officeDocument/2006/relationships/image" Target="../media/image149.png"/><Relationship Id="rId10" Type="http://schemas.openxmlformats.org/officeDocument/2006/relationships/image" Target="../media/image151.jpeg"/><Relationship Id="rId4" Type="http://schemas.openxmlformats.org/officeDocument/2006/relationships/image" Target="../media/image148.png"/><Relationship Id="rId9" Type="http://schemas.openxmlformats.org/officeDocument/2006/relationships/oleObject" Target="../embeddings/oleObject18.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product.pcpop.com/000063130/Picture.html"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5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58.jpeg"/><Relationship Id="rId4" Type="http://schemas.openxmlformats.org/officeDocument/2006/relationships/image" Target="../media/image15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image" Target="../media/image165.png"/><Relationship Id="rId10" Type="http://schemas.openxmlformats.org/officeDocument/2006/relationships/image" Target="../media/image169.jpeg"/><Relationship Id="rId4" Type="http://schemas.openxmlformats.org/officeDocument/2006/relationships/image" Target="../media/image164.png"/><Relationship Id="rId9" Type="http://schemas.openxmlformats.org/officeDocument/2006/relationships/image" Target="../media/image168.jpeg"/></Relationships>
</file>

<file path=ppt/slides/_rels/slide6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notesSlide" Target="../notesSlides/notesSlide65.xml"/><Relationship Id="rId7" Type="http://schemas.openxmlformats.org/officeDocument/2006/relationships/hyperlink" Target="http://www.emulex.com/index.jsp" TargetMode="Externa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74.png"/><Relationship Id="rId11" Type="http://schemas.openxmlformats.org/officeDocument/2006/relationships/image" Target="../media/image177.jpeg"/><Relationship Id="rId5" Type="http://schemas.openxmlformats.org/officeDocument/2006/relationships/image" Target="../media/image173.png"/><Relationship Id="rId10" Type="http://schemas.openxmlformats.org/officeDocument/2006/relationships/image" Target="../media/image176.png"/><Relationship Id="rId4" Type="http://schemas.openxmlformats.org/officeDocument/2006/relationships/hyperlink" Target="http://www.brocade.com/index.jsp" TargetMode="External"/><Relationship Id="rId9"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6.jpeg"/><Relationship Id="rId3" Type="http://schemas.openxmlformats.org/officeDocument/2006/relationships/image" Target="../media/image178.png"/><Relationship Id="rId7" Type="http://schemas.openxmlformats.org/officeDocument/2006/relationships/image" Target="../media/image182.jpeg"/><Relationship Id="rId12" Type="http://schemas.openxmlformats.org/officeDocument/2006/relationships/hyperlink" Target="http://images.google.cn/imgres?imgurl=http://www.myscsi.com/IMAGE/QLA2340fL.jpg&amp;imgrefurl=http://www.myscsi.com/scsi/fibre-1.HTM&amp;h=423&amp;w=599&amp;sz=98&amp;hl=zh-CN&amp;start=21&amp;um=1&amp;tbnid=V3gH8oWy9-Yj3M:&amp;tbnh=95&amp;tbnw=135&amp;prev=/images%3Fq%3D2Gb%2BHBA%26start%3D18%26ndsp%3D18%26um%3D1%26complete%3D1%26hl%3Dzh-CN%26newwindow%3D1%26sa%3DN"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81.jpeg"/><Relationship Id="rId11" Type="http://schemas.openxmlformats.org/officeDocument/2006/relationships/image" Target="../media/image185.jpeg"/><Relationship Id="rId5" Type="http://schemas.openxmlformats.org/officeDocument/2006/relationships/image" Target="../media/image180.jpeg"/><Relationship Id="rId15" Type="http://schemas.openxmlformats.org/officeDocument/2006/relationships/image" Target="../media/image188.jpeg"/><Relationship Id="rId10" Type="http://schemas.openxmlformats.org/officeDocument/2006/relationships/image" Target="../media/image184.jpeg"/><Relationship Id="rId4" Type="http://schemas.openxmlformats.org/officeDocument/2006/relationships/image" Target="../media/image179.png"/><Relationship Id="rId9" Type="http://schemas.openxmlformats.org/officeDocument/2006/relationships/image" Target="../media/image25.wmf"/><Relationship Id="rId14" Type="http://schemas.openxmlformats.org/officeDocument/2006/relationships/image" Target="../media/image187.png"/></Relationships>
</file>

<file path=ppt/slides/_rels/slide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92.jpeg"/><Relationship Id="rId5" Type="http://schemas.openxmlformats.org/officeDocument/2006/relationships/image" Target="../media/image191.png"/><Relationship Id="rId4" Type="http://schemas.openxmlformats.org/officeDocument/2006/relationships/image" Target="../media/image190.jpeg"/></Relationships>
</file>

<file path=ppt/slides/_rels/slide6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jpeg"/><Relationship Id="rId5" Type="http://schemas.openxmlformats.org/officeDocument/2006/relationships/image" Target="../media/image15.pn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jpeg"/></Relationships>
</file>

<file path=ppt/slides/_rels/slide7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86.png"/><Relationship Id="rId4" Type="http://schemas.openxmlformats.org/officeDocument/2006/relationships/image" Target="../media/image19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jpeg"/><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wmf"/><Relationship Id="rId5" Type="http://schemas.openxmlformats.org/officeDocument/2006/relationships/image" Target="../media/image24.jpeg"/><Relationship Id="rId4" Type="http://schemas.openxmlformats.org/officeDocument/2006/relationships/image" Target="../media/image2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1.jpeg"/><Relationship Id="rId7" Type="http://schemas.openxmlformats.org/officeDocument/2006/relationships/image" Target="../media/image204.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5.wmf"/><Relationship Id="rId9" Type="http://schemas.openxmlformats.org/officeDocument/2006/relationships/image" Target="../media/image206.png"/></Relationships>
</file>

<file path=ppt/slides/_rels/slide82.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8.jpe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207.jpeg"/><Relationship Id="rId5" Type="http://schemas.openxmlformats.org/officeDocument/2006/relationships/image" Target="../media/image200.png"/><Relationship Id="rId4" Type="http://schemas.openxmlformats.org/officeDocument/2006/relationships/image" Target="../media/image199.png"/></Relationships>
</file>

<file path=ppt/slides/_rels/slide8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210.jpeg"/><Relationship Id="rId5" Type="http://schemas.openxmlformats.org/officeDocument/2006/relationships/image" Target="../media/image209.jpeg"/><Relationship Id="rId4" Type="http://schemas.openxmlformats.org/officeDocument/2006/relationships/image" Target="../media/image208.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15.jpeg"/><Relationship Id="rId3" Type="http://schemas.openxmlformats.org/officeDocument/2006/relationships/image" Target="../media/image211.jpeg"/><Relationship Id="rId7" Type="http://schemas.openxmlformats.org/officeDocument/2006/relationships/image" Target="../media/image214.jpe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13.jpeg"/><Relationship Id="rId11" Type="http://schemas.openxmlformats.org/officeDocument/2006/relationships/image" Target="../media/image130.png"/><Relationship Id="rId5" Type="http://schemas.openxmlformats.org/officeDocument/2006/relationships/hyperlink" Target="http://www1.ap.dell.com/content/products/productdetails.aspx/fibre_cx300?c=cn&amp;cs=cnbsd1&amp;l=zh&amp;s=bsd" TargetMode="External"/><Relationship Id="rId10" Type="http://schemas.openxmlformats.org/officeDocument/2006/relationships/image" Target="../media/image217.png"/><Relationship Id="rId4" Type="http://schemas.openxmlformats.org/officeDocument/2006/relationships/image" Target="../media/image212.jpeg"/><Relationship Id="rId9" Type="http://schemas.openxmlformats.org/officeDocument/2006/relationships/image" Target="../media/image216.jpeg"/></Relationships>
</file>

<file path=ppt/slides/_rels/slide8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jpe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image" Target="../media/image21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228.jpeg"/><Relationship Id="rId3" Type="http://schemas.openxmlformats.org/officeDocument/2006/relationships/image" Target="../media/image223.jpeg"/><Relationship Id="rId7" Type="http://schemas.openxmlformats.org/officeDocument/2006/relationships/image" Target="../media/image227.jpe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226.jpeg"/><Relationship Id="rId5" Type="http://schemas.openxmlformats.org/officeDocument/2006/relationships/image" Target="../media/image225.png"/><Relationship Id="rId10" Type="http://schemas.openxmlformats.org/officeDocument/2006/relationships/image" Target="../media/image51.png"/><Relationship Id="rId4" Type="http://schemas.openxmlformats.org/officeDocument/2006/relationships/image" Target="../media/image224.png"/><Relationship Id="rId9" Type="http://schemas.openxmlformats.org/officeDocument/2006/relationships/image" Target="../media/image229.jpeg"/></Relationships>
</file>

<file path=ppt/slides/_rels/slide8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23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31.bin"/><Relationship Id="rId3" Type="http://schemas.openxmlformats.org/officeDocument/2006/relationships/notesSlide" Target="../notesSlides/notesSlide90.xml"/><Relationship Id="rId7" Type="http://schemas.openxmlformats.org/officeDocument/2006/relationships/oleObject" Target="../embeddings/oleObject25.bin"/><Relationship Id="rId12"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4.bin"/><Relationship Id="rId11" Type="http://schemas.openxmlformats.org/officeDocument/2006/relationships/oleObject" Target="../embeddings/oleObject29.bin"/><Relationship Id="rId5" Type="http://schemas.openxmlformats.org/officeDocument/2006/relationships/oleObject" Target="../embeddings/oleObject23.bin"/><Relationship Id="rId10" Type="http://schemas.openxmlformats.org/officeDocument/2006/relationships/oleObject" Target="../embeddings/oleObject28.bin"/><Relationship Id="rId4" Type="http://schemas.openxmlformats.org/officeDocument/2006/relationships/oleObject" Target="../embeddings/oleObject22.bin"/><Relationship Id="rId9" Type="http://schemas.openxmlformats.org/officeDocument/2006/relationships/oleObject" Target="../embeddings/oleObject27.bin"/><Relationship Id="rId14" Type="http://schemas.openxmlformats.org/officeDocument/2006/relationships/oleObject" Target="../embeddings/oleObject32.bin"/></Relationships>
</file>

<file path=ppt/slides/_rels/slide91.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42.jpeg"/><Relationship Id="rId3" Type="http://schemas.openxmlformats.org/officeDocument/2006/relationships/image" Target="../media/image234.jpeg"/><Relationship Id="rId7" Type="http://schemas.openxmlformats.org/officeDocument/2006/relationships/image" Target="../media/image37.png"/><Relationship Id="rId12" Type="http://schemas.openxmlformats.org/officeDocument/2006/relationships/image" Target="../media/image236.jpeg"/><Relationship Id="rId2" Type="http://schemas.openxmlformats.org/officeDocument/2006/relationships/image" Target="../media/image26.jpeg"/><Relationship Id="rId16" Type="http://schemas.openxmlformats.org/officeDocument/2006/relationships/image" Target="../media/image238.jpeg"/><Relationship Id="rId1" Type="http://schemas.openxmlformats.org/officeDocument/2006/relationships/slideLayout" Target="../slideLayouts/slideLayout2.xml"/><Relationship Id="rId6" Type="http://schemas.openxmlformats.org/officeDocument/2006/relationships/hyperlink" Target="http://www.htdf-ibm.com/ibm-fwq/fwq-455.htm" TargetMode="External"/><Relationship Id="rId11" Type="http://schemas.openxmlformats.org/officeDocument/2006/relationships/image" Target="../media/image40.jpeg"/><Relationship Id="rId5" Type="http://schemas.openxmlformats.org/officeDocument/2006/relationships/image" Target="../media/image36.jpe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hyperlink" Target="http://article.pchome.net/content-126659.html" TargetMode="External"/><Relationship Id="rId9" Type="http://schemas.openxmlformats.org/officeDocument/2006/relationships/hyperlink" Target="http://www.logosc.cn/art/ci_kind.asp?page=1&amp;know_type=3" TargetMode="External"/><Relationship Id="rId14" Type="http://schemas.openxmlformats.org/officeDocument/2006/relationships/image" Target="../media/image237.jpeg"/></Relationships>
</file>

<file path=ppt/slides/_rels/slide92.xml.rels><?xml version="1.0" encoding="UTF-8" standalone="yes"?>
<Relationships xmlns="http://schemas.openxmlformats.org/package/2006/relationships"><Relationship Id="rId8" Type="http://schemas.openxmlformats.org/officeDocument/2006/relationships/image" Target="../media/image244.jpeg"/><Relationship Id="rId3" Type="http://schemas.openxmlformats.org/officeDocument/2006/relationships/image" Target="../media/image240.jpeg"/><Relationship Id="rId7" Type="http://schemas.openxmlformats.org/officeDocument/2006/relationships/image" Target="../media/image243.jpeg"/><Relationship Id="rId2" Type="http://schemas.openxmlformats.org/officeDocument/2006/relationships/image" Target="../media/image239.jpe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jpeg"/><Relationship Id="rId4" Type="http://schemas.openxmlformats.org/officeDocument/2006/relationships/image" Target="../media/image230.png"/></Relationships>
</file>

<file path=ppt/slides/_rels/slide93.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1026" name="Picture 2" descr="H:\12.jpg"/>
          <p:cNvPicPr>
            <a:picLocks noChangeAspect="1" noChangeArrowheads="1"/>
          </p:cNvPicPr>
          <p:nvPr/>
        </p:nvPicPr>
        <p:blipFill>
          <a:blip r:embed="rId3" cstate="print"/>
          <a:srcRect/>
          <a:stretch>
            <a:fillRect/>
          </a:stretch>
        </p:blipFill>
        <p:spPr bwMode="auto">
          <a:xfrm>
            <a:off x="7915" y="0"/>
            <a:ext cx="9128169" cy="6858000"/>
          </a:xfrm>
          <a:prstGeom prst="rect">
            <a:avLst/>
          </a:prstGeom>
          <a:noFill/>
        </p:spPr>
      </p:pic>
      <p:pic>
        <p:nvPicPr>
          <p:cNvPr id="5" name="Picture 7" descr="C:\Users\123\Desktop\PPT模板首页-终.jpg"/>
          <p:cNvPicPr>
            <a:picLocks noChangeAspect="1" noChangeArrowheads="1"/>
          </p:cNvPicPr>
          <p:nvPr/>
        </p:nvPicPr>
        <p:blipFill>
          <a:blip r:embed="rId4" cstate="print"/>
          <a:srcRect/>
          <a:stretch>
            <a:fillRect/>
          </a:stretch>
        </p:blipFill>
        <p:spPr bwMode="auto">
          <a:xfrm>
            <a:off x="-32" y="-23"/>
            <a:ext cx="9144032" cy="6858023"/>
          </a:xfrm>
          <a:prstGeom prst="rect">
            <a:avLst/>
          </a:prstGeom>
          <a:noFill/>
          <a:ln w="9525">
            <a:noFill/>
            <a:miter lim="800000"/>
            <a:headEnd/>
            <a:tailEnd/>
          </a:ln>
        </p:spPr>
      </p:pic>
      <p:sp>
        <p:nvSpPr>
          <p:cNvPr id="8" name="矩形 7"/>
          <p:cNvSpPr/>
          <p:nvPr/>
        </p:nvSpPr>
        <p:spPr>
          <a:xfrm>
            <a:off x="0" y="2005604"/>
            <a:ext cx="9144000" cy="830997"/>
          </a:xfrm>
          <a:prstGeom prst="rect">
            <a:avLst/>
          </a:prstGeom>
        </p:spPr>
        <p:txBody>
          <a:bodyPr wrap="square">
            <a:spAutoFit/>
          </a:bodyPr>
          <a:lstStyle/>
          <a:p>
            <a:pPr algn="ctr">
              <a:defRPr/>
            </a:pPr>
            <a:r>
              <a:rPr lang="zh-CN" altLang="en-US"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rPr>
              <a:t>存储</a:t>
            </a:r>
            <a:r>
              <a:rPr lang="zh-CN" altLang="en-US"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rPr>
              <a:t>技术</a:t>
            </a:r>
            <a:r>
              <a:rPr lang="zh-CN" altLang="en-US"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rPr>
              <a:t>基础</a:t>
            </a:r>
            <a:endParaRPr lang="zh-CN" altLang="en-US" sz="4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endParaRPr>
          </a:p>
        </p:txBody>
      </p:sp>
      <p:sp>
        <p:nvSpPr>
          <p:cNvPr id="9" name="矩形 8"/>
          <p:cNvSpPr/>
          <p:nvPr/>
        </p:nvSpPr>
        <p:spPr>
          <a:xfrm>
            <a:off x="642910" y="3861048"/>
            <a:ext cx="7786687" cy="523220"/>
          </a:xfrm>
          <a:prstGeom prst="rect">
            <a:avLst/>
          </a:prstGeom>
        </p:spPr>
        <p:txBody>
          <a:bodyPr>
            <a:spAutoFit/>
          </a:bodyPr>
          <a:lstStyle/>
          <a:p>
            <a:pPr algn="ctr">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rPr>
              <a:t>浪潮英信大学认证培训教材</a:t>
            </a:r>
            <a:endParaRPr lang="en-US" altLang="zh-CN"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401" name="Rectangle 169"/>
          <p:cNvSpPr>
            <a:spLocks noChangeArrowheads="1"/>
          </p:cNvSpPr>
          <p:nvPr/>
        </p:nvSpPr>
        <p:spPr bwMode="auto">
          <a:xfrm>
            <a:off x="1208088" y="5183210"/>
            <a:ext cx="6451600" cy="1460500"/>
          </a:xfrm>
          <a:prstGeom prst="rect">
            <a:avLst/>
          </a:prstGeom>
          <a:solidFill>
            <a:schemeClr val="bg2"/>
          </a:solidFill>
          <a:ln w="9525" algn="ctr">
            <a:solidFill>
              <a:schemeClr val="bg2"/>
            </a:solidFill>
            <a:miter lim="800000"/>
            <a:headEnd/>
            <a:tailEnd/>
          </a:ln>
          <a:effectLst>
            <a:outerShdw sy="50000" kx="-2453608"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22533"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存储产品在应用中的位置和作用</a:t>
            </a:r>
          </a:p>
        </p:txBody>
      </p:sp>
      <p:grpSp>
        <p:nvGrpSpPr>
          <p:cNvPr id="4" name="Group 170"/>
          <p:cNvGrpSpPr>
            <a:grpSpLocks/>
          </p:cNvGrpSpPr>
          <p:nvPr/>
        </p:nvGrpSpPr>
        <p:grpSpPr bwMode="auto">
          <a:xfrm>
            <a:off x="877888" y="1271610"/>
            <a:ext cx="7162800" cy="2946400"/>
            <a:chOff x="672" y="648"/>
            <a:chExt cx="4512" cy="1856"/>
          </a:xfrm>
        </p:grpSpPr>
        <p:sp>
          <p:nvSpPr>
            <p:cNvPr id="1631371" name="Oval 139"/>
            <p:cNvSpPr>
              <a:spLocks noChangeArrowheads="1"/>
            </p:cNvSpPr>
            <p:nvPr/>
          </p:nvSpPr>
          <p:spPr bwMode="auto">
            <a:xfrm>
              <a:off x="672" y="648"/>
              <a:ext cx="4512" cy="1856"/>
            </a:xfrm>
            <a:prstGeom prst="ellipse">
              <a:avLst/>
            </a:prstGeom>
            <a:solidFill>
              <a:schemeClr val="bg1"/>
            </a:solidFill>
            <a:ln w="9525" algn="ctr">
              <a:solidFill>
                <a:schemeClr val="bg2"/>
              </a:solidFill>
              <a:round/>
              <a:headEnd/>
              <a:tailEnd/>
            </a:ln>
            <a:effectLst>
              <a:outerShdw sy="50000" kx="2453608"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pic>
          <p:nvPicPr>
            <p:cNvPr id="22559" name="Picture 37" descr="serverR630"/>
            <p:cNvPicPr>
              <a:picLocks noChangeAspect="1" noChangeArrowheads="1"/>
            </p:cNvPicPr>
            <p:nvPr/>
          </p:nvPicPr>
          <p:blipFill>
            <a:blip r:embed="rId3"/>
            <a:srcRect/>
            <a:stretch>
              <a:fillRect/>
            </a:stretch>
          </p:blipFill>
          <p:spPr bwMode="auto">
            <a:xfrm>
              <a:off x="2677" y="1724"/>
              <a:ext cx="613" cy="377"/>
            </a:xfrm>
            <a:prstGeom prst="rect">
              <a:avLst/>
            </a:prstGeom>
            <a:noFill/>
            <a:ln w="9525">
              <a:noFill/>
              <a:miter lim="800000"/>
              <a:headEnd/>
              <a:tailEnd/>
            </a:ln>
          </p:spPr>
        </p:pic>
        <p:pic>
          <p:nvPicPr>
            <p:cNvPr id="22560" name="Picture 121" descr="db2"/>
            <p:cNvPicPr>
              <a:picLocks noChangeAspect="1" noChangeArrowheads="1"/>
            </p:cNvPicPr>
            <p:nvPr/>
          </p:nvPicPr>
          <p:blipFill>
            <a:blip r:embed="rId4"/>
            <a:srcRect/>
            <a:stretch>
              <a:fillRect/>
            </a:stretch>
          </p:blipFill>
          <p:spPr bwMode="auto">
            <a:xfrm>
              <a:off x="1352" y="1021"/>
              <a:ext cx="768" cy="185"/>
            </a:xfrm>
            <a:prstGeom prst="rect">
              <a:avLst/>
            </a:prstGeom>
            <a:noFill/>
            <a:ln w="9525">
              <a:solidFill>
                <a:srgbClr val="C8C2C3"/>
              </a:solidFill>
              <a:miter lim="800000"/>
              <a:headEnd/>
              <a:tailEnd/>
            </a:ln>
          </p:spPr>
        </p:pic>
        <p:pic>
          <p:nvPicPr>
            <p:cNvPr id="22561" name="Picture 123" descr="oracle-1"/>
            <p:cNvPicPr>
              <a:picLocks noChangeAspect="1" noChangeArrowheads="1"/>
            </p:cNvPicPr>
            <p:nvPr/>
          </p:nvPicPr>
          <p:blipFill>
            <a:blip r:embed="rId5"/>
            <a:srcRect/>
            <a:stretch>
              <a:fillRect/>
            </a:stretch>
          </p:blipFill>
          <p:spPr bwMode="auto">
            <a:xfrm>
              <a:off x="2163" y="1027"/>
              <a:ext cx="768" cy="179"/>
            </a:xfrm>
            <a:prstGeom prst="rect">
              <a:avLst/>
            </a:prstGeom>
            <a:noFill/>
            <a:ln w="9525">
              <a:solidFill>
                <a:srgbClr val="C8C2C3"/>
              </a:solidFill>
              <a:miter lim="800000"/>
              <a:headEnd/>
              <a:tailEnd/>
            </a:ln>
          </p:spPr>
        </p:pic>
        <p:pic>
          <p:nvPicPr>
            <p:cNvPr id="22562" name="Picture 125" descr="Sybase"/>
            <p:cNvPicPr>
              <a:picLocks noChangeAspect="1" noChangeArrowheads="1"/>
            </p:cNvPicPr>
            <p:nvPr/>
          </p:nvPicPr>
          <p:blipFill>
            <a:blip r:embed="rId6"/>
            <a:srcRect/>
            <a:stretch>
              <a:fillRect/>
            </a:stretch>
          </p:blipFill>
          <p:spPr bwMode="auto">
            <a:xfrm>
              <a:off x="2960" y="1024"/>
              <a:ext cx="707" cy="193"/>
            </a:xfrm>
            <a:prstGeom prst="rect">
              <a:avLst/>
            </a:prstGeom>
            <a:noFill/>
            <a:ln w="9525">
              <a:solidFill>
                <a:srgbClr val="C8C2C3"/>
              </a:solidFill>
              <a:miter lim="800000"/>
              <a:headEnd/>
              <a:tailEnd/>
            </a:ln>
          </p:spPr>
        </p:pic>
        <p:pic>
          <p:nvPicPr>
            <p:cNvPr id="22563" name="Picture 128"/>
            <p:cNvPicPr>
              <a:picLocks noChangeAspect="1" noChangeArrowheads="1"/>
            </p:cNvPicPr>
            <p:nvPr/>
          </p:nvPicPr>
          <p:blipFill>
            <a:blip r:embed="rId7"/>
            <a:srcRect/>
            <a:stretch>
              <a:fillRect/>
            </a:stretch>
          </p:blipFill>
          <p:spPr bwMode="auto">
            <a:xfrm>
              <a:off x="3705" y="1032"/>
              <a:ext cx="735" cy="180"/>
            </a:xfrm>
            <a:prstGeom prst="rect">
              <a:avLst/>
            </a:prstGeom>
            <a:noFill/>
            <a:ln w="9525">
              <a:solidFill>
                <a:srgbClr val="C8C2C3"/>
              </a:solidFill>
              <a:miter lim="800000"/>
              <a:headEnd/>
              <a:tailEnd/>
            </a:ln>
          </p:spPr>
        </p:pic>
        <p:pic>
          <p:nvPicPr>
            <p:cNvPr id="22564" name="Picture 129" descr="winserv2003"/>
            <p:cNvPicPr>
              <a:picLocks noChangeAspect="1" noChangeArrowheads="1"/>
            </p:cNvPicPr>
            <p:nvPr/>
          </p:nvPicPr>
          <p:blipFill>
            <a:blip r:embed="rId8"/>
            <a:srcRect/>
            <a:stretch>
              <a:fillRect/>
            </a:stretch>
          </p:blipFill>
          <p:spPr bwMode="auto">
            <a:xfrm>
              <a:off x="3483" y="1259"/>
              <a:ext cx="665" cy="407"/>
            </a:xfrm>
            <a:prstGeom prst="rect">
              <a:avLst/>
            </a:prstGeom>
            <a:noFill/>
            <a:ln w="9525">
              <a:noFill/>
              <a:miter lim="800000"/>
              <a:headEnd/>
              <a:tailEnd/>
            </a:ln>
          </p:spPr>
        </p:pic>
        <p:pic>
          <p:nvPicPr>
            <p:cNvPr id="22565" name="Picture 130" descr="Redhat"/>
            <p:cNvPicPr>
              <a:picLocks noChangeAspect="1" noChangeArrowheads="1"/>
            </p:cNvPicPr>
            <p:nvPr/>
          </p:nvPicPr>
          <p:blipFill>
            <a:blip r:embed="rId9"/>
            <a:srcRect/>
            <a:stretch>
              <a:fillRect/>
            </a:stretch>
          </p:blipFill>
          <p:spPr bwMode="auto">
            <a:xfrm>
              <a:off x="1773" y="1245"/>
              <a:ext cx="652" cy="407"/>
            </a:xfrm>
            <a:prstGeom prst="rect">
              <a:avLst/>
            </a:prstGeom>
            <a:noFill/>
            <a:ln w="9525">
              <a:noFill/>
              <a:miter lim="800000"/>
              <a:headEnd/>
              <a:tailEnd/>
            </a:ln>
          </p:spPr>
        </p:pic>
        <p:pic>
          <p:nvPicPr>
            <p:cNvPr id="22566" name="Picture 131" descr="sco"/>
            <p:cNvPicPr>
              <a:picLocks noChangeAspect="1" noChangeArrowheads="1"/>
            </p:cNvPicPr>
            <p:nvPr/>
          </p:nvPicPr>
          <p:blipFill>
            <a:blip r:embed="rId10"/>
            <a:srcRect/>
            <a:stretch>
              <a:fillRect/>
            </a:stretch>
          </p:blipFill>
          <p:spPr bwMode="auto">
            <a:xfrm>
              <a:off x="2496" y="1352"/>
              <a:ext cx="407" cy="251"/>
            </a:xfrm>
            <a:prstGeom prst="rect">
              <a:avLst/>
            </a:prstGeom>
            <a:noFill/>
            <a:ln w="9525">
              <a:noFill/>
              <a:miter lim="800000"/>
              <a:headEnd/>
              <a:tailEnd/>
            </a:ln>
          </p:spPr>
        </p:pic>
        <p:pic>
          <p:nvPicPr>
            <p:cNvPr id="22567" name="Picture 132" descr="unix"/>
            <p:cNvPicPr>
              <a:picLocks noChangeAspect="1" noChangeArrowheads="1" noCrop="1"/>
            </p:cNvPicPr>
            <p:nvPr/>
          </p:nvPicPr>
          <p:blipFill>
            <a:blip r:embed="rId11"/>
            <a:srcRect/>
            <a:stretch>
              <a:fillRect/>
            </a:stretch>
          </p:blipFill>
          <p:spPr bwMode="auto">
            <a:xfrm>
              <a:off x="2987" y="1403"/>
              <a:ext cx="358" cy="134"/>
            </a:xfrm>
            <a:prstGeom prst="rect">
              <a:avLst/>
            </a:prstGeom>
            <a:noFill/>
            <a:ln w="9525">
              <a:noFill/>
              <a:miter lim="800000"/>
              <a:headEnd/>
              <a:tailEnd/>
            </a:ln>
          </p:spPr>
        </p:pic>
        <p:pic>
          <p:nvPicPr>
            <p:cNvPr id="22568" name="Picture 133" descr="NF560D2"/>
            <p:cNvPicPr>
              <a:picLocks noChangeAspect="1" noChangeArrowheads="1"/>
            </p:cNvPicPr>
            <p:nvPr/>
          </p:nvPicPr>
          <p:blipFill>
            <a:blip r:embed="rId12"/>
            <a:srcRect/>
            <a:stretch>
              <a:fillRect/>
            </a:stretch>
          </p:blipFill>
          <p:spPr bwMode="auto">
            <a:xfrm>
              <a:off x="3272" y="1688"/>
              <a:ext cx="784" cy="482"/>
            </a:xfrm>
            <a:prstGeom prst="rect">
              <a:avLst/>
            </a:prstGeom>
            <a:noFill/>
            <a:ln w="9525">
              <a:noFill/>
              <a:miter lim="800000"/>
              <a:headEnd/>
              <a:tailEnd/>
            </a:ln>
          </p:spPr>
        </p:pic>
        <p:pic>
          <p:nvPicPr>
            <p:cNvPr id="22569" name="Picture 135" descr="suns">
              <a:hlinkClick r:id="rId13"/>
            </p:cNvPr>
            <p:cNvPicPr>
              <a:picLocks noChangeAspect="1" noChangeArrowheads="1"/>
            </p:cNvPicPr>
            <p:nvPr/>
          </p:nvPicPr>
          <p:blipFill>
            <a:blip r:embed="rId14"/>
            <a:srcRect/>
            <a:stretch>
              <a:fillRect/>
            </a:stretch>
          </p:blipFill>
          <p:spPr bwMode="auto">
            <a:xfrm>
              <a:off x="4024" y="1712"/>
              <a:ext cx="630" cy="450"/>
            </a:xfrm>
            <a:prstGeom prst="rect">
              <a:avLst/>
            </a:prstGeom>
            <a:noFill/>
            <a:ln w="9525">
              <a:noFill/>
              <a:miter lim="800000"/>
              <a:headEnd/>
              <a:tailEnd/>
            </a:ln>
          </p:spPr>
        </p:pic>
        <p:pic>
          <p:nvPicPr>
            <p:cNvPr id="22570" name="Picture 137" descr="x455">
              <a:hlinkClick r:id="rId15"/>
            </p:cNvPr>
            <p:cNvPicPr>
              <a:picLocks noChangeAspect="1" noChangeArrowheads="1"/>
            </p:cNvPicPr>
            <p:nvPr/>
          </p:nvPicPr>
          <p:blipFill>
            <a:blip r:embed="rId16"/>
            <a:srcRect/>
            <a:stretch>
              <a:fillRect/>
            </a:stretch>
          </p:blipFill>
          <p:spPr bwMode="auto">
            <a:xfrm>
              <a:off x="1942" y="1738"/>
              <a:ext cx="666" cy="348"/>
            </a:xfrm>
            <a:prstGeom prst="rect">
              <a:avLst/>
            </a:prstGeom>
            <a:noFill/>
            <a:ln w="9525">
              <a:noFill/>
              <a:miter lim="800000"/>
              <a:headEnd/>
              <a:tailEnd/>
            </a:ln>
          </p:spPr>
        </p:pic>
        <p:pic>
          <p:nvPicPr>
            <p:cNvPr id="22571" name="Picture 138"/>
            <p:cNvPicPr>
              <a:picLocks noChangeAspect="1" noChangeArrowheads="1"/>
            </p:cNvPicPr>
            <p:nvPr/>
          </p:nvPicPr>
          <p:blipFill>
            <a:blip r:embed="rId17"/>
            <a:srcRect/>
            <a:stretch>
              <a:fillRect/>
            </a:stretch>
          </p:blipFill>
          <p:spPr bwMode="auto">
            <a:xfrm>
              <a:off x="1250" y="1699"/>
              <a:ext cx="625" cy="394"/>
            </a:xfrm>
            <a:prstGeom prst="rect">
              <a:avLst/>
            </a:prstGeom>
            <a:noFill/>
            <a:ln w="9525">
              <a:noFill/>
              <a:miter lim="800000"/>
              <a:headEnd/>
              <a:tailEnd/>
            </a:ln>
          </p:spPr>
        </p:pic>
      </p:grpSp>
      <p:grpSp>
        <p:nvGrpSpPr>
          <p:cNvPr id="5" name="Group 171"/>
          <p:cNvGrpSpPr>
            <a:grpSpLocks/>
          </p:cNvGrpSpPr>
          <p:nvPr/>
        </p:nvGrpSpPr>
        <p:grpSpPr bwMode="auto">
          <a:xfrm>
            <a:off x="3054350" y="4494235"/>
            <a:ext cx="3022600" cy="463550"/>
            <a:chOff x="2043" y="2678"/>
            <a:chExt cx="1904" cy="292"/>
          </a:xfrm>
        </p:grpSpPr>
        <p:pic>
          <p:nvPicPr>
            <p:cNvPr id="22555" name="Picture 143" descr="2007102511294278493">
              <a:hlinkClick r:id="rId18"/>
            </p:cNvPr>
            <p:cNvPicPr>
              <a:picLocks noChangeAspect="1" noChangeArrowheads="1"/>
            </p:cNvPicPr>
            <p:nvPr/>
          </p:nvPicPr>
          <p:blipFill>
            <a:blip r:embed="rId19"/>
            <a:srcRect/>
            <a:stretch>
              <a:fillRect/>
            </a:stretch>
          </p:blipFill>
          <p:spPr bwMode="auto">
            <a:xfrm>
              <a:off x="2833" y="2678"/>
              <a:ext cx="423" cy="292"/>
            </a:xfrm>
            <a:prstGeom prst="rect">
              <a:avLst/>
            </a:prstGeom>
            <a:noFill/>
            <a:ln w="9525">
              <a:noFill/>
              <a:miter lim="800000"/>
              <a:headEnd/>
              <a:tailEnd/>
            </a:ln>
          </p:spPr>
        </p:pic>
        <p:pic>
          <p:nvPicPr>
            <p:cNvPr id="22556" name="Picture 140" descr="Mcdata 4700(32口 4Gb)"/>
            <p:cNvPicPr>
              <a:picLocks noChangeAspect="1" noChangeArrowheads="1"/>
            </p:cNvPicPr>
            <p:nvPr/>
          </p:nvPicPr>
          <p:blipFill>
            <a:blip r:embed="rId20"/>
            <a:srcRect/>
            <a:stretch>
              <a:fillRect/>
            </a:stretch>
          </p:blipFill>
          <p:spPr bwMode="auto">
            <a:xfrm>
              <a:off x="3195" y="2723"/>
              <a:ext cx="752" cy="210"/>
            </a:xfrm>
            <a:prstGeom prst="rect">
              <a:avLst/>
            </a:prstGeom>
            <a:noFill/>
            <a:ln w="9525">
              <a:noFill/>
              <a:miter lim="800000"/>
              <a:headEnd/>
              <a:tailEnd/>
            </a:ln>
          </p:spPr>
        </p:pic>
        <p:pic>
          <p:nvPicPr>
            <p:cNvPr id="22557" name="Picture 141" descr="fc交换机"/>
            <p:cNvPicPr>
              <a:picLocks noChangeAspect="1" noChangeArrowheads="1"/>
            </p:cNvPicPr>
            <p:nvPr/>
          </p:nvPicPr>
          <p:blipFill>
            <a:blip r:embed="rId21"/>
            <a:srcRect/>
            <a:stretch>
              <a:fillRect/>
            </a:stretch>
          </p:blipFill>
          <p:spPr bwMode="auto">
            <a:xfrm>
              <a:off x="2043" y="2693"/>
              <a:ext cx="860" cy="259"/>
            </a:xfrm>
            <a:prstGeom prst="rect">
              <a:avLst/>
            </a:prstGeom>
            <a:noFill/>
            <a:ln w="9525">
              <a:noFill/>
              <a:miter lim="800000"/>
              <a:headEnd/>
              <a:tailEnd/>
            </a:ln>
          </p:spPr>
        </p:pic>
      </p:grpSp>
      <p:grpSp>
        <p:nvGrpSpPr>
          <p:cNvPr id="6" name="Group 172"/>
          <p:cNvGrpSpPr>
            <a:grpSpLocks/>
          </p:cNvGrpSpPr>
          <p:nvPr/>
        </p:nvGrpSpPr>
        <p:grpSpPr bwMode="auto">
          <a:xfrm>
            <a:off x="1322388" y="5297510"/>
            <a:ext cx="6210300" cy="1206500"/>
            <a:chOff x="952" y="3184"/>
            <a:chExt cx="3912" cy="760"/>
          </a:xfrm>
        </p:grpSpPr>
        <p:sp>
          <p:nvSpPr>
            <p:cNvPr id="22548" name="Rectangle 154"/>
            <p:cNvSpPr>
              <a:spLocks noChangeArrowheads="1"/>
            </p:cNvSpPr>
            <p:nvPr/>
          </p:nvSpPr>
          <p:spPr bwMode="auto">
            <a:xfrm>
              <a:off x="3784" y="3184"/>
              <a:ext cx="1080" cy="760"/>
            </a:xfrm>
            <a:prstGeom prst="rect">
              <a:avLst/>
            </a:prstGeom>
            <a:solidFill>
              <a:schemeClr val="bg1"/>
            </a:solidFill>
            <a:ln w="9525" cap="rnd" algn="ctr">
              <a:solidFill>
                <a:srgbClr val="C8C2C3"/>
              </a:solidFill>
              <a:prstDash val="sysDot"/>
              <a:miter lim="800000"/>
              <a:headEnd/>
              <a:tailEnd/>
            </a:ln>
          </p:spPr>
          <p:txBody>
            <a:bodyPr lIns="92075" tIns="46038" rIns="92075" bIns="46038" anchor="ctr">
              <a:spAutoFit/>
            </a:bodyPr>
            <a:lstStyle/>
            <a:p>
              <a:pPr algn="ctr">
                <a:spcBef>
                  <a:spcPct val="50000"/>
                </a:spcBef>
              </a:pPr>
              <a:endParaRPr lang="zh-CN" altLang="en-US"/>
            </a:p>
          </p:txBody>
        </p:sp>
        <p:sp>
          <p:nvSpPr>
            <p:cNvPr id="22549" name="Rectangle 153"/>
            <p:cNvSpPr>
              <a:spLocks noChangeArrowheads="1"/>
            </p:cNvSpPr>
            <p:nvPr/>
          </p:nvSpPr>
          <p:spPr bwMode="auto">
            <a:xfrm>
              <a:off x="952" y="3184"/>
              <a:ext cx="1080" cy="760"/>
            </a:xfrm>
            <a:prstGeom prst="rect">
              <a:avLst/>
            </a:prstGeom>
            <a:solidFill>
              <a:schemeClr val="bg1"/>
            </a:solidFill>
            <a:ln w="9525" cap="rnd" algn="ctr">
              <a:solidFill>
                <a:srgbClr val="C8C2C3"/>
              </a:solidFill>
              <a:prstDash val="sysDot"/>
              <a:miter lim="800000"/>
              <a:headEnd/>
              <a:tailEnd/>
            </a:ln>
          </p:spPr>
          <p:txBody>
            <a:bodyPr lIns="92075" tIns="46038" rIns="92075" bIns="46038" anchor="ctr">
              <a:spAutoFit/>
            </a:bodyPr>
            <a:lstStyle/>
            <a:p>
              <a:pPr algn="ctr">
                <a:spcBef>
                  <a:spcPct val="50000"/>
                </a:spcBef>
              </a:pPr>
              <a:endParaRPr lang="zh-CN" altLang="en-US"/>
            </a:p>
          </p:txBody>
        </p:sp>
        <p:sp>
          <p:nvSpPr>
            <p:cNvPr id="22550" name="Rectangle 151"/>
            <p:cNvSpPr>
              <a:spLocks noChangeArrowheads="1"/>
            </p:cNvSpPr>
            <p:nvPr/>
          </p:nvSpPr>
          <p:spPr bwMode="auto">
            <a:xfrm>
              <a:off x="2032" y="3184"/>
              <a:ext cx="1752" cy="760"/>
            </a:xfrm>
            <a:prstGeom prst="rect">
              <a:avLst/>
            </a:prstGeom>
            <a:solidFill>
              <a:schemeClr val="bg1"/>
            </a:solidFill>
            <a:ln w="9525" cap="rnd" algn="ctr">
              <a:solidFill>
                <a:srgbClr val="C8C2C3"/>
              </a:solidFill>
              <a:prstDash val="sysDot"/>
              <a:miter lim="800000"/>
              <a:headEnd/>
              <a:tailEnd/>
            </a:ln>
          </p:spPr>
          <p:txBody>
            <a:bodyPr wrap="none" lIns="92075" tIns="46038" rIns="92075" bIns="46038" anchor="ctr">
              <a:spAutoFit/>
            </a:bodyPr>
            <a:lstStyle/>
            <a:p>
              <a:pPr algn="ctr">
                <a:spcBef>
                  <a:spcPct val="50000"/>
                </a:spcBef>
              </a:pPr>
              <a:endParaRPr lang="zh-CN" altLang="en-US"/>
            </a:p>
          </p:txBody>
        </p:sp>
        <p:pic>
          <p:nvPicPr>
            <p:cNvPr id="22551" name="Picture 146" descr="productsTapeScalar24Lg"/>
            <p:cNvPicPr>
              <a:picLocks noChangeAspect="1" noChangeArrowheads="1"/>
            </p:cNvPicPr>
            <p:nvPr/>
          </p:nvPicPr>
          <p:blipFill>
            <a:blip r:embed="rId22"/>
            <a:srcRect/>
            <a:stretch>
              <a:fillRect/>
            </a:stretch>
          </p:blipFill>
          <p:spPr bwMode="auto">
            <a:xfrm>
              <a:off x="3951" y="3283"/>
              <a:ext cx="745" cy="617"/>
            </a:xfrm>
            <a:prstGeom prst="rect">
              <a:avLst/>
            </a:prstGeom>
            <a:noFill/>
            <a:ln w="9525">
              <a:noFill/>
              <a:miter lim="800000"/>
              <a:headEnd/>
              <a:tailEnd/>
            </a:ln>
          </p:spPr>
        </p:pic>
        <p:pic>
          <p:nvPicPr>
            <p:cNvPr id="22552" name="Picture 147" descr="AS400-1"/>
            <p:cNvPicPr>
              <a:picLocks noChangeAspect="1" noChangeArrowheads="1"/>
            </p:cNvPicPr>
            <p:nvPr/>
          </p:nvPicPr>
          <p:blipFill>
            <a:blip r:embed="rId23"/>
            <a:srcRect/>
            <a:stretch>
              <a:fillRect/>
            </a:stretch>
          </p:blipFill>
          <p:spPr bwMode="auto">
            <a:xfrm>
              <a:off x="2872" y="3434"/>
              <a:ext cx="868" cy="340"/>
            </a:xfrm>
            <a:prstGeom prst="rect">
              <a:avLst/>
            </a:prstGeom>
            <a:noFill/>
            <a:ln w="9525">
              <a:noFill/>
              <a:miter lim="800000"/>
              <a:headEnd/>
              <a:tailEnd/>
            </a:ln>
          </p:spPr>
        </p:pic>
        <p:pic>
          <p:nvPicPr>
            <p:cNvPr id="22553" name="Picture 149" descr="vtl1000"/>
            <p:cNvPicPr>
              <a:picLocks noChangeAspect="1" noChangeArrowheads="1"/>
            </p:cNvPicPr>
            <p:nvPr/>
          </p:nvPicPr>
          <p:blipFill>
            <a:blip r:embed="rId24"/>
            <a:srcRect/>
            <a:stretch>
              <a:fillRect/>
            </a:stretch>
          </p:blipFill>
          <p:spPr bwMode="auto">
            <a:xfrm>
              <a:off x="1105" y="3335"/>
              <a:ext cx="800" cy="419"/>
            </a:xfrm>
            <a:prstGeom prst="rect">
              <a:avLst/>
            </a:prstGeom>
            <a:noFill/>
            <a:ln w="9525">
              <a:noFill/>
              <a:miter lim="800000"/>
              <a:headEnd/>
              <a:tailEnd/>
            </a:ln>
          </p:spPr>
        </p:pic>
        <p:pic>
          <p:nvPicPr>
            <p:cNvPr id="22554" name="Picture 150"/>
            <p:cNvPicPr>
              <a:picLocks noChangeAspect="1" noChangeArrowheads="1"/>
            </p:cNvPicPr>
            <p:nvPr/>
          </p:nvPicPr>
          <p:blipFill>
            <a:blip r:embed="rId25"/>
            <a:srcRect/>
            <a:stretch>
              <a:fillRect/>
            </a:stretch>
          </p:blipFill>
          <p:spPr bwMode="auto">
            <a:xfrm>
              <a:off x="2132" y="3426"/>
              <a:ext cx="741" cy="399"/>
            </a:xfrm>
            <a:prstGeom prst="rect">
              <a:avLst/>
            </a:prstGeom>
            <a:noFill/>
            <a:ln w="9525" algn="ctr">
              <a:noFill/>
              <a:miter lim="800000"/>
              <a:headEnd/>
              <a:tailEnd/>
            </a:ln>
          </p:spPr>
        </p:pic>
      </p:grpSp>
      <p:sp>
        <p:nvSpPr>
          <p:cNvPr id="1631392" name="Line 160"/>
          <p:cNvSpPr>
            <a:spLocks noChangeShapeType="1"/>
          </p:cNvSpPr>
          <p:nvPr/>
        </p:nvSpPr>
        <p:spPr bwMode="auto">
          <a:xfrm flipH="1">
            <a:off x="3760788" y="4230710"/>
            <a:ext cx="546100" cy="30480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4" name="Line 162"/>
          <p:cNvSpPr>
            <a:spLocks noChangeShapeType="1"/>
          </p:cNvSpPr>
          <p:nvPr/>
        </p:nvSpPr>
        <p:spPr bwMode="auto">
          <a:xfrm>
            <a:off x="4865688" y="4230710"/>
            <a:ext cx="520700" cy="34290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5" name="Line 163"/>
          <p:cNvSpPr>
            <a:spLocks noChangeShapeType="1"/>
          </p:cNvSpPr>
          <p:nvPr/>
        </p:nvSpPr>
        <p:spPr bwMode="auto">
          <a:xfrm flipH="1">
            <a:off x="2379663" y="4856185"/>
            <a:ext cx="914400" cy="69850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6" name="Line 164"/>
          <p:cNvSpPr>
            <a:spLocks noChangeShapeType="1"/>
          </p:cNvSpPr>
          <p:nvPr/>
        </p:nvSpPr>
        <p:spPr bwMode="auto">
          <a:xfrm>
            <a:off x="5918200" y="4891110"/>
            <a:ext cx="636588" cy="73660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7" name="Line 165"/>
          <p:cNvSpPr>
            <a:spLocks noChangeShapeType="1"/>
          </p:cNvSpPr>
          <p:nvPr/>
        </p:nvSpPr>
        <p:spPr bwMode="auto">
          <a:xfrm>
            <a:off x="3287713" y="4873648"/>
            <a:ext cx="498475" cy="830262"/>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8" name="Line 166"/>
          <p:cNvSpPr>
            <a:spLocks noChangeShapeType="1"/>
          </p:cNvSpPr>
          <p:nvPr/>
        </p:nvSpPr>
        <p:spPr bwMode="auto">
          <a:xfrm>
            <a:off x="3271838" y="4851423"/>
            <a:ext cx="1809750" cy="865187"/>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399" name="Line 167"/>
          <p:cNvSpPr>
            <a:spLocks noChangeShapeType="1"/>
          </p:cNvSpPr>
          <p:nvPr/>
        </p:nvSpPr>
        <p:spPr bwMode="auto">
          <a:xfrm flipH="1">
            <a:off x="3786188" y="4886348"/>
            <a:ext cx="2146300" cy="804862"/>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631400" name="Line 168"/>
          <p:cNvSpPr>
            <a:spLocks noChangeShapeType="1"/>
          </p:cNvSpPr>
          <p:nvPr/>
        </p:nvSpPr>
        <p:spPr bwMode="auto">
          <a:xfrm flipH="1">
            <a:off x="5281613" y="4889523"/>
            <a:ext cx="647700" cy="82550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8" name="AutoShape 4"/>
          <p:cNvSpPr>
            <a:spLocks noChangeArrowheads="1"/>
          </p:cNvSpPr>
          <p:nvPr/>
        </p:nvSpPr>
        <p:spPr bwMode="gray">
          <a:xfrm>
            <a:off x="7634288" y="2587648"/>
            <a:ext cx="927100" cy="434975"/>
          </a:xfrm>
          <a:prstGeom prst="roundRect">
            <a:avLst>
              <a:gd name="adj" fmla="val 50000"/>
            </a:avLst>
          </a:prstGeom>
          <a:solidFill>
            <a:schemeClr val="accent2"/>
          </a:solidFill>
          <a:ln w="38100" algn="ctr">
            <a:solidFill>
              <a:schemeClr val="bg1"/>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solidFill>
                  <a:schemeClr val="bg1"/>
                </a:solidFill>
                <a:latin typeface="微软雅黑" pitchFamily="34" charset="-122"/>
                <a:ea typeface="微软雅黑" pitchFamily="34" charset="-122"/>
              </a:rPr>
              <a:t>主机端</a:t>
            </a:r>
          </a:p>
        </p:txBody>
      </p:sp>
      <p:sp>
        <p:nvSpPr>
          <p:cNvPr id="2" name="AutoShape 4"/>
          <p:cNvSpPr>
            <a:spLocks noChangeArrowheads="1"/>
          </p:cNvSpPr>
          <p:nvPr/>
        </p:nvSpPr>
        <p:spPr bwMode="gray">
          <a:xfrm>
            <a:off x="6173788" y="4454548"/>
            <a:ext cx="927100" cy="434975"/>
          </a:xfrm>
          <a:prstGeom prst="roundRect">
            <a:avLst>
              <a:gd name="adj" fmla="val 50000"/>
            </a:avLst>
          </a:prstGeom>
          <a:solidFill>
            <a:schemeClr val="accent2"/>
          </a:solidFill>
          <a:ln w="38100" algn="ctr">
            <a:solidFill>
              <a:schemeClr val="bg1"/>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solidFill>
                  <a:schemeClr val="bg1"/>
                </a:solidFill>
                <a:latin typeface="微软雅黑" pitchFamily="34" charset="-122"/>
                <a:ea typeface="微软雅黑" pitchFamily="34" charset="-122"/>
              </a:rPr>
              <a:t>网络端</a:t>
            </a:r>
          </a:p>
        </p:txBody>
      </p:sp>
      <p:sp>
        <p:nvSpPr>
          <p:cNvPr id="3" name="AutoShape 4"/>
          <p:cNvSpPr>
            <a:spLocks noChangeArrowheads="1"/>
          </p:cNvSpPr>
          <p:nvPr/>
        </p:nvSpPr>
        <p:spPr bwMode="gray">
          <a:xfrm>
            <a:off x="7367588" y="5648348"/>
            <a:ext cx="927100" cy="434975"/>
          </a:xfrm>
          <a:prstGeom prst="roundRect">
            <a:avLst>
              <a:gd name="adj" fmla="val 50000"/>
            </a:avLst>
          </a:prstGeom>
          <a:solidFill>
            <a:schemeClr val="accent2"/>
          </a:solidFill>
          <a:ln w="38100" algn="ctr">
            <a:solidFill>
              <a:schemeClr val="bg1"/>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solidFill>
                  <a:schemeClr val="bg1"/>
                </a:solidFill>
                <a:latin typeface="微软雅黑" pitchFamily="34" charset="-122"/>
                <a:ea typeface="微软雅黑" pitchFamily="34" charset="-122"/>
              </a:rPr>
              <a:t>存储端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631392"/>
                                        </p:tgtEl>
                                        <p:attrNameLst>
                                          <p:attrName>style.visibility</p:attrName>
                                        </p:attrNameLst>
                                      </p:cBhvr>
                                      <p:to>
                                        <p:strVal val="visible"/>
                                      </p:to>
                                    </p:set>
                                    <p:animEffect transition="in" filter="box(in)">
                                      <p:cBhvr>
                                        <p:cTn id="19" dur="500"/>
                                        <p:tgtEl>
                                          <p:spTgt spid="1631392"/>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631394"/>
                                        </p:tgtEl>
                                        <p:attrNameLst>
                                          <p:attrName>style.visibility</p:attrName>
                                        </p:attrNameLst>
                                      </p:cBhvr>
                                      <p:to>
                                        <p:strVal val="visible"/>
                                      </p:to>
                                    </p:set>
                                    <p:animEffect transition="in" filter="box(in)">
                                      <p:cBhvr>
                                        <p:cTn id="22" dur="500"/>
                                        <p:tgtEl>
                                          <p:spTgt spid="1631394"/>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ox(in)">
                                      <p:cBhvr>
                                        <p:cTn id="31" dur="500"/>
                                        <p:tgtEl>
                                          <p:spTgt spid="6"/>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631395"/>
                                        </p:tgtEl>
                                        <p:attrNameLst>
                                          <p:attrName>style.visibility</p:attrName>
                                        </p:attrNameLst>
                                      </p:cBhvr>
                                      <p:to>
                                        <p:strVal val="visible"/>
                                      </p:to>
                                    </p:set>
                                    <p:animEffect transition="in" filter="box(in)">
                                      <p:cBhvr>
                                        <p:cTn id="34" dur="500"/>
                                        <p:tgtEl>
                                          <p:spTgt spid="1631395"/>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631396"/>
                                        </p:tgtEl>
                                        <p:attrNameLst>
                                          <p:attrName>style.visibility</p:attrName>
                                        </p:attrNameLst>
                                      </p:cBhvr>
                                      <p:to>
                                        <p:strVal val="visible"/>
                                      </p:to>
                                    </p:set>
                                    <p:animEffect transition="in" filter="box(in)">
                                      <p:cBhvr>
                                        <p:cTn id="37" dur="500"/>
                                        <p:tgtEl>
                                          <p:spTgt spid="1631396"/>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631397"/>
                                        </p:tgtEl>
                                        <p:attrNameLst>
                                          <p:attrName>style.visibility</p:attrName>
                                        </p:attrNameLst>
                                      </p:cBhvr>
                                      <p:to>
                                        <p:strVal val="visible"/>
                                      </p:to>
                                    </p:set>
                                    <p:animEffect transition="in" filter="box(in)">
                                      <p:cBhvr>
                                        <p:cTn id="40" dur="500"/>
                                        <p:tgtEl>
                                          <p:spTgt spid="163139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631398"/>
                                        </p:tgtEl>
                                        <p:attrNameLst>
                                          <p:attrName>style.visibility</p:attrName>
                                        </p:attrNameLst>
                                      </p:cBhvr>
                                      <p:to>
                                        <p:strVal val="visible"/>
                                      </p:to>
                                    </p:set>
                                    <p:animEffect transition="in" filter="box(in)">
                                      <p:cBhvr>
                                        <p:cTn id="43" dur="500"/>
                                        <p:tgtEl>
                                          <p:spTgt spid="1631398"/>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631399"/>
                                        </p:tgtEl>
                                        <p:attrNameLst>
                                          <p:attrName>style.visibility</p:attrName>
                                        </p:attrNameLst>
                                      </p:cBhvr>
                                      <p:to>
                                        <p:strVal val="visible"/>
                                      </p:to>
                                    </p:set>
                                    <p:animEffect transition="in" filter="box(in)">
                                      <p:cBhvr>
                                        <p:cTn id="46" dur="500"/>
                                        <p:tgtEl>
                                          <p:spTgt spid="1631399"/>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631400"/>
                                        </p:tgtEl>
                                        <p:attrNameLst>
                                          <p:attrName>style.visibility</p:attrName>
                                        </p:attrNameLst>
                                      </p:cBhvr>
                                      <p:to>
                                        <p:strVal val="visible"/>
                                      </p:to>
                                    </p:set>
                                    <p:animEffect transition="in" filter="box(in)">
                                      <p:cBhvr>
                                        <p:cTn id="49" dur="500"/>
                                        <p:tgtEl>
                                          <p:spTgt spid="1631400"/>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631401"/>
                                        </p:tgtEl>
                                        <p:attrNameLst>
                                          <p:attrName>style.visibility</p:attrName>
                                        </p:attrNameLst>
                                      </p:cBhvr>
                                      <p:to>
                                        <p:strVal val="visible"/>
                                      </p:to>
                                    </p:set>
                                    <p:animEffect transition="in" filter="box(in)">
                                      <p:cBhvr>
                                        <p:cTn id="52" dur="500"/>
                                        <p:tgtEl>
                                          <p:spTgt spid="1631401"/>
                                        </p:tgtEl>
                                      </p:cBhvr>
                                    </p:animEffec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blinds(horizontal)">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401" grpId="0" animBg="1"/>
      <p:bldP spid="1631392" grpId="0" animBg="1"/>
      <p:bldP spid="1631394" grpId="0" animBg="1"/>
      <p:bldP spid="1631395" grpId="0" animBg="1"/>
      <p:bldP spid="1631396" grpId="0" animBg="1"/>
      <p:bldP spid="1631397" grpId="0" animBg="1"/>
      <p:bldP spid="1631398" grpId="0" animBg="1"/>
      <p:bldP spid="1631399" grpId="0" animBg="1"/>
      <p:bldP spid="1631400" grpId="0" animBg="1"/>
      <p:bldP spid="8"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4"/>
          <p:cNvSpPr>
            <a:spLocks noChangeShapeType="1"/>
          </p:cNvSpPr>
          <p:nvPr/>
        </p:nvSpPr>
        <p:spPr bwMode="auto">
          <a:xfrm flipH="1">
            <a:off x="3844925" y="1358900"/>
            <a:ext cx="0" cy="4321175"/>
          </a:xfrm>
          <a:prstGeom prst="line">
            <a:avLst/>
          </a:prstGeom>
          <a:noFill/>
          <a:ln w="9525" cap="rnd">
            <a:solidFill>
              <a:srgbClr val="B2B2B2"/>
            </a:solidFill>
            <a:prstDash val="sysDot"/>
            <a:round/>
            <a:headEnd/>
            <a:tailEnd/>
          </a:ln>
        </p:spPr>
        <p:txBody>
          <a:bodyPr wrap="none" anchor="ctr"/>
          <a:lstStyle/>
          <a:p>
            <a:endParaRPr lang="zh-CN" altLang="en-US"/>
          </a:p>
        </p:txBody>
      </p:sp>
      <p:sp>
        <p:nvSpPr>
          <p:cNvPr id="15368"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目录</a:t>
            </a:r>
          </a:p>
        </p:txBody>
      </p:sp>
      <p:sp>
        <p:nvSpPr>
          <p:cNvPr id="9" name="内容占位符 2"/>
          <p:cNvSpPr txBox="1">
            <a:spLocks/>
          </p:cNvSpPr>
          <p:nvPr/>
        </p:nvSpPr>
        <p:spPr>
          <a:xfrm>
            <a:off x="428596" y="1500174"/>
            <a:ext cx="8229600" cy="4525963"/>
          </a:xfrm>
          <a:prstGeom prst="rect">
            <a:avLst/>
          </a:prstGeom>
        </p:spPr>
        <p:txBody>
          <a:bodyPr/>
          <a:lstStyle/>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存储是什么</a:t>
            </a:r>
            <a:endParaRPr lang="en-US" altLang="zh-CN" sz="2800" b="1" dirty="0" smtClean="0">
              <a:latin typeface="微软雅黑" pitchFamily="34" charset="-122"/>
              <a:ea typeface="微软雅黑" pitchFamily="34" charset="-122"/>
              <a:cs typeface="Times New Roman" pitchFamily="18" charset="0"/>
            </a:endParaRPr>
          </a:p>
          <a:p>
            <a:pPr marL="342900" indent="-342900">
              <a:spcBef>
                <a:spcPct val="20000"/>
              </a:spcBef>
              <a:buFont typeface="Arial" pitchFamily="34" charset="0"/>
              <a:buChar char="•"/>
              <a:defRPr/>
            </a:pPr>
            <a:r>
              <a:rPr lang="zh-CN" altLang="en-US" sz="2800" b="1" dirty="0" smtClean="0">
                <a:solidFill>
                  <a:srgbClr val="FF0000"/>
                </a:solidFill>
                <a:latin typeface="微软雅黑" pitchFamily="34" charset="-122"/>
                <a:ea typeface="微软雅黑" pitchFamily="34" charset="-122"/>
                <a:cs typeface="Times New Roman" pitchFamily="18" charset="0"/>
              </a:rPr>
              <a:t>存储基础知识</a:t>
            </a:r>
            <a:endParaRPr lang="en-US" altLang="zh-CN" sz="2800" b="1" dirty="0" smtClean="0">
              <a:solidFill>
                <a:srgbClr val="FF0000"/>
              </a:solidFill>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存储系统的产品组成</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存储应用解析</a:t>
            </a:r>
            <a:endParaRPr lang="en-US" altLang="zh-CN" sz="2800" b="1" dirty="0" smtClean="0">
              <a:latin typeface="微软雅黑" pitchFamily="34" charset="-122"/>
              <a:ea typeface="微软雅黑" pitchFamily="34"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uLnTx/>
              <a:uFillTx/>
              <a:latin typeface="微软雅黑" pitchFamily="34" charset="-122"/>
              <a:ea typeface="微软雅黑" pitchFamily="34" charset="-122"/>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pPr>
              <a:spcBef>
                <a:spcPct val="0"/>
              </a:spcBef>
              <a:defRPr/>
            </a:pPr>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基本概念</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定义</a:t>
            </a:r>
          </a:p>
        </p:txBody>
      </p:sp>
      <p:sp>
        <p:nvSpPr>
          <p:cNvPr id="1677343" name="Text Box 31"/>
          <p:cNvSpPr txBox="1">
            <a:spLocks noChangeArrowheads="1"/>
          </p:cNvSpPr>
          <p:nvPr/>
        </p:nvSpPr>
        <p:spPr bwMode="auto">
          <a:xfrm>
            <a:off x="582613" y="3541713"/>
            <a:ext cx="8208962" cy="954087"/>
          </a:xfrm>
          <a:prstGeom prst="rect">
            <a:avLst/>
          </a:prstGeom>
          <a:noFill/>
          <a:ln w="12700" algn="ctr">
            <a:noFill/>
            <a:miter lim="800000"/>
            <a:headEnd/>
            <a:tailEnd/>
          </a:ln>
        </p:spPr>
        <p:txBody>
          <a:bodyPr>
            <a:spAutoFit/>
          </a:bodyPr>
          <a:lstStyle/>
          <a:p>
            <a:r>
              <a:rPr lang="en-US" altLang="zh-CN" sz="2000">
                <a:solidFill>
                  <a:schemeClr val="tx2"/>
                </a:solidFill>
                <a:ea typeface="华文细黑" pitchFamily="2" charset="-122"/>
              </a:rPr>
              <a:t>        </a:t>
            </a:r>
            <a:r>
              <a:rPr lang="en-US" altLang="zh-CN" sz="1800">
                <a:latin typeface="微软雅黑" pitchFamily="34" charset="-122"/>
                <a:ea typeface="微软雅黑" pitchFamily="34" charset="-122"/>
              </a:rPr>
              <a:t>RAID </a:t>
            </a:r>
            <a:r>
              <a:rPr lang="zh-CN" altLang="en-US" sz="1800">
                <a:latin typeface="微软雅黑" pitchFamily="34" charset="-122"/>
                <a:ea typeface="微软雅黑" pitchFamily="34" charset="-122"/>
              </a:rPr>
              <a:t>（</a:t>
            </a:r>
            <a:r>
              <a:rPr lang="en-US" altLang="zh-CN" sz="1800">
                <a:latin typeface="微软雅黑" pitchFamily="34" charset="-122"/>
                <a:ea typeface="微软雅黑" pitchFamily="34" charset="-122"/>
              </a:rPr>
              <a:t>Redundant Array of Independent Disks</a:t>
            </a:r>
            <a:r>
              <a:rPr lang="zh-CN" altLang="en-US" sz="1800">
                <a:latin typeface="微软雅黑" pitchFamily="34" charset="-122"/>
                <a:ea typeface="微软雅黑" pitchFamily="34" charset="-122"/>
              </a:rPr>
              <a:t>）即独立磁盘冗余阵列，</a:t>
            </a:r>
            <a:r>
              <a:rPr lang="en-US" altLang="zh-CN" sz="1800">
                <a:latin typeface="微软雅黑" pitchFamily="34" charset="-122"/>
                <a:ea typeface="微软雅黑" pitchFamily="34" charset="-122"/>
              </a:rPr>
              <a:t>RAID</a:t>
            </a:r>
            <a:r>
              <a:rPr lang="zh-CN" altLang="en-US" sz="1800">
                <a:latin typeface="微软雅黑" pitchFamily="34" charset="-122"/>
                <a:ea typeface="微软雅黑" pitchFamily="34" charset="-122"/>
              </a:rPr>
              <a:t>技术将多个单独的物理硬盘以不同的方式组合成一个逻辑硬盘，从而提高了硬盘的读写性能和数据安全性</a:t>
            </a:r>
          </a:p>
        </p:txBody>
      </p:sp>
      <p:pic>
        <p:nvPicPr>
          <p:cNvPr id="1677345" name="Picture 33" descr="filesystem_raid20071009">
            <a:hlinkClick r:id="rId3"/>
          </p:cNvPr>
          <p:cNvPicPr>
            <a:picLocks noChangeAspect="1" noChangeArrowheads="1"/>
          </p:cNvPicPr>
          <p:nvPr/>
        </p:nvPicPr>
        <p:blipFill>
          <a:blip r:embed="rId4"/>
          <a:srcRect/>
          <a:stretch>
            <a:fillRect/>
          </a:stretch>
        </p:blipFill>
        <p:spPr bwMode="auto">
          <a:xfrm>
            <a:off x="3730625" y="1520825"/>
            <a:ext cx="1463675" cy="146367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677345"/>
                                        </p:tgtEl>
                                        <p:attrNameLst>
                                          <p:attrName>style.visibility</p:attrName>
                                        </p:attrNameLst>
                                      </p:cBhvr>
                                      <p:to>
                                        <p:strVal val="visible"/>
                                      </p:to>
                                    </p:set>
                                    <p:animEffect transition="in" filter="blinds(horizontal)">
                                      <p:cBhvr>
                                        <p:cTn id="7" dur="500"/>
                                        <p:tgtEl>
                                          <p:spTgt spid="1677345"/>
                                        </p:tgtEl>
                                      </p:cBhvr>
                                    </p:animEffect>
                                  </p:childTnLst>
                                </p:cTn>
                              </p:par>
                              <p:par>
                                <p:cTn id="8" presetID="27" presetClass="entr" presetSubtype="0" fill="hold" grpId="0" nodeType="withEffect">
                                  <p:stCondLst>
                                    <p:cond delay="0"/>
                                  </p:stCondLst>
                                  <p:iterate type="lt">
                                    <p:tmPct val="50000"/>
                                  </p:iterate>
                                  <p:childTnLst>
                                    <p:set>
                                      <p:cBhvr>
                                        <p:cTn id="9" dur="1" fill="hold">
                                          <p:stCondLst>
                                            <p:cond delay="0"/>
                                          </p:stCondLst>
                                        </p:cTn>
                                        <p:tgtEl>
                                          <p:spTgt spid="1677343"/>
                                        </p:tgtEl>
                                        <p:attrNameLst>
                                          <p:attrName>style.visibility</p:attrName>
                                        </p:attrNameLst>
                                      </p:cBhvr>
                                      <p:to>
                                        <p:strVal val="visible"/>
                                      </p:to>
                                    </p:set>
                                    <p:anim calcmode="discrete" valueType="clr">
                                      <p:cBhvr override="childStyle">
                                        <p:cTn id="10" dur="80"/>
                                        <p:tgtEl>
                                          <p:spTgt spid="1677343"/>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1677343"/>
                                        </p:tgtEl>
                                        <p:attrNameLst>
                                          <p:attrName>fillcolor</p:attrName>
                                        </p:attrNameLst>
                                      </p:cBhvr>
                                      <p:tavLst>
                                        <p:tav tm="0">
                                          <p:val>
                                            <p:clrVal>
                                              <a:schemeClr val="accent2"/>
                                            </p:clrVal>
                                          </p:val>
                                        </p:tav>
                                        <p:tav tm="50000">
                                          <p:val>
                                            <p:clrVal>
                                              <a:schemeClr val="hlink"/>
                                            </p:clrVal>
                                          </p:val>
                                        </p:tav>
                                      </p:tavLst>
                                    </p:anim>
                                    <p:set>
                                      <p:cBhvr>
                                        <p:cTn id="12" dur="80"/>
                                        <p:tgtEl>
                                          <p:spTgt spid="167734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73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产生的原因</a:t>
            </a:r>
          </a:p>
        </p:txBody>
      </p:sp>
      <p:sp>
        <p:nvSpPr>
          <p:cNvPr id="81" name="Line 76"/>
          <p:cNvSpPr>
            <a:spLocks noChangeShapeType="1"/>
          </p:cNvSpPr>
          <p:nvPr/>
        </p:nvSpPr>
        <p:spPr bwMode="auto">
          <a:xfrm flipH="1">
            <a:off x="6148388" y="3632200"/>
            <a:ext cx="809625" cy="0"/>
          </a:xfrm>
          <a:prstGeom prst="line">
            <a:avLst/>
          </a:prstGeom>
          <a:noFill/>
          <a:ln w="76200">
            <a:solidFill>
              <a:schemeClr val="accent1"/>
            </a:solidFill>
            <a:round/>
            <a:headEnd type="triangle" w="med" len="med"/>
            <a:tailEnd type="none" w="med" len="me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sp>
        <p:nvSpPr>
          <p:cNvPr id="84" name="Line 79"/>
          <p:cNvSpPr>
            <a:spLocks noChangeShapeType="1"/>
          </p:cNvSpPr>
          <p:nvPr/>
        </p:nvSpPr>
        <p:spPr bwMode="auto">
          <a:xfrm flipH="1">
            <a:off x="4197350" y="3619500"/>
            <a:ext cx="787400" cy="0"/>
          </a:xfrm>
          <a:prstGeom prst="line">
            <a:avLst/>
          </a:prstGeom>
          <a:noFill/>
          <a:ln w="76200">
            <a:solidFill>
              <a:schemeClr val="accent1"/>
            </a:solidFill>
            <a:round/>
            <a:headEnd type="triangle" w="med" len="med"/>
            <a:tailEnd type="none" w="med" len="me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sp>
        <p:nvSpPr>
          <p:cNvPr id="87" name="Line 82"/>
          <p:cNvSpPr>
            <a:spLocks noChangeShapeType="1"/>
          </p:cNvSpPr>
          <p:nvPr/>
        </p:nvSpPr>
        <p:spPr bwMode="auto">
          <a:xfrm flipH="1">
            <a:off x="2225675" y="3609975"/>
            <a:ext cx="830263" cy="0"/>
          </a:xfrm>
          <a:prstGeom prst="line">
            <a:avLst/>
          </a:prstGeom>
          <a:noFill/>
          <a:ln w="76200">
            <a:solidFill>
              <a:schemeClr val="accent1"/>
            </a:solidFill>
            <a:round/>
            <a:headEnd type="triangle" w="med" len="med"/>
            <a:tailEnd type="none" w="med" len="me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grpSp>
        <p:nvGrpSpPr>
          <p:cNvPr id="2" name="组合 87"/>
          <p:cNvGrpSpPr>
            <a:grpSpLocks/>
          </p:cNvGrpSpPr>
          <p:nvPr/>
        </p:nvGrpSpPr>
        <p:grpSpPr bwMode="auto">
          <a:xfrm>
            <a:off x="1150938" y="3101975"/>
            <a:ext cx="1041400" cy="1052513"/>
            <a:chOff x="1150938" y="3101975"/>
            <a:chExt cx="1041400" cy="1052513"/>
          </a:xfrm>
        </p:grpSpPr>
        <p:grpSp>
          <p:nvGrpSpPr>
            <p:cNvPr id="3" name="Group 2"/>
            <p:cNvGrpSpPr>
              <a:grpSpLocks/>
            </p:cNvGrpSpPr>
            <p:nvPr/>
          </p:nvGrpSpPr>
          <p:grpSpPr bwMode="auto">
            <a:xfrm>
              <a:off x="1150938" y="3101975"/>
              <a:ext cx="1041400" cy="1052513"/>
              <a:chOff x="691" y="2077"/>
              <a:chExt cx="656" cy="663"/>
            </a:xfrm>
          </p:grpSpPr>
          <p:pic>
            <p:nvPicPr>
              <p:cNvPr id="25675" name="Picture 3" descr="circuler_1"/>
              <p:cNvPicPr>
                <a:picLocks noChangeAspect="1" noChangeArrowheads="1"/>
              </p:cNvPicPr>
              <p:nvPr/>
            </p:nvPicPr>
            <p:blipFill>
              <a:blip r:embed="rId3"/>
              <a:srcRect/>
              <a:stretch>
                <a:fillRect/>
              </a:stretch>
            </p:blipFill>
            <p:spPr bwMode="gray">
              <a:xfrm>
                <a:off x="691" y="2077"/>
                <a:ext cx="656" cy="662"/>
              </a:xfrm>
              <a:prstGeom prst="rect">
                <a:avLst/>
              </a:prstGeom>
              <a:noFill/>
              <a:ln w="9525">
                <a:noFill/>
                <a:miter lim="800000"/>
                <a:headEnd/>
                <a:tailEnd/>
              </a:ln>
            </p:spPr>
          </p:pic>
          <p:sp>
            <p:nvSpPr>
              <p:cNvPr id="9" name="Oval 4"/>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w="9525" algn="ctr">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4" name="Group 5"/>
              <p:cNvGrpSpPr>
                <a:grpSpLocks/>
              </p:cNvGrpSpPr>
              <p:nvPr/>
            </p:nvGrpSpPr>
            <p:grpSpPr bwMode="auto">
              <a:xfrm>
                <a:off x="726" y="2607"/>
                <a:ext cx="570" cy="110"/>
                <a:chOff x="3706" y="1872"/>
                <a:chExt cx="825" cy="156"/>
              </a:xfrm>
            </p:grpSpPr>
            <p:grpSp>
              <p:nvGrpSpPr>
                <p:cNvPr id="5" name="Group 6"/>
                <p:cNvGrpSpPr>
                  <a:grpSpLocks/>
                </p:cNvGrpSpPr>
                <p:nvPr/>
              </p:nvGrpSpPr>
              <p:grpSpPr bwMode="auto">
                <a:xfrm rot="-1297425" flipH="1" flipV="1">
                  <a:off x="3850" y="1872"/>
                  <a:ext cx="681" cy="150"/>
                  <a:chOff x="1565" y="2568"/>
                  <a:chExt cx="1118" cy="279"/>
                </a:xfrm>
              </p:grpSpPr>
              <p:sp>
                <p:nvSpPr>
                  <p:cNvPr id="25684" name="AutoShape 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5" name="AutoShape 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6" name="AutoShape 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7" name="AutoShape 1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6" name="Group 11"/>
                <p:cNvGrpSpPr>
                  <a:grpSpLocks/>
                </p:cNvGrpSpPr>
                <p:nvPr/>
              </p:nvGrpSpPr>
              <p:grpSpPr bwMode="auto">
                <a:xfrm rot="56115" flipH="1" flipV="1">
                  <a:off x="3706" y="1878"/>
                  <a:ext cx="681" cy="150"/>
                  <a:chOff x="1565" y="2568"/>
                  <a:chExt cx="1118" cy="279"/>
                </a:xfrm>
              </p:grpSpPr>
              <p:sp>
                <p:nvSpPr>
                  <p:cNvPr id="25680" name="AutoShape 1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1" name="AutoShape 1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2" name="AutoShape 1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83" name="AutoShape 1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pic>
          <p:nvPicPr>
            <p:cNvPr id="25673" name="Picture 84" descr="Picture1"/>
            <p:cNvPicPr>
              <a:picLocks noChangeAspect="1" noChangeArrowheads="1"/>
            </p:cNvPicPr>
            <p:nvPr/>
          </p:nvPicPr>
          <p:blipFill>
            <a:blip r:embed="rId4"/>
            <a:srcRect/>
            <a:stretch>
              <a:fillRect/>
            </a:stretch>
          </p:blipFill>
          <p:spPr bwMode="auto">
            <a:xfrm>
              <a:off x="1258888" y="3113088"/>
              <a:ext cx="825500" cy="377825"/>
            </a:xfrm>
            <a:prstGeom prst="rect">
              <a:avLst/>
            </a:prstGeom>
            <a:noFill/>
            <a:ln w="9525">
              <a:noFill/>
              <a:miter lim="800000"/>
              <a:headEnd/>
              <a:tailEnd/>
            </a:ln>
          </p:spPr>
        </p:pic>
        <p:sp>
          <p:nvSpPr>
            <p:cNvPr id="25674" name="矩形 92"/>
            <p:cNvSpPr>
              <a:spLocks noChangeArrowheads="1"/>
            </p:cNvSpPr>
            <p:nvPr/>
          </p:nvSpPr>
          <p:spPr bwMode="auto">
            <a:xfrm>
              <a:off x="1354138" y="3433763"/>
              <a:ext cx="646112" cy="369887"/>
            </a:xfrm>
            <a:prstGeom prst="rect">
              <a:avLst/>
            </a:prstGeom>
            <a:noFill/>
            <a:ln w="9525">
              <a:noFill/>
              <a:miter lim="800000"/>
              <a:headEnd/>
              <a:tailEnd/>
            </a:ln>
          </p:spPr>
          <p:txBody>
            <a:bodyPr wrap="none">
              <a:spAutoFit/>
            </a:bodyPr>
            <a:lstStyle/>
            <a:p>
              <a:pPr algn="ctr">
                <a:spcBef>
                  <a:spcPct val="50000"/>
                </a:spcBef>
              </a:pPr>
              <a:r>
                <a:rPr lang="zh-CN" altLang="en-US" sz="1800">
                  <a:latin typeface="微软雅黑" pitchFamily="34" charset="-122"/>
                  <a:ea typeface="微软雅黑" pitchFamily="34" charset="-122"/>
                </a:rPr>
                <a:t>容量</a:t>
              </a:r>
            </a:p>
          </p:txBody>
        </p:sp>
      </p:grpSp>
      <p:grpSp>
        <p:nvGrpSpPr>
          <p:cNvPr id="7" name="组合 88"/>
          <p:cNvGrpSpPr>
            <a:grpSpLocks/>
          </p:cNvGrpSpPr>
          <p:nvPr/>
        </p:nvGrpSpPr>
        <p:grpSpPr bwMode="auto">
          <a:xfrm>
            <a:off x="3114675" y="3094038"/>
            <a:ext cx="1041400" cy="1052512"/>
            <a:chOff x="3114675" y="3094038"/>
            <a:chExt cx="1041400" cy="1052512"/>
          </a:xfrm>
        </p:grpSpPr>
        <p:grpSp>
          <p:nvGrpSpPr>
            <p:cNvPr id="8" name="Group 16"/>
            <p:cNvGrpSpPr>
              <a:grpSpLocks/>
            </p:cNvGrpSpPr>
            <p:nvPr/>
          </p:nvGrpSpPr>
          <p:grpSpPr bwMode="auto">
            <a:xfrm>
              <a:off x="3114675" y="3094038"/>
              <a:ext cx="1041400" cy="1052512"/>
              <a:chOff x="1928" y="2072"/>
              <a:chExt cx="656" cy="663"/>
            </a:xfrm>
          </p:grpSpPr>
          <p:pic>
            <p:nvPicPr>
              <p:cNvPr id="25659" name="Picture 17" descr="circuler_1"/>
              <p:cNvPicPr>
                <a:picLocks noChangeAspect="1" noChangeArrowheads="1"/>
              </p:cNvPicPr>
              <p:nvPr/>
            </p:nvPicPr>
            <p:blipFill>
              <a:blip r:embed="rId3"/>
              <a:srcRect/>
              <a:stretch>
                <a:fillRect/>
              </a:stretch>
            </p:blipFill>
            <p:spPr bwMode="gray">
              <a:xfrm>
                <a:off x="1928" y="2072"/>
                <a:ext cx="656" cy="662"/>
              </a:xfrm>
              <a:prstGeom prst="rect">
                <a:avLst/>
              </a:prstGeom>
              <a:noFill/>
              <a:ln w="9525">
                <a:noFill/>
                <a:miter lim="800000"/>
                <a:headEnd/>
                <a:tailEnd/>
              </a:ln>
            </p:spPr>
          </p:pic>
          <p:sp>
            <p:nvSpPr>
              <p:cNvPr id="23" name="Oval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10" name="Group 19"/>
              <p:cNvGrpSpPr>
                <a:grpSpLocks/>
              </p:cNvGrpSpPr>
              <p:nvPr/>
            </p:nvGrpSpPr>
            <p:grpSpPr bwMode="auto">
              <a:xfrm>
                <a:off x="1963" y="2602"/>
                <a:ext cx="570" cy="110"/>
                <a:chOff x="3706" y="1872"/>
                <a:chExt cx="825" cy="156"/>
              </a:xfrm>
            </p:grpSpPr>
            <p:grpSp>
              <p:nvGrpSpPr>
                <p:cNvPr id="11" name="Group 20"/>
                <p:cNvGrpSpPr>
                  <a:grpSpLocks/>
                </p:cNvGrpSpPr>
                <p:nvPr/>
              </p:nvGrpSpPr>
              <p:grpSpPr bwMode="auto">
                <a:xfrm rot="-1297425" flipH="1" flipV="1">
                  <a:off x="3850" y="1872"/>
                  <a:ext cx="681" cy="150"/>
                  <a:chOff x="1565" y="2568"/>
                  <a:chExt cx="1118" cy="279"/>
                </a:xfrm>
              </p:grpSpPr>
              <p:sp>
                <p:nvSpPr>
                  <p:cNvPr id="25668" name="AutoShape 2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69" name="AutoShape 2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70" name="AutoShape 2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71" name="AutoShape 2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12" name="Group 25"/>
                <p:cNvGrpSpPr>
                  <a:grpSpLocks/>
                </p:cNvGrpSpPr>
                <p:nvPr/>
              </p:nvGrpSpPr>
              <p:grpSpPr bwMode="auto">
                <a:xfrm rot="56115" flipH="1" flipV="1">
                  <a:off x="3706" y="1878"/>
                  <a:ext cx="681" cy="150"/>
                  <a:chOff x="1565" y="2568"/>
                  <a:chExt cx="1118" cy="279"/>
                </a:xfrm>
              </p:grpSpPr>
              <p:sp>
                <p:nvSpPr>
                  <p:cNvPr id="25664" name="AutoShape 2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65" name="AutoShape 2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66" name="AutoShape 2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67" name="AutoShape 2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pic>
          <p:nvPicPr>
            <p:cNvPr id="25657" name="Picture 85" descr="Picture1"/>
            <p:cNvPicPr>
              <a:picLocks noChangeAspect="1" noChangeArrowheads="1"/>
            </p:cNvPicPr>
            <p:nvPr/>
          </p:nvPicPr>
          <p:blipFill>
            <a:blip r:embed="rId4"/>
            <a:srcRect/>
            <a:stretch>
              <a:fillRect/>
            </a:stretch>
          </p:blipFill>
          <p:spPr bwMode="auto">
            <a:xfrm>
              <a:off x="3235325" y="3103563"/>
              <a:ext cx="825500" cy="377825"/>
            </a:xfrm>
            <a:prstGeom prst="rect">
              <a:avLst/>
            </a:prstGeom>
            <a:noFill/>
            <a:ln w="9525">
              <a:noFill/>
              <a:miter lim="800000"/>
              <a:headEnd/>
              <a:tailEnd/>
            </a:ln>
          </p:spPr>
        </p:pic>
        <p:sp>
          <p:nvSpPr>
            <p:cNvPr id="25658" name="矩形 93"/>
            <p:cNvSpPr>
              <a:spLocks noChangeArrowheads="1"/>
            </p:cNvSpPr>
            <p:nvPr/>
          </p:nvSpPr>
          <p:spPr bwMode="auto">
            <a:xfrm>
              <a:off x="3306763" y="3419475"/>
              <a:ext cx="646112" cy="369888"/>
            </a:xfrm>
            <a:prstGeom prst="rect">
              <a:avLst/>
            </a:prstGeom>
            <a:noFill/>
            <a:ln w="9525">
              <a:noFill/>
              <a:miter lim="800000"/>
              <a:headEnd/>
              <a:tailEnd/>
            </a:ln>
          </p:spPr>
          <p:txBody>
            <a:bodyPr wrap="none">
              <a:spAutoFit/>
            </a:bodyPr>
            <a:lstStyle/>
            <a:p>
              <a:pPr algn="ctr">
                <a:spcBef>
                  <a:spcPct val="50000"/>
                </a:spcBef>
              </a:pPr>
              <a:r>
                <a:rPr lang="zh-CN" altLang="en-US" sz="1800">
                  <a:latin typeface="微软雅黑" pitchFamily="34" charset="-122"/>
                  <a:ea typeface="微软雅黑" pitchFamily="34" charset="-122"/>
                </a:rPr>
                <a:t>性能</a:t>
              </a:r>
            </a:p>
          </p:txBody>
        </p:sp>
      </p:grpSp>
      <p:grpSp>
        <p:nvGrpSpPr>
          <p:cNvPr id="13" name="组合 89"/>
          <p:cNvGrpSpPr>
            <a:grpSpLocks/>
          </p:cNvGrpSpPr>
          <p:nvPr/>
        </p:nvGrpSpPr>
        <p:grpSpPr bwMode="auto">
          <a:xfrm>
            <a:off x="5053013" y="3105150"/>
            <a:ext cx="1041400" cy="1050925"/>
            <a:chOff x="5053013" y="3105150"/>
            <a:chExt cx="1041400" cy="1050925"/>
          </a:xfrm>
        </p:grpSpPr>
        <p:grpSp>
          <p:nvGrpSpPr>
            <p:cNvPr id="14" name="Group 30"/>
            <p:cNvGrpSpPr>
              <a:grpSpLocks/>
            </p:cNvGrpSpPr>
            <p:nvPr/>
          </p:nvGrpSpPr>
          <p:grpSpPr bwMode="auto">
            <a:xfrm>
              <a:off x="5053013" y="3105150"/>
              <a:ext cx="1041400" cy="1050925"/>
              <a:chOff x="3149" y="2079"/>
              <a:chExt cx="656" cy="662"/>
            </a:xfrm>
          </p:grpSpPr>
          <p:pic>
            <p:nvPicPr>
              <p:cNvPr id="25643" name="Picture 31" descr="circuler_1"/>
              <p:cNvPicPr>
                <a:picLocks noChangeAspect="1" noChangeArrowheads="1"/>
              </p:cNvPicPr>
              <p:nvPr/>
            </p:nvPicPr>
            <p:blipFill>
              <a:blip r:embed="rId5"/>
              <a:srcRect/>
              <a:stretch>
                <a:fillRect/>
              </a:stretch>
            </p:blipFill>
            <p:spPr bwMode="gray">
              <a:xfrm>
                <a:off x="3149" y="2079"/>
                <a:ext cx="656" cy="661"/>
              </a:xfrm>
              <a:prstGeom prst="rect">
                <a:avLst/>
              </a:prstGeom>
              <a:noFill/>
              <a:ln w="9525">
                <a:noFill/>
                <a:miter lim="800000"/>
                <a:headEnd/>
                <a:tailEnd/>
              </a:ln>
            </p:spPr>
          </p:pic>
          <p:sp>
            <p:nvSpPr>
              <p:cNvPr id="37" name="Oval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15" name="Group 33"/>
              <p:cNvGrpSpPr>
                <a:grpSpLocks/>
              </p:cNvGrpSpPr>
              <p:nvPr/>
            </p:nvGrpSpPr>
            <p:grpSpPr bwMode="auto">
              <a:xfrm>
                <a:off x="3184" y="2596"/>
                <a:ext cx="570" cy="110"/>
                <a:chOff x="3706" y="1872"/>
                <a:chExt cx="825" cy="156"/>
              </a:xfrm>
            </p:grpSpPr>
            <p:grpSp>
              <p:nvGrpSpPr>
                <p:cNvPr id="16" name="Group 34"/>
                <p:cNvGrpSpPr>
                  <a:grpSpLocks/>
                </p:cNvGrpSpPr>
                <p:nvPr/>
              </p:nvGrpSpPr>
              <p:grpSpPr bwMode="auto">
                <a:xfrm rot="-1297425" flipH="1" flipV="1">
                  <a:off x="3850" y="1872"/>
                  <a:ext cx="681" cy="150"/>
                  <a:chOff x="1565" y="2568"/>
                  <a:chExt cx="1118" cy="279"/>
                </a:xfrm>
              </p:grpSpPr>
              <p:sp>
                <p:nvSpPr>
                  <p:cNvPr id="25652" name="AutoShape 3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53" name="AutoShape 3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54" name="AutoShape 3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55" name="AutoShape 3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17" name="Group 39"/>
                <p:cNvGrpSpPr>
                  <a:grpSpLocks/>
                </p:cNvGrpSpPr>
                <p:nvPr/>
              </p:nvGrpSpPr>
              <p:grpSpPr bwMode="auto">
                <a:xfrm rot="56115" flipH="1" flipV="1">
                  <a:off x="3706" y="1878"/>
                  <a:ext cx="681" cy="150"/>
                  <a:chOff x="1565" y="2568"/>
                  <a:chExt cx="1118" cy="279"/>
                </a:xfrm>
              </p:grpSpPr>
              <p:sp>
                <p:nvSpPr>
                  <p:cNvPr id="25648" name="AutoShape 4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49" name="AutoShape 4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50" name="AutoShape 4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51" name="AutoShape 4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pic>
          <p:nvPicPr>
            <p:cNvPr id="25641" name="Picture 86" descr="Picture1"/>
            <p:cNvPicPr>
              <a:picLocks noChangeAspect="1" noChangeArrowheads="1"/>
            </p:cNvPicPr>
            <p:nvPr/>
          </p:nvPicPr>
          <p:blipFill>
            <a:blip r:embed="rId4"/>
            <a:srcRect/>
            <a:stretch>
              <a:fillRect/>
            </a:stretch>
          </p:blipFill>
          <p:spPr bwMode="auto">
            <a:xfrm>
              <a:off x="5168900" y="3122613"/>
              <a:ext cx="825500" cy="377825"/>
            </a:xfrm>
            <a:prstGeom prst="rect">
              <a:avLst/>
            </a:prstGeom>
            <a:noFill/>
            <a:ln w="9525">
              <a:noFill/>
              <a:miter lim="800000"/>
              <a:headEnd/>
              <a:tailEnd/>
            </a:ln>
          </p:spPr>
        </p:pic>
        <p:sp>
          <p:nvSpPr>
            <p:cNvPr id="25642" name="矩形 94"/>
            <p:cNvSpPr>
              <a:spLocks noChangeArrowheads="1"/>
            </p:cNvSpPr>
            <p:nvPr/>
          </p:nvSpPr>
          <p:spPr bwMode="auto">
            <a:xfrm>
              <a:off x="5135563" y="3419475"/>
              <a:ext cx="877887" cy="369888"/>
            </a:xfrm>
            <a:prstGeom prst="rect">
              <a:avLst/>
            </a:prstGeom>
            <a:noFill/>
            <a:ln w="9525">
              <a:noFill/>
              <a:miter lim="800000"/>
              <a:headEnd/>
              <a:tailEnd/>
            </a:ln>
          </p:spPr>
          <p:txBody>
            <a:bodyPr wrap="none">
              <a:spAutoFit/>
            </a:bodyPr>
            <a:lstStyle/>
            <a:p>
              <a:pPr algn="ctr">
                <a:spcBef>
                  <a:spcPct val="50000"/>
                </a:spcBef>
              </a:pPr>
              <a:r>
                <a:rPr lang="zh-CN" altLang="en-US" sz="1800">
                  <a:latin typeface="微软雅黑" pitchFamily="34" charset="-122"/>
                  <a:ea typeface="微软雅黑" pitchFamily="34" charset="-122"/>
                </a:rPr>
                <a:t>可靠性</a:t>
              </a:r>
            </a:p>
          </p:txBody>
        </p:sp>
      </p:grpSp>
      <p:grpSp>
        <p:nvGrpSpPr>
          <p:cNvPr id="18" name="组合 104"/>
          <p:cNvGrpSpPr>
            <a:grpSpLocks/>
          </p:cNvGrpSpPr>
          <p:nvPr/>
        </p:nvGrpSpPr>
        <p:grpSpPr bwMode="auto">
          <a:xfrm>
            <a:off x="7045325" y="2782888"/>
            <a:ext cx="1693863" cy="1609725"/>
            <a:chOff x="7015473" y="3097605"/>
            <a:chExt cx="1041400" cy="1050925"/>
          </a:xfrm>
        </p:grpSpPr>
        <p:grpSp>
          <p:nvGrpSpPr>
            <p:cNvPr id="19" name="Group 44"/>
            <p:cNvGrpSpPr>
              <a:grpSpLocks/>
            </p:cNvGrpSpPr>
            <p:nvPr/>
          </p:nvGrpSpPr>
          <p:grpSpPr bwMode="auto">
            <a:xfrm>
              <a:off x="7015473" y="3097605"/>
              <a:ext cx="1041400" cy="1050925"/>
              <a:chOff x="4385" y="2074"/>
              <a:chExt cx="656" cy="662"/>
            </a:xfrm>
          </p:grpSpPr>
          <p:pic>
            <p:nvPicPr>
              <p:cNvPr id="25627" name="Picture 45" descr="circuler_1"/>
              <p:cNvPicPr>
                <a:picLocks noChangeAspect="1" noChangeArrowheads="1"/>
              </p:cNvPicPr>
              <p:nvPr/>
            </p:nvPicPr>
            <p:blipFill>
              <a:blip r:embed="rId6"/>
              <a:srcRect/>
              <a:stretch>
                <a:fillRect/>
              </a:stretch>
            </p:blipFill>
            <p:spPr bwMode="gray">
              <a:xfrm>
                <a:off x="4385" y="2074"/>
                <a:ext cx="656" cy="661"/>
              </a:xfrm>
              <a:prstGeom prst="rect">
                <a:avLst/>
              </a:prstGeom>
              <a:noFill/>
              <a:ln w="9525">
                <a:noFill/>
                <a:miter lim="800000"/>
                <a:headEnd/>
                <a:tailEnd/>
              </a:ln>
            </p:spPr>
          </p:pic>
          <p:sp>
            <p:nvSpPr>
              <p:cNvPr id="51" name="Oval 46"/>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w="9525" algn="ctr">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20" name="Group 47"/>
              <p:cNvGrpSpPr>
                <a:grpSpLocks/>
              </p:cNvGrpSpPr>
              <p:nvPr/>
            </p:nvGrpSpPr>
            <p:grpSpPr bwMode="auto">
              <a:xfrm>
                <a:off x="4420" y="2591"/>
                <a:ext cx="570" cy="110"/>
                <a:chOff x="3706" y="1872"/>
                <a:chExt cx="825" cy="156"/>
              </a:xfrm>
            </p:grpSpPr>
            <p:grpSp>
              <p:nvGrpSpPr>
                <p:cNvPr id="21" name="Group 48"/>
                <p:cNvGrpSpPr>
                  <a:grpSpLocks/>
                </p:cNvGrpSpPr>
                <p:nvPr/>
              </p:nvGrpSpPr>
              <p:grpSpPr bwMode="auto">
                <a:xfrm rot="-1297425" flipH="1" flipV="1">
                  <a:off x="3850" y="1872"/>
                  <a:ext cx="681" cy="150"/>
                  <a:chOff x="1565" y="2568"/>
                  <a:chExt cx="1118" cy="279"/>
                </a:xfrm>
              </p:grpSpPr>
              <p:sp>
                <p:nvSpPr>
                  <p:cNvPr id="25636" name="AutoShape 4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7" name="AutoShape 5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8" name="AutoShape 5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9" name="AutoShape 5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22" name="Group 53"/>
                <p:cNvGrpSpPr>
                  <a:grpSpLocks/>
                </p:cNvGrpSpPr>
                <p:nvPr/>
              </p:nvGrpSpPr>
              <p:grpSpPr bwMode="auto">
                <a:xfrm rot="56115" flipH="1" flipV="1">
                  <a:off x="3706" y="1878"/>
                  <a:ext cx="681" cy="150"/>
                  <a:chOff x="1565" y="2568"/>
                  <a:chExt cx="1118" cy="279"/>
                </a:xfrm>
              </p:grpSpPr>
              <p:sp>
                <p:nvSpPr>
                  <p:cNvPr id="25632" name="AutoShape 5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3" name="AutoShape 5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4" name="AutoShape 5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635" name="AutoShape 5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pic>
          <p:nvPicPr>
            <p:cNvPr id="25625" name="Picture 87" descr="Picture1"/>
            <p:cNvPicPr>
              <a:picLocks noChangeAspect="1" noChangeArrowheads="1"/>
            </p:cNvPicPr>
            <p:nvPr/>
          </p:nvPicPr>
          <p:blipFill>
            <a:blip r:embed="rId4"/>
            <a:srcRect/>
            <a:stretch>
              <a:fillRect/>
            </a:stretch>
          </p:blipFill>
          <p:spPr bwMode="auto">
            <a:xfrm>
              <a:off x="7131360" y="3113480"/>
              <a:ext cx="825500" cy="377825"/>
            </a:xfrm>
            <a:prstGeom prst="rect">
              <a:avLst/>
            </a:prstGeom>
            <a:noFill/>
            <a:ln w="9525">
              <a:noFill/>
              <a:miter lim="800000"/>
              <a:headEnd/>
              <a:tailEnd/>
            </a:ln>
          </p:spPr>
        </p:pic>
        <p:sp>
          <p:nvSpPr>
            <p:cNvPr id="25626" name="矩形 95"/>
            <p:cNvSpPr>
              <a:spLocks noChangeArrowheads="1"/>
            </p:cNvSpPr>
            <p:nvPr/>
          </p:nvSpPr>
          <p:spPr bwMode="auto">
            <a:xfrm>
              <a:off x="7199872" y="3472733"/>
              <a:ext cx="681225" cy="341678"/>
            </a:xfrm>
            <a:prstGeom prst="rect">
              <a:avLst/>
            </a:prstGeom>
            <a:noFill/>
            <a:ln w="9525">
              <a:noFill/>
              <a:miter lim="800000"/>
              <a:headEnd/>
              <a:tailEnd/>
            </a:ln>
          </p:spPr>
          <p:txBody>
            <a:bodyPr wrap="none">
              <a:spAutoFit/>
            </a:bodyPr>
            <a:lstStyle/>
            <a:p>
              <a:pPr algn="ctr">
                <a:spcBef>
                  <a:spcPct val="50000"/>
                </a:spcBef>
              </a:pPr>
              <a:r>
                <a:rPr lang="en-US" altLang="zh-CN" sz="2800">
                  <a:latin typeface="微软雅黑" pitchFamily="34" charset="-122"/>
                  <a:ea typeface="微软雅黑" pitchFamily="34" charset="-122"/>
                </a:rPr>
                <a:t>RAID</a:t>
              </a:r>
              <a:endParaRPr lang="zh-CN" altLang="en-US" sz="2800">
                <a:latin typeface="微软雅黑" pitchFamily="34" charset="-122"/>
                <a:ea typeface="微软雅黑" pitchFamily="34" charset="-122"/>
              </a:endParaRPr>
            </a:p>
          </p:txBody>
        </p:sp>
      </p:grpSp>
      <p:grpSp>
        <p:nvGrpSpPr>
          <p:cNvPr id="24" name="组合 82"/>
          <p:cNvGrpSpPr>
            <a:grpSpLocks/>
          </p:cNvGrpSpPr>
          <p:nvPr/>
        </p:nvGrpSpPr>
        <p:grpSpPr bwMode="auto">
          <a:xfrm>
            <a:off x="747713" y="4249738"/>
            <a:ext cx="1897062" cy="1871662"/>
            <a:chOff x="747713" y="4249738"/>
            <a:chExt cx="1897062" cy="1871662"/>
          </a:xfrm>
        </p:grpSpPr>
        <p:sp>
          <p:nvSpPr>
            <p:cNvPr id="63" name="Line 58"/>
            <p:cNvSpPr>
              <a:spLocks noChangeShapeType="1"/>
            </p:cNvSpPr>
            <p:nvPr/>
          </p:nvSpPr>
          <p:spPr bwMode="auto">
            <a:xfrm>
              <a:off x="1666875" y="4249738"/>
              <a:ext cx="0" cy="334962"/>
            </a:xfrm>
            <a:prstGeom prst="line">
              <a:avLst/>
            </a:prstGeom>
            <a:noFill/>
            <a:ln w="3175">
              <a:solidFill>
                <a:schemeClr val="bg1">
                  <a:lumMod val="65000"/>
                </a:schemeClr>
              </a:solidFill>
              <a:prstDash val="solid"/>
              <a:round/>
              <a:headEnd type="none" w="med" len="med"/>
              <a:tailEnd type="triangle" w="med" len="med"/>
            </a:ln>
            <a:effectLst/>
          </p:spPr>
          <p:txBody>
            <a:bodyPr/>
            <a:lstStyle/>
            <a:p>
              <a:pPr>
                <a:defRPr/>
              </a:pPr>
              <a:endParaRPr lang="zh-CN" altLang="en-US">
                <a:latin typeface="Arial" pitchFamily="34" charset="0"/>
                <a:ea typeface="宋体" pitchFamily="2" charset="-122"/>
              </a:endParaRPr>
            </a:p>
          </p:txBody>
        </p:sp>
        <p:sp>
          <p:nvSpPr>
            <p:cNvPr id="97" name="圆角矩形 96"/>
            <p:cNvSpPr/>
            <p:nvPr/>
          </p:nvSpPr>
          <p:spPr bwMode="auto">
            <a:xfrm>
              <a:off x="747713" y="4587875"/>
              <a:ext cx="1897062" cy="1330325"/>
            </a:xfrm>
            <a:prstGeom prst="roundRect">
              <a:avLst/>
            </a:prstGeom>
            <a:gradFill flip="none" rotWithShape="1">
              <a:gsLst>
                <a:gs pos="0">
                  <a:schemeClr val="accent1">
                    <a:lumMod val="90000"/>
                    <a:tint val="66000"/>
                    <a:satMod val="160000"/>
                    <a:alpha val="50000"/>
                  </a:schemeClr>
                </a:gs>
                <a:gs pos="50000">
                  <a:schemeClr val="accent1">
                    <a:lumMod val="90000"/>
                    <a:tint val="44500"/>
                    <a:satMod val="160000"/>
                  </a:schemeClr>
                </a:gs>
                <a:gs pos="100000">
                  <a:schemeClr val="accent1">
                    <a:lumMod val="90000"/>
                    <a:tint val="23500"/>
                    <a:satMod val="160000"/>
                  </a:schemeClr>
                </a:gs>
              </a:gsLst>
              <a:lin ang="2700000" scaled="1"/>
              <a:tileRect/>
            </a:gradFill>
            <a:ln w="9525" cap="flat" cmpd="sng" algn="ctr">
              <a:noFill/>
              <a:prstDash val="solid"/>
              <a:round/>
              <a:headEnd type="none" w="med" len="med"/>
              <a:tailEnd type="none" w="med" len="med"/>
            </a:ln>
            <a:effectLst/>
          </p:spPr>
          <p:txBody>
            <a:bodyPr/>
            <a:lstStyle/>
            <a:p>
              <a:pPr algn="ctr">
                <a:spcBef>
                  <a:spcPct val="50000"/>
                </a:spcBef>
                <a:tabLst>
                  <a:tab pos="6342063" algn="r"/>
                </a:tabLst>
                <a:defRPr/>
              </a:pPr>
              <a:endParaRPr lang="zh-CN" altLang="en-US">
                <a:ea typeface="宋体" pitchFamily="2" charset="-122"/>
              </a:endParaRPr>
            </a:p>
          </p:txBody>
        </p:sp>
        <p:sp>
          <p:nvSpPr>
            <p:cNvPr id="25623" name="Text Box 4"/>
            <p:cNvSpPr txBox="1">
              <a:spLocks noChangeArrowheads="1"/>
            </p:cNvSpPr>
            <p:nvPr/>
          </p:nvSpPr>
          <p:spPr bwMode="black">
            <a:xfrm>
              <a:off x="758825" y="4794250"/>
              <a:ext cx="1806575" cy="1327150"/>
            </a:xfrm>
            <a:prstGeom prst="rect">
              <a:avLst/>
            </a:prstGeom>
            <a:noFill/>
            <a:ln w="9525">
              <a:noFill/>
              <a:miter lim="800000"/>
              <a:headEnd/>
              <a:tailEnd/>
            </a:ln>
          </p:spPr>
          <p:txBody>
            <a:bodyPr>
              <a:spAutoFit/>
            </a:bodyPr>
            <a:lstStyle/>
            <a:p>
              <a:pPr marL="120650" indent="-120650" algn="ctr">
                <a:spcBef>
                  <a:spcPct val="50000"/>
                </a:spcBef>
                <a:buClr>
                  <a:srgbClr val="1C1C1C"/>
                </a:buClr>
                <a:buFontTx/>
                <a:buChar char="•"/>
              </a:pPr>
              <a:r>
                <a:rPr lang="zh-CN" altLang="en-US" sz="1400">
                  <a:latin typeface="微软雅黑" pitchFamily="34" charset="-122"/>
                  <a:ea typeface="微软雅黑" pitchFamily="34" charset="-122"/>
                </a:rPr>
                <a:t>计算机发展初期，大容量硬盘价格非常高，而需要存储的数据量越来越大</a:t>
              </a:r>
            </a:p>
            <a:p>
              <a:pPr marL="120650" indent="-120650">
                <a:lnSpc>
                  <a:spcPct val="60000"/>
                </a:lnSpc>
                <a:spcBef>
                  <a:spcPct val="50000"/>
                </a:spcBef>
                <a:buClr>
                  <a:srgbClr val="1C1C1C"/>
                </a:buClr>
              </a:pPr>
              <a:endParaRPr lang="zh-CN" altLang="en-US" b="0">
                <a:solidFill>
                  <a:srgbClr val="333333"/>
                </a:solidFill>
              </a:endParaRPr>
            </a:p>
            <a:p>
              <a:pPr marL="120650" indent="-120650">
                <a:lnSpc>
                  <a:spcPct val="60000"/>
                </a:lnSpc>
                <a:spcBef>
                  <a:spcPct val="50000"/>
                </a:spcBef>
                <a:buClr>
                  <a:srgbClr val="1C1C1C"/>
                </a:buClr>
              </a:pPr>
              <a:endParaRPr lang="en-US" altLang="zh-CN" sz="1000" b="0">
                <a:solidFill>
                  <a:srgbClr val="333333"/>
                </a:solidFill>
              </a:endParaRPr>
            </a:p>
          </p:txBody>
        </p:sp>
      </p:grpSp>
      <p:grpSp>
        <p:nvGrpSpPr>
          <p:cNvPr id="25" name="组合 85"/>
          <p:cNvGrpSpPr>
            <a:grpSpLocks/>
          </p:cNvGrpSpPr>
          <p:nvPr/>
        </p:nvGrpSpPr>
        <p:grpSpPr bwMode="auto">
          <a:xfrm>
            <a:off x="2644775" y="1343025"/>
            <a:ext cx="1898650" cy="1666875"/>
            <a:chOff x="2644775" y="1343025"/>
            <a:chExt cx="1898650" cy="1666875"/>
          </a:xfrm>
        </p:grpSpPr>
        <p:sp>
          <p:nvSpPr>
            <p:cNvPr id="73" name="Line 68"/>
            <p:cNvSpPr>
              <a:spLocks noChangeShapeType="1"/>
            </p:cNvSpPr>
            <p:nvPr/>
          </p:nvSpPr>
          <p:spPr bwMode="auto">
            <a:xfrm>
              <a:off x="3635375" y="2674938"/>
              <a:ext cx="0" cy="334962"/>
            </a:xfrm>
            <a:prstGeom prst="line">
              <a:avLst/>
            </a:prstGeom>
            <a:noFill/>
            <a:ln w="3175">
              <a:solidFill>
                <a:schemeClr val="bg1">
                  <a:lumMod val="65000"/>
                </a:schemeClr>
              </a:solidFill>
              <a:prstDash val="solid"/>
              <a:round/>
              <a:headEnd type="triangle" w="med" len="med"/>
              <a:tailEnd type="none" w="med" len="med"/>
            </a:ln>
            <a:effectLst/>
          </p:spPr>
          <p:txBody>
            <a:bodyPr/>
            <a:lstStyle/>
            <a:p>
              <a:pPr>
                <a:defRPr/>
              </a:pPr>
              <a:endParaRPr lang="zh-CN" altLang="en-US">
                <a:latin typeface="Arial" pitchFamily="34" charset="0"/>
                <a:ea typeface="宋体" pitchFamily="2" charset="-122"/>
              </a:endParaRPr>
            </a:p>
          </p:txBody>
        </p:sp>
        <p:sp>
          <p:nvSpPr>
            <p:cNvPr id="100" name="圆角矩形 99"/>
            <p:cNvSpPr/>
            <p:nvPr/>
          </p:nvSpPr>
          <p:spPr bwMode="auto">
            <a:xfrm>
              <a:off x="2644775" y="1343025"/>
              <a:ext cx="1898650" cy="1330325"/>
            </a:xfrm>
            <a:prstGeom prst="roundRect">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6200000" scaled="1"/>
              <a:tileRect/>
            </a:gradFill>
            <a:ln w="9525" cap="flat" cmpd="sng" algn="ctr">
              <a:noFill/>
              <a:prstDash val="solid"/>
              <a:round/>
              <a:headEnd type="none" w="med" len="med"/>
              <a:tailEnd type="none" w="med" len="med"/>
            </a:ln>
            <a:effectLst/>
          </p:spPr>
          <p:txBody>
            <a:bodyPr/>
            <a:lstStyle/>
            <a:p>
              <a:pPr algn="ctr">
                <a:spcBef>
                  <a:spcPct val="50000"/>
                </a:spcBef>
                <a:tabLst>
                  <a:tab pos="6342063" algn="r"/>
                </a:tabLst>
                <a:defRPr/>
              </a:pPr>
              <a:endParaRPr lang="zh-CN" altLang="en-US">
                <a:ea typeface="宋体" pitchFamily="2" charset="-122"/>
              </a:endParaRPr>
            </a:p>
          </p:txBody>
        </p:sp>
        <p:sp>
          <p:nvSpPr>
            <p:cNvPr id="25620" name="Text Box 9"/>
            <p:cNvSpPr txBox="1">
              <a:spLocks noChangeArrowheads="1"/>
            </p:cNvSpPr>
            <p:nvPr/>
          </p:nvSpPr>
          <p:spPr bwMode="black">
            <a:xfrm>
              <a:off x="2670175" y="1517650"/>
              <a:ext cx="1808163" cy="1122363"/>
            </a:xfrm>
            <a:prstGeom prst="rect">
              <a:avLst/>
            </a:prstGeom>
            <a:noFill/>
            <a:ln w="9525">
              <a:noFill/>
              <a:miter lim="800000"/>
              <a:headEnd/>
              <a:tailEnd/>
            </a:ln>
          </p:spPr>
          <p:txBody>
            <a:bodyPr>
              <a:spAutoFit/>
            </a:bodyPr>
            <a:lstStyle/>
            <a:p>
              <a:pPr marL="120650" indent="-120650">
                <a:spcBef>
                  <a:spcPct val="50000"/>
                </a:spcBef>
                <a:buClr>
                  <a:srgbClr val="1C1C1C"/>
                </a:buClr>
                <a:buFontTx/>
                <a:buChar char="•"/>
              </a:pPr>
              <a:r>
                <a:rPr lang="en-US" altLang="zh-CN" sz="1400">
                  <a:latin typeface="微软雅黑" pitchFamily="34" charset="-122"/>
                  <a:ea typeface="微软雅黑" pitchFamily="34" charset="-122"/>
                </a:rPr>
                <a:t>CPU</a:t>
              </a:r>
              <a:r>
                <a:rPr lang="zh-CN" altLang="en-US" sz="1400">
                  <a:latin typeface="微软雅黑" pitchFamily="34" charset="-122"/>
                  <a:ea typeface="微软雅黑" pitchFamily="34" charset="-122"/>
                </a:rPr>
                <a:t>运算速度飞速提高，数据读写速度不应该成为计算机系统处理的瓶颈</a:t>
              </a:r>
            </a:p>
            <a:p>
              <a:pPr marL="120650" indent="-120650">
                <a:lnSpc>
                  <a:spcPct val="60000"/>
                </a:lnSpc>
                <a:spcBef>
                  <a:spcPct val="50000"/>
                </a:spcBef>
                <a:buClr>
                  <a:srgbClr val="1C1C1C"/>
                </a:buClr>
              </a:pPr>
              <a:endParaRPr lang="en-US" altLang="zh-CN" sz="1000" b="0">
                <a:solidFill>
                  <a:srgbClr val="333333"/>
                </a:solidFill>
                <a:latin typeface="宋体" charset="-122"/>
              </a:endParaRPr>
            </a:p>
          </p:txBody>
        </p:sp>
      </p:grpSp>
      <p:grpSp>
        <p:nvGrpSpPr>
          <p:cNvPr id="26" name="组合 84"/>
          <p:cNvGrpSpPr>
            <a:grpSpLocks/>
          </p:cNvGrpSpPr>
          <p:nvPr/>
        </p:nvGrpSpPr>
        <p:grpSpPr bwMode="auto">
          <a:xfrm>
            <a:off x="4570413" y="4249738"/>
            <a:ext cx="1898650" cy="1671637"/>
            <a:chOff x="4570413" y="4249738"/>
            <a:chExt cx="1898650" cy="1671637"/>
          </a:xfrm>
        </p:grpSpPr>
        <p:sp>
          <p:nvSpPr>
            <p:cNvPr id="76" name="Line 71"/>
            <p:cNvSpPr>
              <a:spLocks noChangeShapeType="1"/>
            </p:cNvSpPr>
            <p:nvPr/>
          </p:nvSpPr>
          <p:spPr bwMode="auto">
            <a:xfrm>
              <a:off x="5549900" y="4249738"/>
              <a:ext cx="0" cy="334962"/>
            </a:xfrm>
            <a:prstGeom prst="line">
              <a:avLst/>
            </a:prstGeom>
            <a:noFill/>
            <a:ln w="3175">
              <a:solidFill>
                <a:schemeClr val="bg1">
                  <a:lumMod val="65000"/>
                </a:schemeClr>
              </a:solidFill>
              <a:prstDash val="solid"/>
              <a:round/>
              <a:headEnd type="none" w="med" len="med"/>
              <a:tailEnd type="triangle" w="med" len="med"/>
            </a:ln>
            <a:effectLst/>
          </p:spPr>
          <p:txBody>
            <a:bodyPr/>
            <a:lstStyle/>
            <a:p>
              <a:pPr>
                <a:defRPr/>
              </a:pPr>
              <a:endParaRPr lang="zh-CN" altLang="en-US">
                <a:latin typeface="Arial" pitchFamily="34" charset="0"/>
                <a:ea typeface="宋体" pitchFamily="2" charset="-122"/>
              </a:endParaRPr>
            </a:p>
          </p:txBody>
        </p:sp>
        <p:sp>
          <p:nvSpPr>
            <p:cNvPr id="25616" name="圆角矩形 98"/>
            <p:cNvSpPr>
              <a:spLocks noChangeArrowheads="1"/>
            </p:cNvSpPr>
            <p:nvPr/>
          </p:nvSpPr>
          <p:spPr bwMode="auto">
            <a:xfrm>
              <a:off x="4570413" y="4591050"/>
              <a:ext cx="1898650" cy="1330325"/>
            </a:xfrm>
            <a:prstGeom prst="roundRect">
              <a:avLst>
                <a:gd name="adj" fmla="val 16667"/>
              </a:avLst>
            </a:prstGeom>
            <a:gradFill rotWithShape="1">
              <a:gsLst>
                <a:gs pos="0">
                  <a:srgbClr val="769A52"/>
                </a:gs>
                <a:gs pos="50000">
                  <a:srgbClr val="ABDD79"/>
                </a:gs>
                <a:gs pos="100000">
                  <a:srgbClr val="CCFF91"/>
                </a:gs>
              </a:gsLst>
              <a:lin ang="2700000" scaled="1"/>
            </a:gradFill>
            <a:ln w="9525" algn="ctr">
              <a:noFill/>
              <a:round/>
              <a:headEnd/>
              <a:tailEnd/>
            </a:ln>
          </p:spPr>
          <p:txBody>
            <a:bodyPr/>
            <a:lstStyle/>
            <a:p>
              <a:pPr algn="ctr">
                <a:spcBef>
                  <a:spcPct val="50000"/>
                </a:spcBef>
                <a:tabLst>
                  <a:tab pos="6342063" algn="r"/>
                </a:tabLst>
              </a:pPr>
              <a:endParaRPr lang="zh-CN" altLang="en-US"/>
            </a:p>
          </p:txBody>
        </p:sp>
        <p:sp>
          <p:nvSpPr>
            <p:cNvPr id="25617" name="Text Box 10"/>
            <p:cNvSpPr txBox="1">
              <a:spLocks noChangeArrowheads="1"/>
            </p:cNvSpPr>
            <p:nvPr/>
          </p:nvSpPr>
          <p:spPr bwMode="black">
            <a:xfrm>
              <a:off x="4592638" y="4686300"/>
              <a:ext cx="1862137" cy="1169988"/>
            </a:xfrm>
            <a:prstGeom prst="rect">
              <a:avLst/>
            </a:prstGeom>
            <a:noFill/>
            <a:ln w="9525">
              <a:noFill/>
              <a:miter lim="800000"/>
              <a:headEnd/>
              <a:tailEnd/>
            </a:ln>
          </p:spPr>
          <p:txBody>
            <a:bodyPr>
              <a:spAutoFit/>
            </a:bodyPr>
            <a:lstStyle/>
            <a:p>
              <a:pPr marL="120650" indent="-120650">
                <a:spcBef>
                  <a:spcPct val="50000"/>
                </a:spcBef>
                <a:buClr>
                  <a:srgbClr val="1C1C1C"/>
                </a:buClr>
                <a:buFontTx/>
                <a:buChar char="•"/>
              </a:pPr>
              <a:r>
                <a:rPr lang="zh-CN" altLang="en-US" sz="1400">
                  <a:latin typeface="微软雅黑" pitchFamily="34" charset="-122"/>
                  <a:ea typeface="微软雅黑" pitchFamily="34" charset="-122"/>
                </a:rPr>
                <a:t>信息时代，数据对企业和个人的重要性越来越大，数据存储安全更需要保障</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par>
                          <p:cTn id="26" fill="hold">
                            <p:stCondLst>
                              <p:cond delay="2000"/>
                            </p:stCondLst>
                            <p:childTnLst>
                              <p:par>
                                <p:cTn id="27" presetID="3" presetClass="entr" presetSubtype="1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22" presetClass="entr" presetSubtype="1"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par>
                                <p:cTn id="37" presetID="3" presetClass="entr" presetSubtype="1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基本概念</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条带化</a:t>
            </a:r>
          </a:p>
        </p:txBody>
      </p:sp>
      <p:grpSp>
        <p:nvGrpSpPr>
          <p:cNvPr id="2" name="组合 49"/>
          <p:cNvGrpSpPr>
            <a:grpSpLocks/>
          </p:cNvGrpSpPr>
          <p:nvPr/>
        </p:nvGrpSpPr>
        <p:grpSpPr bwMode="auto">
          <a:xfrm>
            <a:off x="1967046" y="2171075"/>
            <a:ext cx="1335088" cy="2834540"/>
            <a:chOff x="1341437" y="3161393"/>
            <a:chExt cx="1074737" cy="966788"/>
          </a:xfr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p:grpSpPr>
        <p:sp>
          <p:nvSpPr>
            <p:cNvPr id="98" name="Oval 14"/>
            <p:cNvSpPr>
              <a:spLocks noChangeArrowheads="1"/>
            </p:cNvSpPr>
            <p:nvPr/>
          </p:nvSpPr>
          <p:spPr bwMode="auto">
            <a:xfrm>
              <a:off x="1341437" y="3945618"/>
              <a:ext cx="1066800" cy="182563"/>
            </a:xfrm>
            <a:prstGeom prst="ellipse">
              <a:avLst/>
            </a:prstGeom>
            <a:grpFill/>
            <a:ln w="9525">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nvGrpSpPr>
            <p:cNvPr id="3" name="Group 15"/>
            <p:cNvGrpSpPr>
              <a:grpSpLocks/>
            </p:cNvGrpSpPr>
            <p:nvPr/>
          </p:nvGrpSpPr>
          <p:grpSpPr bwMode="auto">
            <a:xfrm>
              <a:off x="1484312" y="3161393"/>
              <a:ext cx="931862" cy="895350"/>
              <a:chOff x="4743" y="1988"/>
              <a:chExt cx="675" cy="666"/>
            </a:xfrm>
            <a:grpFill/>
          </p:grpSpPr>
          <p:sp>
            <p:nvSpPr>
              <p:cNvPr id="105"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106"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grpSp>
      <p:grpSp>
        <p:nvGrpSpPr>
          <p:cNvPr id="4" name="组合 49"/>
          <p:cNvGrpSpPr>
            <a:grpSpLocks/>
          </p:cNvGrpSpPr>
          <p:nvPr/>
        </p:nvGrpSpPr>
        <p:grpSpPr bwMode="auto">
          <a:xfrm>
            <a:off x="3260543" y="2188564"/>
            <a:ext cx="1335088" cy="2834540"/>
            <a:chOff x="1341437" y="3161393"/>
            <a:chExt cx="1074737" cy="966788"/>
          </a:xfr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p:grpSpPr>
        <p:sp>
          <p:nvSpPr>
            <p:cNvPr id="108" name="Oval 14"/>
            <p:cNvSpPr>
              <a:spLocks noChangeArrowheads="1"/>
            </p:cNvSpPr>
            <p:nvPr/>
          </p:nvSpPr>
          <p:spPr bwMode="auto">
            <a:xfrm>
              <a:off x="1341437" y="3945618"/>
              <a:ext cx="1066800" cy="182563"/>
            </a:xfrm>
            <a:prstGeom prst="ellipse">
              <a:avLst/>
            </a:prstGeom>
            <a:grpFill/>
            <a:ln w="9525">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nvGrpSpPr>
            <p:cNvPr id="5" name="Group 15"/>
            <p:cNvGrpSpPr>
              <a:grpSpLocks/>
            </p:cNvGrpSpPr>
            <p:nvPr/>
          </p:nvGrpSpPr>
          <p:grpSpPr bwMode="auto">
            <a:xfrm>
              <a:off x="1484312" y="3161393"/>
              <a:ext cx="931862" cy="895350"/>
              <a:chOff x="4743" y="1988"/>
              <a:chExt cx="675" cy="666"/>
            </a:xfrm>
            <a:grpFill/>
          </p:grpSpPr>
          <p:sp>
            <p:nvSpPr>
              <p:cNvPr id="110"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111"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grpSp>
      <p:grpSp>
        <p:nvGrpSpPr>
          <p:cNvPr id="6" name="组合 49"/>
          <p:cNvGrpSpPr>
            <a:grpSpLocks/>
          </p:cNvGrpSpPr>
          <p:nvPr/>
        </p:nvGrpSpPr>
        <p:grpSpPr bwMode="auto">
          <a:xfrm>
            <a:off x="4568108" y="2191062"/>
            <a:ext cx="1335088" cy="2834540"/>
            <a:chOff x="1341437" y="3161393"/>
            <a:chExt cx="1074737" cy="966788"/>
          </a:xfr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p:grpSpPr>
        <p:sp>
          <p:nvSpPr>
            <p:cNvPr id="113" name="Oval 14"/>
            <p:cNvSpPr>
              <a:spLocks noChangeArrowheads="1"/>
            </p:cNvSpPr>
            <p:nvPr/>
          </p:nvSpPr>
          <p:spPr bwMode="auto">
            <a:xfrm>
              <a:off x="1341437" y="3945618"/>
              <a:ext cx="1066800" cy="182563"/>
            </a:xfrm>
            <a:prstGeom prst="ellipse">
              <a:avLst/>
            </a:prstGeom>
            <a:grpFill/>
            <a:ln w="9525">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nvGrpSpPr>
            <p:cNvPr id="7" name="Group 15"/>
            <p:cNvGrpSpPr>
              <a:grpSpLocks/>
            </p:cNvGrpSpPr>
            <p:nvPr/>
          </p:nvGrpSpPr>
          <p:grpSpPr bwMode="auto">
            <a:xfrm>
              <a:off x="1484312" y="3161393"/>
              <a:ext cx="931862" cy="895350"/>
              <a:chOff x="4743" y="1988"/>
              <a:chExt cx="675" cy="666"/>
            </a:xfrm>
            <a:grpFill/>
          </p:grpSpPr>
          <p:sp>
            <p:nvSpPr>
              <p:cNvPr id="115"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116"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grpSp>
      <p:grpSp>
        <p:nvGrpSpPr>
          <p:cNvPr id="8" name="组合 49"/>
          <p:cNvGrpSpPr>
            <a:grpSpLocks/>
          </p:cNvGrpSpPr>
          <p:nvPr/>
        </p:nvGrpSpPr>
        <p:grpSpPr bwMode="auto">
          <a:xfrm>
            <a:off x="5875673" y="2208550"/>
            <a:ext cx="1335088" cy="2834540"/>
            <a:chOff x="1341437" y="3161393"/>
            <a:chExt cx="1074737" cy="966788"/>
          </a:xfr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p:grpSpPr>
        <p:sp>
          <p:nvSpPr>
            <p:cNvPr id="118" name="Oval 14"/>
            <p:cNvSpPr>
              <a:spLocks noChangeArrowheads="1"/>
            </p:cNvSpPr>
            <p:nvPr/>
          </p:nvSpPr>
          <p:spPr bwMode="auto">
            <a:xfrm>
              <a:off x="1341437" y="3945618"/>
              <a:ext cx="1066800" cy="182563"/>
            </a:xfrm>
            <a:prstGeom prst="ellipse">
              <a:avLst/>
            </a:prstGeom>
            <a:grpFill/>
            <a:ln w="9525">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nvGrpSpPr>
            <p:cNvPr id="9" name="Group 15"/>
            <p:cNvGrpSpPr>
              <a:grpSpLocks/>
            </p:cNvGrpSpPr>
            <p:nvPr/>
          </p:nvGrpSpPr>
          <p:grpSpPr bwMode="auto">
            <a:xfrm>
              <a:off x="1484312" y="3161393"/>
              <a:ext cx="931862" cy="895350"/>
              <a:chOff x="4743" y="1988"/>
              <a:chExt cx="675" cy="666"/>
            </a:xfrm>
            <a:grpFill/>
          </p:grpSpPr>
          <p:sp>
            <p:nvSpPr>
              <p:cNvPr id="120"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121"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pFill/>
              <a:ln w="12600">
                <a:solidFill>
                  <a:schemeClr val="bg1">
                    <a:lumMod val="95000"/>
                  </a:schemeClr>
                </a:solidFill>
                <a:round/>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grpSp>
      </p:grpSp>
      <p:grpSp>
        <p:nvGrpSpPr>
          <p:cNvPr id="10" name="组合 49"/>
          <p:cNvGrpSpPr>
            <a:grpSpLocks/>
          </p:cNvGrpSpPr>
          <p:nvPr/>
        </p:nvGrpSpPr>
        <p:grpSpPr bwMode="auto">
          <a:xfrm>
            <a:off x="1970088" y="2747963"/>
            <a:ext cx="1335087" cy="717550"/>
            <a:chOff x="1341437" y="3161393"/>
            <a:chExt cx="1074737" cy="966788"/>
          </a:xfrm>
        </p:grpSpPr>
        <p:sp>
          <p:nvSpPr>
            <p:cNvPr id="26656"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1" name="Group 15"/>
            <p:cNvGrpSpPr>
              <a:grpSpLocks/>
            </p:cNvGrpSpPr>
            <p:nvPr/>
          </p:nvGrpSpPr>
          <p:grpSpPr bwMode="auto">
            <a:xfrm>
              <a:off x="1484312" y="3161393"/>
              <a:ext cx="931862" cy="895350"/>
              <a:chOff x="4743" y="1988"/>
              <a:chExt cx="675" cy="666"/>
            </a:xfrm>
          </p:grpSpPr>
          <p:sp>
            <p:nvSpPr>
              <p:cNvPr id="26658"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6659"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2" name="组合 49"/>
          <p:cNvGrpSpPr>
            <a:grpSpLocks/>
          </p:cNvGrpSpPr>
          <p:nvPr/>
        </p:nvGrpSpPr>
        <p:grpSpPr bwMode="auto">
          <a:xfrm>
            <a:off x="3244850" y="2755900"/>
            <a:ext cx="1335088" cy="717550"/>
            <a:chOff x="1341437" y="3161393"/>
            <a:chExt cx="1074737" cy="966788"/>
          </a:xfrm>
        </p:grpSpPr>
        <p:sp>
          <p:nvSpPr>
            <p:cNvPr id="26652"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3" name="Group 15"/>
            <p:cNvGrpSpPr>
              <a:grpSpLocks/>
            </p:cNvGrpSpPr>
            <p:nvPr/>
          </p:nvGrpSpPr>
          <p:grpSpPr bwMode="auto">
            <a:xfrm>
              <a:off x="1484312" y="3161393"/>
              <a:ext cx="931862" cy="895350"/>
              <a:chOff x="4743" y="1988"/>
              <a:chExt cx="675" cy="666"/>
            </a:xfrm>
          </p:grpSpPr>
          <p:sp>
            <p:nvSpPr>
              <p:cNvPr id="26654"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6655"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4" name="组合 49"/>
          <p:cNvGrpSpPr>
            <a:grpSpLocks/>
          </p:cNvGrpSpPr>
          <p:nvPr/>
        </p:nvGrpSpPr>
        <p:grpSpPr bwMode="auto">
          <a:xfrm>
            <a:off x="4568825" y="2763838"/>
            <a:ext cx="1335088" cy="717550"/>
            <a:chOff x="1341437" y="3161393"/>
            <a:chExt cx="1074737" cy="966788"/>
          </a:xfrm>
        </p:grpSpPr>
        <p:sp>
          <p:nvSpPr>
            <p:cNvPr id="26648"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5" name="Group 15"/>
            <p:cNvGrpSpPr>
              <a:grpSpLocks/>
            </p:cNvGrpSpPr>
            <p:nvPr/>
          </p:nvGrpSpPr>
          <p:grpSpPr bwMode="auto">
            <a:xfrm>
              <a:off x="1484312" y="3161393"/>
              <a:ext cx="931862" cy="895350"/>
              <a:chOff x="4743" y="1988"/>
              <a:chExt cx="675" cy="666"/>
            </a:xfrm>
          </p:grpSpPr>
          <p:sp>
            <p:nvSpPr>
              <p:cNvPr id="26650"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6651"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6" name="组合 49"/>
          <p:cNvGrpSpPr>
            <a:grpSpLocks/>
          </p:cNvGrpSpPr>
          <p:nvPr/>
        </p:nvGrpSpPr>
        <p:grpSpPr bwMode="auto">
          <a:xfrm>
            <a:off x="5875338" y="2789238"/>
            <a:ext cx="1335087" cy="715962"/>
            <a:chOff x="1341437" y="3161393"/>
            <a:chExt cx="1074737" cy="966788"/>
          </a:xfrm>
        </p:grpSpPr>
        <p:sp>
          <p:nvSpPr>
            <p:cNvPr id="26644"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7" name="Group 15"/>
            <p:cNvGrpSpPr>
              <a:grpSpLocks/>
            </p:cNvGrpSpPr>
            <p:nvPr/>
          </p:nvGrpSpPr>
          <p:grpSpPr bwMode="auto">
            <a:xfrm>
              <a:off x="1484312" y="3161393"/>
              <a:ext cx="931862" cy="895350"/>
              <a:chOff x="4743" y="1988"/>
              <a:chExt cx="675" cy="666"/>
            </a:xfrm>
          </p:grpSpPr>
          <p:sp>
            <p:nvSpPr>
              <p:cNvPr id="26646"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6647"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sp>
        <p:nvSpPr>
          <p:cNvPr id="192" name="圆角矩形 191"/>
          <p:cNvSpPr/>
          <p:nvPr/>
        </p:nvSpPr>
        <p:spPr bwMode="auto">
          <a:xfrm>
            <a:off x="2054225" y="2619375"/>
            <a:ext cx="5213350" cy="962025"/>
          </a:xfrm>
          <a:prstGeom prst="roundRect">
            <a:avLst/>
          </a:prstGeom>
          <a:gradFill rotWithShape="1">
            <a:gsLst>
              <a:gs pos="0">
                <a:schemeClr val="bg1">
                  <a:alpha val="0"/>
                </a:schemeClr>
              </a:gs>
              <a:gs pos="100000">
                <a:schemeClr val="bg1">
                  <a:alpha val="94000"/>
                </a:schemeClr>
              </a:gs>
            </a:gsLst>
            <a:path path="shape">
              <a:fillToRect l="50000" t="50000" r="50000" b="50000"/>
            </a:path>
          </a:gradFill>
          <a:ln w="9525">
            <a:solidFill>
              <a:schemeClr val="bg1">
                <a:lumMod val="75000"/>
              </a:schemeClr>
            </a:solidFill>
            <a:round/>
            <a:headEnd/>
            <a:tailEnd/>
          </a:ln>
          <a:effectLst>
            <a:outerShdw sy="50000" kx="-2453608" rotWithShape="0">
              <a:schemeClr val="bg2">
                <a:alpha val="50000"/>
              </a:schemeClr>
            </a:outerShdw>
          </a:effectLst>
        </p:spPr>
        <p:txBody>
          <a:bodyPr wrap="none" anchor="ctr"/>
          <a:lstStyle/>
          <a:p>
            <a:pPr algn="ctr">
              <a:spcBef>
                <a:spcPct val="50000"/>
              </a:spcBef>
              <a:tabLst>
                <a:tab pos="6342063" algn="r"/>
              </a:tabLst>
              <a:defRPr/>
            </a:pPr>
            <a:endParaRPr lang="zh-CN" altLang="en-US">
              <a:ea typeface="宋体" pitchFamily="2" charset="-122"/>
            </a:endParaRPr>
          </a:p>
        </p:txBody>
      </p:sp>
      <p:grpSp>
        <p:nvGrpSpPr>
          <p:cNvPr id="18" name="组合 194"/>
          <p:cNvGrpSpPr>
            <a:grpSpLocks/>
          </p:cNvGrpSpPr>
          <p:nvPr/>
        </p:nvGrpSpPr>
        <p:grpSpPr bwMode="auto">
          <a:xfrm>
            <a:off x="7218363" y="1155700"/>
            <a:ext cx="1139825" cy="560388"/>
            <a:chOff x="7218948" y="1155033"/>
            <a:chExt cx="1138989" cy="561474"/>
          </a:xfrm>
        </p:grpSpPr>
        <p:sp>
          <p:nvSpPr>
            <p:cNvPr id="193" name="椭圆形标注 192"/>
            <p:cNvSpPr/>
            <p:nvPr/>
          </p:nvSpPr>
          <p:spPr bwMode="auto">
            <a:xfrm>
              <a:off x="7218948" y="1155033"/>
              <a:ext cx="1138989" cy="561474"/>
            </a:xfrm>
            <a:prstGeom prst="wedgeEllipseCallout">
              <a:avLst>
                <a:gd name="adj1" fmla="val -46759"/>
                <a:gd name="adj2" fmla="val 225357"/>
              </a:avLst>
            </a:prstGeom>
            <a:solidFill>
              <a:schemeClr val="accent5">
                <a:lumMod val="90000"/>
              </a:schemeClr>
            </a:solidFill>
            <a:ln w="9525" cap="flat" cmpd="sng" algn="ctr">
              <a:noFill/>
              <a:prstDash val="solid"/>
              <a:round/>
              <a:headEnd type="none" w="med" len="med"/>
              <a:tailEnd type="none" w="med" len="med"/>
            </a:ln>
            <a:effectLst>
              <a:outerShdw blurRad="50800" dist="254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26643" name="矩形 193"/>
            <p:cNvSpPr>
              <a:spLocks noChangeArrowheads="1"/>
            </p:cNvSpPr>
            <p:nvPr/>
          </p:nvSpPr>
          <p:spPr bwMode="auto">
            <a:xfrm>
              <a:off x="7416971" y="1265159"/>
              <a:ext cx="800219" cy="338554"/>
            </a:xfrm>
            <a:prstGeom prst="rect">
              <a:avLst/>
            </a:prstGeom>
            <a:noFill/>
            <a:ln w="9525">
              <a:noFill/>
              <a:miter lim="800000"/>
              <a:headEnd/>
              <a:tailEnd/>
            </a:ln>
          </p:spPr>
          <p:txBody>
            <a:bodyPr wrap="none">
              <a:spAutoFit/>
            </a:bodyPr>
            <a:lstStyle/>
            <a:p>
              <a:pPr algn="ctr">
                <a:spcBef>
                  <a:spcPct val="50000"/>
                </a:spcBef>
              </a:pPr>
              <a:r>
                <a:rPr lang="zh-CN" altLang="en-US" sz="1600">
                  <a:latin typeface="微软雅黑" pitchFamily="34" charset="-122"/>
                  <a:ea typeface="微软雅黑" pitchFamily="34" charset="-122"/>
                </a:rPr>
                <a:t>条带化</a:t>
              </a:r>
            </a:p>
          </p:txBody>
        </p:sp>
      </p:grpSp>
      <p:sp>
        <p:nvSpPr>
          <p:cNvPr id="203" name="Line 82"/>
          <p:cNvSpPr>
            <a:spLocks noChangeShapeType="1"/>
          </p:cNvSpPr>
          <p:nvPr/>
        </p:nvSpPr>
        <p:spPr bwMode="auto">
          <a:xfrm flipH="1" flipV="1">
            <a:off x="2130425" y="4275138"/>
            <a:ext cx="5059363" cy="7937"/>
          </a:xfrm>
          <a:prstGeom prst="line">
            <a:avLst/>
          </a:prstGeom>
          <a:noFill/>
          <a:ln w="76200">
            <a:solidFill>
              <a:schemeClr val="accent1"/>
            </a:solidFill>
            <a:round/>
            <a:headEnd/>
            <a:tailEn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sp>
        <p:nvSpPr>
          <p:cNvPr id="204" name="Line 82"/>
          <p:cNvSpPr>
            <a:spLocks noChangeShapeType="1"/>
          </p:cNvSpPr>
          <p:nvPr/>
        </p:nvSpPr>
        <p:spPr bwMode="auto">
          <a:xfrm flipH="1" flipV="1">
            <a:off x="2132013" y="2703513"/>
            <a:ext cx="5060950" cy="7937"/>
          </a:xfrm>
          <a:prstGeom prst="line">
            <a:avLst/>
          </a:prstGeom>
          <a:noFill/>
          <a:ln w="76200">
            <a:solidFill>
              <a:schemeClr val="accent1"/>
            </a:solidFill>
            <a:round/>
            <a:headEnd/>
            <a:tailEn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sp>
        <p:nvSpPr>
          <p:cNvPr id="205" name="Line 82"/>
          <p:cNvSpPr>
            <a:spLocks noChangeShapeType="1"/>
          </p:cNvSpPr>
          <p:nvPr/>
        </p:nvSpPr>
        <p:spPr bwMode="auto">
          <a:xfrm flipH="1" flipV="1">
            <a:off x="2135188" y="3500438"/>
            <a:ext cx="5059362" cy="7937"/>
          </a:xfrm>
          <a:prstGeom prst="line">
            <a:avLst/>
          </a:prstGeom>
          <a:noFill/>
          <a:ln w="76200">
            <a:solidFill>
              <a:schemeClr val="accent1"/>
            </a:solidFill>
            <a:round/>
            <a:headEnd/>
            <a:tailEnd/>
          </a:ln>
          <a:effectLst>
            <a:outerShdw dist="35921" dir="2700000" algn="ctr" rotWithShape="0">
              <a:schemeClr val="bg2">
                <a:alpha val="50000"/>
              </a:schemeClr>
            </a:outerShdw>
          </a:effectLst>
        </p:spPr>
        <p:txBody>
          <a:bodyPr/>
          <a:lstStyle/>
          <a:p>
            <a:pPr>
              <a:defRPr/>
            </a:pPr>
            <a:endParaRPr lang="zh-CN" altLang="en-US">
              <a:latin typeface="Arial" pitchFamily="34" charset="0"/>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wipe(left)">
                                      <p:cBhvr>
                                        <p:cTn id="7" dur="500"/>
                                        <p:tgtEl>
                                          <p:spTgt spid="204"/>
                                        </p:tgtEl>
                                      </p:cBhvr>
                                    </p:animEffect>
                                  </p:childTnLst>
                                </p:cTn>
                              </p:par>
                              <p:par>
                                <p:cTn id="8" presetID="22" presetClass="entr" presetSubtype="8"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wipe(left)">
                                      <p:cBhvr>
                                        <p:cTn id="10" dur="500"/>
                                        <p:tgtEl>
                                          <p:spTgt spid="205"/>
                                        </p:tgtEl>
                                      </p:cBhvr>
                                    </p:animEffect>
                                  </p:childTnLst>
                                </p:cTn>
                              </p:par>
                              <p:par>
                                <p:cTn id="11" presetID="22" presetClass="entr" presetSubtype="8"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animEffect transition="in" filter="wipe(left)">
                                      <p:cBhvr>
                                        <p:cTn id="13" dur="500"/>
                                        <p:tgtEl>
                                          <p:spTgt spid="20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blinds(horizontal)">
                                      <p:cBhvr>
                                        <p:cTn id="31" dur="500"/>
                                        <p:tgtEl>
                                          <p:spTgt spid="192"/>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基本概念</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校验</a:t>
            </a:r>
          </a:p>
        </p:txBody>
      </p:sp>
      <p:graphicFrame>
        <p:nvGraphicFramePr>
          <p:cNvPr id="52" name="表格 51"/>
          <p:cNvGraphicFramePr>
            <a:graphicFrameLocks noGrp="1"/>
          </p:cNvGraphicFramePr>
          <p:nvPr/>
        </p:nvGraphicFramePr>
        <p:xfrm>
          <a:off x="339725" y="1579563"/>
          <a:ext cx="4572000" cy="1849120"/>
        </p:xfrm>
        <a:graphic>
          <a:graphicData uri="http://schemas.openxmlformats.org/drawingml/2006/table">
            <a:tbl>
              <a:tblPr firstRow="1" bandRow="1">
                <a:tableStyleId>{5C22544A-7EE6-4342-B048-85BDC9FD1C3A}</a:tableStyleId>
              </a:tblPr>
              <a:tblGrid>
                <a:gridCol w="1524000"/>
                <a:gridCol w="1524000"/>
                <a:gridCol w="1524000"/>
              </a:tblGrid>
              <a:tr h="370840">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08798">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
        <p:nvSpPr>
          <p:cNvPr id="27679" name="矩形 52"/>
          <p:cNvSpPr>
            <a:spLocks noChangeArrowheads="1"/>
          </p:cNvSpPr>
          <p:nvPr/>
        </p:nvSpPr>
        <p:spPr bwMode="auto">
          <a:xfrm>
            <a:off x="1714500" y="3694113"/>
            <a:ext cx="2014538"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奇偶校验（</a:t>
            </a:r>
            <a:r>
              <a:rPr lang="en-US" altLang="zh-CN" sz="1400">
                <a:latin typeface="微软雅黑" pitchFamily="34" charset="-122"/>
                <a:ea typeface="微软雅黑" pitchFamily="34" charset="-122"/>
              </a:rPr>
              <a:t>XOR</a:t>
            </a:r>
            <a:r>
              <a:rPr lang="zh-CN" altLang="en-US" sz="1400">
                <a:latin typeface="微软雅黑" pitchFamily="34" charset="-122"/>
                <a:ea typeface="微软雅黑" pitchFamily="34" charset="-122"/>
              </a:rPr>
              <a:t>）算法</a:t>
            </a:r>
          </a:p>
        </p:txBody>
      </p:sp>
      <p:sp>
        <p:nvSpPr>
          <p:cNvPr id="27680" name="矩形 53"/>
          <p:cNvSpPr>
            <a:spLocks noChangeArrowheads="1"/>
          </p:cNvSpPr>
          <p:nvPr/>
        </p:nvSpPr>
        <p:spPr bwMode="auto">
          <a:xfrm>
            <a:off x="823913" y="1673225"/>
            <a:ext cx="609600"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A0</a:t>
            </a:r>
            <a:r>
              <a:rPr lang="zh-CN" altLang="en-US" sz="1400">
                <a:latin typeface="微软雅黑" pitchFamily="34" charset="-122"/>
                <a:ea typeface="微软雅黑" pitchFamily="34" charset="-122"/>
              </a:rPr>
              <a:t>值</a:t>
            </a:r>
          </a:p>
        </p:txBody>
      </p:sp>
      <p:sp>
        <p:nvSpPr>
          <p:cNvPr id="27681" name="矩形 54"/>
          <p:cNvSpPr>
            <a:spLocks noChangeArrowheads="1"/>
          </p:cNvSpPr>
          <p:nvPr/>
        </p:nvSpPr>
        <p:spPr bwMode="auto">
          <a:xfrm>
            <a:off x="2324100" y="1660525"/>
            <a:ext cx="609600"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A1</a:t>
            </a:r>
            <a:r>
              <a:rPr lang="zh-CN" altLang="en-US" sz="1400">
                <a:latin typeface="微软雅黑" pitchFamily="34" charset="-122"/>
                <a:ea typeface="微软雅黑" pitchFamily="34" charset="-122"/>
              </a:rPr>
              <a:t>值</a:t>
            </a:r>
          </a:p>
        </p:txBody>
      </p:sp>
      <p:sp>
        <p:nvSpPr>
          <p:cNvPr id="27682" name="矩形 55"/>
          <p:cNvSpPr>
            <a:spLocks noChangeArrowheads="1"/>
          </p:cNvSpPr>
          <p:nvPr/>
        </p:nvSpPr>
        <p:spPr bwMode="auto">
          <a:xfrm>
            <a:off x="3916363" y="1646238"/>
            <a:ext cx="482600"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P</a:t>
            </a:r>
            <a:r>
              <a:rPr lang="zh-CN" altLang="en-US" sz="1400">
                <a:latin typeface="微软雅黑" pitchFamily="34" charset="-122"/>
                <a:ea typeface="微软雅黑" pitchFamily="34" charset="-122"/>
              </a:rPr>
              <a:t>值</a:t>
            </a:r>
          </a:p>
        </p:txBody>
      </p:sp>
      <p:sp>
        <p:nvSpPr>
          <p:cNvPr id="27683" name="矩形 56"/>
          <p:cNvSpPr>
            <a:spLocks noChangeArrowheads="1"/>
          </p:cNvSpPr>
          <p:nvPr/>
        </p:nvSpPr>
        <p:spPr bwMode="auto">
          <a:xfrm>
            <a:off x="941388" y="205422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sp>
        <p:nvSpPr>
          <p:cNvPr id="27684" name="矩形 57"/>
          <p:cNvSpPr>
            <a:spLocks noChangeArrowheads="1"/>
          </p:cNvSpPr>
          <p:nvPr/>
        </p:nvSpPr>
        <p:spPr bwMode="auto">
          <a:xfrm>
            <a:off x="2436813" y="205422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sp>
        <p:nvSpPr>
          <p:cNvPr id="27685" name="矩形 58"/>
          <p:cNvSpPr>
            <a:spLocks noChangeArrowheads="1"/>
          </p:cNvSpPr>
          <p:nvPr/>
        </p:nvSpPr>
        <p:spPr bwMode="auto">
          <a:xfrm>
            <a:off x="3989388" y="203517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sp>
        <p:nvSpPr>
          <p:cNvPr id="27686" name="矩形 59"/>
          <p:cNvSpPr>
            <a:spLocks noChangeArrowheads="1"/>
          </p:cNvSpPr>
          <p:nvPr/>
        </p:nvSpPr>
        <p:spPr bwMode="auto">
          <a:xfrm>
            <a:off x="941388" y="2444750"/>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sp>
        <p:nvSpPr>
          <p:cNvPr id="27687" name="矩形 60"/>
          <p:cNvSpPr>
            <a:spLocks noChangeArrowheads="1"/>
          </p:cNvSpPr>
          <p:nvPr/>
        </p:nvSpPr>
        <p:spPr bwMode="auto">
          <a:xfrm>
            <a:off x="2436813" y="2444750"/>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88" name="矩形 61"/>
          <p:cNvSpPr>
            <a:spLocks noChangeArrowheads="1"/>
          </p:cNvSpPr>
          <p:nvPr/>
        </p:nvSpPr>
        <p:spPr bwMode="auto">
          <a:xfrm>
            <a:off x="3989388" y="2425700"/>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89" name="矩形 62"/>
          <p:cNvSpPr>
            <a:spLocks noChangeArrowheads="1"/>
          </p:cNvSpPr>
          <p:nvPr/>
        </p:nvSpPr>
        <p:spPr bwMode="auto">
          <a:xfrm>
            <a:off x="941388" y="283527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90" name="矩形 63"/>
          <p:cNvSpPr>
            <a:spLocks noChangeArrowheads="1"/>
          </p:cNvSpPr>
          <p:nvPr/>
        </p:nvSpPr>
        <p:spPr bwMode="auto">
          <a:xfrm>
            <a:off x="2436813" y="283527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sp>
        <p:nvSpPr>
          <p:cNvPr id="27691" name="矩形 64"/>
          <p:cNvSpPr>
            <a:spLocks noChangeArrowheads="1"/>
          </p:cNvSpPr>
          <p:nvPr/>
        </p:nvSpPr>
        <p:spPr bwMode="auto">
          <a:xfrm>
            <a:off x="3989388" y="281622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92" name="矩形 65"/>
          <p:cNvSpPr>
            <a:spLocks noChangeArrowheads="1"/>
          </p:cNvSpPr>
          <p:nvPr/>
        </p:nvSpPr>
        <p:spPr bwMode="auto">
          <a:xfrm>
            <a:off x="950913" y="314007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93" name="矩形 66"/>
          <p:cNvSpPr>
            <a:spLocks noChangeArrowheads="1"/>
          </p:cNvSpPr>
          <p:nvPr/>
        </p:nvSpPr>
        <p:spPr bwMode="auto">
          <a:xfrm>
            <a:off x="2446338" y="314007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7694" name="矩形 67"/>
          <p:cNvSpPr>
            <a:spLocks noChangeArrowheads="1"/>
          </p:cNvSpPr>
          <p:nvPr/>
        </p:nvSpPr>
        <p:spPr bwMode="auto">
          <a:xfrm>
            <a:off x="3998913" y="3121025"/>
            <a:ext cx="295275"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0</a:t>
            </a:r>
            <a:endParaRPr lang="zh-CN" altLang="en-US" sz="1400">
              <a:latin typeface="微软雅黑" pitchFamily="34" charset="-122"/>
              <a:ea typeface="微软雅黑" pitchFamily="34" charset="-122"/>
            </a:endParaRPr>
          </a:p>
        </p:txBody>
      </p:sp>
      <p:grpSp>
        <p:nvGrpSpPr>
          <p:cNvPr id="2" name="组合 49"/>
          <p:cNvGrpSpPr>
            <a:grpSpLocks/>
          </p:cNvGrpSpPr>
          <p:nvPr/>
        </p:nvGrpSpPr>
        <p:grpSpPr bwMode="auto">
          <a:xfrm>
            <a:off x="4005263" y="4992688"/>
            <a:ext cx="900112" cy="827087"/>
            <a:chOff x="1341437" y="3161393"/>
            <a:chExt cx="1074737" cy="966788"/>
          </a:xfrm>
        </p:grpSpPr>
        <p:sp>
          <p:nvSpPr>
            <p:cNvPr id="27712"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3" name="Group 15"/>
            <p:cNvGrpSpPr>
              <a:grpSpLocks/>
            </p:cNvGrpSpPr>
            <p:nvPr/>
          </p:nvGrpSpPr>
          <p:grpSpPr bwMode="auto">
            <a:xfrm>
              <a:off x="1484312" y="3161393"/>
              <a:ext cx="931862" cy="895350"/>
              <a:chOff x="4743" y="1988"/>
              <a:chExt cx="675" cy="666"/>
            </a:xfrm>
          </p:grpSpPr>
          <p:sp>
            <p:nvSpPr>
              <p:cNvPr id="27714"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7715"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4" name="组合 49"/>
          <p:cNvGrpSpPr>
            <a:grpSpLocks/>
          </p:cNvGrpSpPr>
          <p:nvPr/>
        </p:nvGrpSpPr>
        <p:grpSpPr bwMode="auto">
          <a:xfrm>
            <a:off x="5159375" y="5014913"/>
            <a:ext cx="900113" cy="827087"/>
            <a:chOff x="1341437" y="3161393"/>
            <a:chExt cx="1074737" cy="966788"/>
          </a:xfrm>
        </p:grpSpPr>
        <p:sp>
          <p:nvSpPr>
            <p:cNvPr id="27708"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5" name="Group 15"/>
            <p:cNvGrpSpPr>
              <a:grpSpLocks/>
            </p:cNvGrpSpPr>
            <p:nvPr/>
          </p:nvGrpSpPr>
          <p:grpSpPr bwMode="auto">
            <a:xfrm>
              <a:off x="1484312" y="3161393"/>
              <a:ext cx="931862" cy="895350"/>
              <a:chOff x="4743" y="1988"/>
              <a:chExt cx="675" cy="666"/>
            </a:xfrm>
          </p:grpSpPr>
          <p:sp>
            <p:nvSpPr>
              <p:cNvPr id="27710"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7711"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sp>
        <p:nvSpPr>
          <p:cNvPr id="27697" name="Oval 8"/>
          <p:cNvSpPr>
            <a:spLocks noChangeArrowheads="1"/>
          </p:cNvSpPr>
          <p:nvPr/>
        </p:nvSpPr>
        <p:spPr bwMode="auto">
          <a:xfrm>
            <a:off x="7620000" y="5702300"/>
            <a:ext cx="887413" cy="161925"/>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sp>
        <p:nvSpPr>
          <p:cNvPr id="27698" name="Freeform 10"/>
          <p:cNvSpPr>
            <a:spLocks noChangeArrowheads="1"/>
          </p:cNvSpPr>
          <p:nvPr/>
        </p:nvSpPr>
        <p:spPr bwMode="auto">
          <a:xfrm>
            <a:off x="7708900" y="4999038"/>
            <a:ext cx="774700" cy="795337"/>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7699" name="Freeform 11"/>
          <p:cNvSpPr>
            <a:spLocks noChangeArrowheads="1"/>
          </p:cNvSpPr>
          <p:nvPr/>
        </p:nvSpPr>
        <p:spPr bwMode="auto">
          <a:xfrm>
            <a:off x="7718425" y="4992688"/>
            <a:ext cx="757238" cy="174625"/>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91" name="Line 4"/>
          <p:cNvSpPr>
            <a:spLocks noChangeShapeType="1"/>
          </p:cNvSpPr>
          <p:nvPr/>
        </p:nvSpPr>
        <p:spPr bwMode="auto">
          <a:xfrm>
            <a:off x="4532313" y="4084638"/>
            <a:ext cx="1587"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2" name="Line 4"/>
          <p:cNvSpPr>
            <a:spLocks noChangeShapeType="1"/>
          </p:cNvSpPr>
          <p:nvPr/>
        </p:nvSpPr>
        <p:spPr bwMode="auto">
          <a:xfrm>
            <a:off x="5672138" y="4106863"/>
            <a:ext cx="1587"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3" name="Line 4"/>
          <p:cNvSpPr>
            <a:spLocks noChangeShapeType="1"/>
          </p:cNvSpPr>
          <p:nvPr/>
        </p:nvSpPr>
        <p:spPr bwMode="auto">
          <a:xfrm>
            <a:off x="8059738" y="4084638"/>
            <a:ext cx="1587"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5" name="Line 7"/>
          <p:cNvSpPr>
            <a:spLocks noChangeShapeType="1"/>
          </p:cNvSpPr>
          <p:nvPr/>
        </p:nvSpPr>
        <p:spPr bwMode="auto">
          <a:xfrm>
            <a:off x="4508500" y="4083050"/>
            <a:ext cx="1538288" cy="1588"/>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6" name="AutoShape 8"/>
          <p:cNvSpPr>
            <a:spLocks noChangeArrowheads="1"/>
          </p:cNvSpPr>
          <p:nvPr/>
        </p:nvSpPr>
        <p:spPr bwMode="auto">
          <a:xfrm rot="10800000">
            <a:off x="6196013" y="3919538"/>
            <a:ext cx="292100" cy="274637"/>
          </a:xfrm>
          <a:prstGeom prst="moon">
            <a:avLst>
              <a:gd name="adj" fmla="val 87500"/>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7" name="Arc 9"/>
          <p:cNvSpPr>
            <a:spLocks/>
          </p:cNvSpPr>
          <p:nvPr/>
        </p:nvSpPr>
        <p:spPr bwMode="auto">
          <a:xfrm>
            <a:off x="6049963" y="3902075"/>
            <a:ext cx="50800" cy="330200"/>
          </a:xfrm>
          <a:custGeom>
            <a:avLst/>
            <a:gdLst>
              <a:gd name="G0" fmla="+- 0 0 0"/>
              <a:gd name="G1" fmla="+- 21600 0 0"/>
              <a:gd name="G2" fmla="+- 21600 0 0"/>
              <a:gd name="T0" fmla="*/ 0 w 21600"/>
              <a:gd name="T1" fmla="*/ 0 h 40259"/>
              <a:gd name="T2" fmla="*/ 10881 w 21600"/>
              <a:gd name="T3" fmla="*/ 40259 h 40259"/>
              <a:gd name="T4" fmla="*/ 0 w 21600"/>
              <a:gd name="T5" fmla="*/ 21600 h 40259"/>
            </a:gdLst>
            <a:ahLst/>
            <a:cxnLst>
              <a:cxn ang="0">
                <a:pos x="T0" y="T1"/>
              </a:cxn>
              <a:cxn ang="0">
                <a:pos x="T2" y="T3"/>
              </a:cxn>
              <a:cxn ang="0">
                <a:pos x="T4" y="T5"/>
              </a:cxn>
            </a:cxnLst>
            <a:rect l="0" t="0" r="r" b="b"/>
            <a:pathLst>
              <a:path w="21600" h="40259" fill="none" extrusionOk="0">
                <a:moveTo>
                  <a:pt x="-1" y="0"/>
                </a:moveTo>
                <a:cubicBezTo>
                  <a:pt x="11929" y="0"/>
                  <a:pt x="21600" y="9670"/>
                  <a:pt x="21600" y="21600"/>
                </a:cubicBezTo>
                <a:cubicBezTo>
                  <a:pt x="21600" y="29283"/>
                  <a:pt x="17518" y="36388"/>
                  <a:pt x="10881" y="40259"/>
                </a:cubicBezTo>
              </a:path>
              <a:path w="21600" h="40259" stroke="0" extrusionOk="0">
                <a:moveTo>
                  <a:pt x="-1" y="0"/>
                </a:moveTo>
                <a:cubicBezTo>
                  <a:pt x="11929" y="0"/>
                  <a:pt x="21600" y="9670"/>
                  <a:pt x="21600" y="21600"/>
                </a:cubicBezTo>
                <a:cubicBezTo>
                  <a:pt x="21600" y="29283"/>
                  <a:pt x="17518" y="36388"/>
                  <a:pt x="10881" y="40259"/>
                </a:cubicBezTo>
                <a:lnTo>
                  <a:pt x="0" y="21600"/>
                </a:lnTo>
                <a:close/>
              </a:path>
            </a:pathLst>
          </a:cu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9" name="Line 7"/>
          <p:cNvSpPr>
            <a:spLocks noChangeShapeType="1"/>
          </p:cNvSpPr>
          <p:nvPr/>
        </p:nvSpPr>
        <p:spPr bwMode="auto">
          <a:xfrm>
            <a:off x="6532563" y="4062413"/>
            <a:ext cx="1538287" cy="1587"/>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7707" name="Text Box 12"/>
          <p:cNvSpPr txBox="1">
            <a:spLocks noChangeArrowheads="1"/>
          </p:cNvSpPr>
          <p:nvPr/>
        </p:nvSpPr>
        <p:spPr bwMode="auto">
          <a:xfrm>
            <a:off x="3787775" y="5864225"/>
            <a:ext cx="5370513" cy="312738"/>
          </a:xfrm>
          <a:prstGeom prst="rect">
            <a:avLst/>
          </a:prstGeom>
          <a:noFill/>
          <a:ln w="9525" algn="ctr">
            <a:noFill/>
            <a:miter lim="800000"/>
            <a:headEnd/>
            <a:tailEnd/>
          </a:ln>
        </p:spPr>
        <p:txBody>
          <a:bodyPr>
            <a:spAutoFit/>
          </a:bodyPr>
          <a:lstStyle/>
          <a:p>
            <a:r>
              <a:rPr lang="zh-CN" altLang="en-US" sz="1400">
                <a:latin typeface="微软雅黑" pitchFamily="34" charset="-122"/>
                <a:ea typeface="微软雅黑" pitchFamily="34" charset="-122"/>
              </a:rPr>
              <a:t>数据</a:t>
            </a:r>
            <a:r>
              <a:rPr lang="en-US" altLang="zh-CN" sz="1400">
                <a:latin typeface="微软雅黑" pitchFamily="34" charset="-122"/>
                <a:ea typeface="微软雅黑" pitchFamily="34" charset="-122"/>
              </a:rPr>
              <a:t>A0</a:t>
            </a:r>
            <a:r>
              <a:rPr lang="zh-CN" altLang="en-US" sz="1400">
                <a:latin typeface="微软雅黑" pitchFamily="34" charset="-122"/>
                <a:ea typeface="微软雅黑" pitchFamily="34" charset="-122"/>
              </a:rPr>
              <a:t>和</a:t>
            </a:r>
            <a:r>
              <a:rPr lang="en-US" altLang="zh-CN" sz="1400">
                <a:latin typeface="微软雅黑" pitchFamily="34" charset="-122"/>
                <a:ea typeface="微软雅黑" pitchFamily="34" charset="-122"/>
              </a:rPr>
              <a:t>A1</a:t>
            </a:r>
            <a:r>
              <a:rPr lang="zh-CN" altLang="en-US" sz="1400">
                <a:latin typeface="微软雅黑" pitchFamily="34" charset="-122"/>
                <a:ea typeface="微软雅黑" pitchFamily="34" charset="-122"/>
              </a:rPr>
              <a:t>通过异或运算（相同为</a:t>
            </a:r>
            <a:r>
              <a:rPr lang="en-US" altLang="zh-CN" sz="1400">
                <a:latin typeface="微软雅黑" pitchFamily="34" charset="-122"/>
                <a:ea typeface="微软雅黑" pitchFamily="34" charset="-122"/>
              </a:rPr>
              <a:t>0</a:t>
            </a:r>
            <a:r>
              <a:rPr lang="zh-CN" altLang="en-US" sz="1400">
                <a:latin typeface="微软雅黑" pitchFamily="34" charset="-122"/>
                <a:ea typeface="微软雅黑" pitchFamily="34" charset="-122"/>
              </a:rPr>
              <a:t>，相异为</a:t>
            </a: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）得到校验位</a:t>
            </a:r>
            <a:r>
              <a:rPr lang="en-US" altLang="zh-CN" sz="1400">
                <a:latin typeface="微软雅黑" pitchFamily="34" charset="-122"/>
                <a:ea typeface="微软雅黑" pitchFamily="34" charset="-122"/>
              </a:rPr>
              <a:t>P</a:t>
            </a: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ChangeArrowheads="1"/>
          </p:cNvSpPr>
          <p:nvPr/>
        </p:nvSpPr>
        <p:spPr bwMode="auto">
          <a:xfrm>
            <a:off x="252413" y="71422"/>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基本概念</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磁盘重构</a:t>
            </a:r>
          </a:p>
        </p:txBody>
      </p:sp>
      <p:grpSp>
        <p:nvGrpSpPr>
          <p:cNvPr id="2" name="组合 49"/>
          <p:cNvGrpSpPr>
            <a:grpSpLocks/>
          </p:cNvGrpSpPr>
          <p:nvPr/>
        </p:nvGrpSpPr>
        <p:grpSpPr bwMode="auto">
          <a:xfrm>
            <a:off x="3084513" y="3808413"/>
            <a:ext cx="900112" cy="827087"/>
            <a:chOff x="1341437" y="3161393"/>
            <a:chExt cx="1074737" cy="966788"/>
          </a:xfrm>
        </p:grpSpPr>
        <p:sp>
          <p:nvSpPr>
            <p:cNvPr id="28725"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3" name="Group 15"/>
            <p:cNvGrpSpPr>
              <a:grpSpLocks/>
            </p:cNvGrpSpPr>
            <p:nvPr/>
          </p:nvGrpSpPr>
          <p:grpSpPr bwMode="auto">
            <a:xfrm>
              <a:off x="1484312" y="3161393"/>
              <a:ext cx="931862" cy="895350"/>
              <a:chOff x="4743" y="1988"/>
              <a:chExt cx="675" cy="666"/>
            </a:xfrm>
          </p:grpSpPr>
          <p:sp>
            <p:nvSpPr>
              <p:cNvPr id="28727"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8728"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sp>
        <p:nvSpPr>
          <p:cNvPr id="28678" name="Oval 8"/>
          <p:cNvSpPr>
            <a:spLocks noChangeArrowheads="1"/>
          </p:cNvSpPr>
          <p:nvPr/>
        </p:nvSpPr>
        <p:spPr bwMode="auto">
          <a:xfrm>
            <a:off x="6492875" y="4497388"/>
            <a:ext cx="885825" cy="161925"/>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sp>
        <p:nvSpPr>
          <p:cNvPr id="28679" name="Freeform 10"/>
          <p:cNvSpPr>
            <a:spLocks noChangeArrowheads="1"/>
          </p:cNvSpPr>
          <p:nvPr/>
        </p:nvSpPr>
        <p:spPr bwMode="auto">
          <a:xfrm>
            <a:off x="6580188" y="3794125"/>
            <a:ext cx="774700" cy="795338"/>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8680" name="Freeform 11"/>
          <p:cNvSpPr>
            <a:spLocks noChangeArrowheads="1"/>
          </p:cNvSpPr>
          <p:nvPr/>
        </p:nvSpPr>
        <p:spPr bwMode="auto">
          <a:xfrm>
            <a:off x="6589713" y="3787775"/>
            <a:ext cx="758825" cy="174625"/>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79" name="Line 4"/>
          <p:cNvSpPr>
            <a:spLocks noChangeShapeType="1"/>
          </p:cNvSpPr>
          <p:nvPr/>
        </p:nvSpPr>
        <p:spPr bwMode="auto">
          <a:xfrm>
            <a:off x="2471738" y="2879725"/>
            <a:ext cx="1587"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80" name="Line 4"/>
          <p:cNvSpPr>
            <a:spLocks noChangeShapeType="1"/>
          </p:cNvSpPr>
          <p:nvPr/>
        </p:nvSpPr>
        <p:spPr bwMode="auto">
          <a:xfrm>
            <a:off x="3595688" y="2901950"/>
            <a:ext cx="1587"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81" name="Line 4"/>
          <p:cNvSpPr>
            <a:spLocks noChangeShapeType="1"/>
          </p:cNvSpPr>
          <p:nvPr/>
        </p:nvSpPr>
        <p:spPr bwMode="auto">
          <a:xfrm>
            <a:off x="6972300" y="2879725"/>
            <a:ext cx="1588"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82" name="Line 7"/>
          <p:cNvSpPr>
            <a:spLocks noChangeShapeType="1"/>
          </p:cNvSpPr>
          <p:nvPr/>
        </p:nvSpPr>
        <p:spPr bwMode="auto">
          <a:xfrm>
            <a:off x="2446338" y="2878138"/>
            <a:ext cx="1538287" cy="1587"/>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88" name="Line 7"/>
          <p:cNvSpPr>
            <a:spLocks noChangeShapeType="1"/>
          </p:cNvSpPr>
          <p:nvPr/>
        </p:nvSpPr>
        <p:spPr bwMode="auto">
          <a:xfrm>
            <a:off x="3978275" y="2876550"/>
            <a:ext cx="1538288" cy="1588"/>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4" name="组合 49"/>
          <p:cNvGrpSpPr>
            <a:grpSpLocks/>
          </p:cNvGrpSpPr>
          <p:nvPr/>
        </p:nvGrpSpPr>
        <p:grpSpPr bwMode="auto">
          <a:xfrm>
            <a:off x="4238625" y="3802063"/>
            <a:ext cx="900113" cy="828675"/>
            <a:chOff x="1341437" y="3161393"/>
            <a:chExt cx="1074737" cy="966788"/>
          </a:xfrm>
        </p:grpSpPr>
        <p:sp>
          <p:nvSpPr>
            <p:cNvPr id="28721"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5" name="Group 15"/>
            <p:cNvGrpSpPr>
              <a:grpSpLocks/>
            </p:cNvGrpSpPr>
            <p:nvPr/>
          </p:nvGrpSpPr>
          <p:grpSpPr bwMode="auto">
            <a:xfrm>
              <a:off x="1484312" y="3161393"/>
              <a:ext cx="931862" cy="895350"/>
              <a:chOff x="4743" y="1988"/>
              <a:chExt cx="675" cy="666"/>
            </a:xfrm>
          </p:grpSpPr>
          <p:sp>
            <p:nvSpPr>
              <p:cNvPr id="28723"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8724"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sp>
        <p:nvSpPr>
          <p:cNvPr id="103" name="Line 4"/>
          <p:cNvSpPr>
            <a:spLocks noChangeShapeType="1"/>
          </p:cNvSpPr>
          <p:nvPr/>
        </p:nvSpPr>
        <p:spPr bwMode="auto">
          <a:xfrm>
            <a:off x="4749800" y="2894013"/>
            <a:ext cx="1588" cy="914400"/>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04" name="Line 7"/>
          <p:cNvSpPr>
            <a:spLocks noChangeShapeType="1"/>
          </p:cNvSpPr>
          <p:nvPr/>
        </p:nvSpPr>
        <p:spPr bwMode="auto">
          <a:xfrm>
            <a:off x="5437188" y="2878138"/>
            <a:ext cx="1538287" cy="1587"/>
          </a:xfrm>
          <a:prstGeom prst="line">
            <a:avLst/>
          </a:prstGeom>
          <a:noFill/>
          <a:ln w="38100">
            <a:solidFill>
              <a:schemeClr val="accent5">
                <a:lumMod val="9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6" name="组合 49"/>
          <p:cNvGrpSpPr>
            <a:grpSpLocks/>
          </p:cNvGrpSpPr>
          <p:nvPr/>
        </p:nvGrpSpPr>
        <p:grpSpPr bwMode="auto">
          <a:xfrm>
            <a:off x="1944688" y="3787775"/>
            <a:ext cx="900112" cy="827088"/>
            <a:chOff x="1341437" y="3161393"/>
            <a:chExt cx="1074737" cy="966788"/>
          </a:xfrm>
        </p:grpSpPr>
        <p:sp>
          <p:nvSpPr>
            <p:cNvPr id="28717"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7" name="Group 15"/>
            <p:cNvGrpSpPr>
              <a:grpSpLocks/>
            </p:cNvGrpSpPr>
            <p:nvPr/>
          </p:nvGrpSpPr>
          <p:grpSpPr bwMode="auto">
            <a:xfrm>
              <a:off x="1484312" y="3161393"/>
              <a:ext cx="931862" cy="895350"/>
              <a:chOff x="4743" y="1988"/>
              <a:chExt cx="675" cy="666"/>
            </a:xfrm>
          </p:grpSpPr>
          <p:sp>
            <p:nvSpPr>
              <p:cNvPr id="28719"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8720"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8" name="组合 120"/>
          <p:cNvGrpSpPr>
            <a:grpSpLocks/>
          </p:cNvGrpSpPr>
          <p:nvPr/>
        </p:nvGrpSpPr>
        <p:grpSpPr bwMode="auto">
          <a:xfrm>
            <a:off x="1047750" y="3890963"/>
            <a:ext cx="914400" cy="614362"/>
            <a:chOff x="1047395" y="3491345"/>
            <a:chExt cx="914403" cy="615142"/>
          </a:xfrm>
        </p:grpSpPr>
        <p:sp>
          <p:nvSpPr>
            <p:cNvPr id="106" name="爆炸形 1 105"/>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28716" name="矩形 106"/>
            <p:cNvSpPr>
              <a:spLocks noChangeArrowheads="1"/>
            </p:cNvSpPr>
            <p:nvPr/>
          </p:nvSpPr>
          <p:spPr bwMode="auto">
            <a:xfrm>
              <a:off x="1222916" y="3641351"/>
              <a:ext cx="543740" cy="307777"/>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故障</a:t>
              </a:r>
            </a:p>
          </p:txBody>
        </p:sp>
      </p:grpSp>
      <p:grpSp>
        <p:nvGrpSpPr>
          <p:cNvPr id="9" name="组合 49"/>
          <p:cNvGrpSpPr>
            <a:grpSpLocks/>
          </p:cNvGrpSpPr>
          <p:nvPr/>
        </p:nvGrpSpPr>
        <p:grpSpPr bwMode="auto">
          <a:xfrm>
            <a:off x="1930400" y="5256213"/>
            <a:ext cx="900113" cy="827087"/>
            <a:chOff x="1341437" y="3161393"/>
            <a:chExt cx="1074737" cy="966788"/>
          </a:xfrm>
        </p:grpSpPr>
        <p:sp>
          <p:nvSpPr>
            <p:cNvPr id="28711"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0" name="Group 15"/>
            <p:cNvGrpSpPr>
              <a:grpSpLocks/>
            </p:cNvGrpSpPr>
            <p:nvPr/>
          </p:nvGrpSpPr>
          <p:grpSpPr bwMode="auto">
            <a:xfrm>
              <a:off x="1484312" y="3161393"/>
              <a:ext cx="931862" cy="895350"/>
              <a:chOff x="4743" y="1988"/>
              <a:chExt cx="675" cy="666"/>
            </a:xfrm>
          </p:grpSpPr>
          <p:sp>
            <p:nvSpPr>
              <p:cNvPr id="28713"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28714"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1" name="组合 121"/>
          <p:cNvGrpSpPr>
            <a:grpSpLocks/>
          </p:cNvGrpSpPr>
          <p:nvPr/>
        </p:nvGrpSpPr>
        <p:grpSpPr bwMode="auto">
          <a:xfrm>
            <a:off x="3044825" y="5372100"/>
            <a:ext cx="914400" cy="615950"/>
            <a:chOff x="1047395" y="3491345"/>
            <a:chExt cx="914403" cy="615142"/>
          </a:xfrm>
        </p:grpSpPr>
        <p:sp>
          <p:nvSpPr>
            <p:cNvPr id="123" name="爆炸形 1 122"/>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28710" name="矩形 123"/>
            <p:cNvSpPr>
              <a:spLocks noChangeArrowheads="1"/>
            </p:cNvSpPr>
            <p:nvPr/>
          </p:nvSpPr>
          <p:spPr bwMode="auto">
            <a:xfrm>
              <a:off x="1222916" y="3641351"/>
              <a:ext cx="543740" cy="307777"/>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更换</a:t>
              </a:r>
            </a:p>
          </p:txBody>
        </p:sp>
      </p:grpSp>
      <p:pic>
        <p:nvPicPr>
          <p:cNvPr id="132" name="Picture 159" descr="w200394123446"/>
          <p:cNvPicPr>
            <a:picLocks noChangeAspect="1" noChangeArrowheads="1"/>
          </p:cNvPicPr>
          <p:nvPr/>
        </p:nvPicPr>
        <p:blipFill>
          <a:blip r:embed="rId3"/>
          <a:srcRect/>
          <a:stretch>
            <a:fillRect/>
          </a:stretch>
        </p:blipFill>
        <p:spPr bwMode="auto">
          <a:xfrm>
            <a:off x="2263775" y="4043363"/>
            <a:ext cx="409575" cy="409575"/>
          </a:xfrm>
          <a:prstGeom prst="rect">
            <a:avLst/>
          </a:prstGeom>
          <a:noFill/>
          <a:ln w="9525">
            <a:noFill/>
            <a:miter lim="800000"/>
            <a:headEnd/>
            <a:tailEnd/>
          </a:ln>
        </p:spPr>
      </p:pic>
      <p:sp>
        <p:nvSpPr>
          <p:cNvPr id="28694" name="矩形 133"/>
          <p:cNvSpPr>
            <a:spLocks noChangeArrowheads="1"/>
          </p:cNvSpPr>
          <p:nvPr/>
        </p:nvSpPr>
        <p:spPr bwMode="auto">
          <a:xfrm>
            <a:off x="2051050" y="4673600"/>
            <a:ext cx="833438"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数据盘</a:t>
            </a:r>
            <a:r>
              <a:rPr lang="en-US" altLang="zh-CN" sz="1400">
                <a:latin typeface="微软雅黑" pitchFamily="34" charset="-122"/>
                <a:ea typeface="微软雅黑" pitchFamily="34" charset="-122"/>
              </a:rPr>
              <a:t>1</a:t>
            </a:r>
            <a:endParaRPr lang="zh-CN" altLang="en-US" sz="1400">
              <a:latin typeface="微软雅黑" pitchFamily="34" charset="-122"/>
              <a:ea typeface="微软雅黑" pitchFamily="34" charset="-122"/>
            </a:endParaRPr>
          </a:p>
        </p:txBody>
      </p:sp>
      <p:sp>
        <p:nvSpPr>
          <p:cNvPr id="28695" name="矩形 134"/>
          <p:cNvSpPr>
            <a:spLocks noChangeArrowheads="1"/>
          </p:cNvSpPr>
          <p:nvPr/>
        </p:nvSpPr>
        <p:spPr bwMode="auto">
          <a:xfrm>
            <a:off x="3179763" y="4678363"/>
            <a:ext cx="833437"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数据盘</a:t>
            </a:r>
            <a:r>
              <a:rPr lang="en-US" altLang="zh-CN" sz="1400">
                <a:latin typeface="微软雅黑" pitchFamily="34" charset="-122"/>
                <a:ea typeface="微软雅黑" pitchFamily="34" charset="-122"/>
              </a:rPr>
              <a:t>2</a:t>
            </a:r>
            <a:endParaRPr lang="zh-CN" altLang="en-US" sz="1400">
              <a:latin typeface="微软雅黑" pitchFamily="34" charset="-122"/>
              <a:ea typeface="微软雅黑" pitchFamily="34" charset="-122"/>
            </a:endParaRPr>
          </a:p>
        </p:txBody>
      </p:sp>
      <p:sp>
        <p:nvSpPr>
          <p:cNvPr id="28696" name="矩形 135"/>
          <p:cNvSpPr>
            <a:spLocks noChangeArrowheads="1"/>
          </p:cNvSpPr>
          <p:nvPr/>
        </p:nvSpPr>
        <p:spPr bwMode="auto">
          <a:xfrm>
            <a:off x="4308475" y="4670425"/>
            <a:ext cx="833438"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数据盘</a:t>
            </a:r>
            <a:r>
              <a:rPr lang="en-US" altLang="zh-CN" sz="1400">
                <a:latin typeface="微软雅黑" pitchFamily="34" charset="-122"/>
                <a:ea typeface="微软雅黑" pitchFamily="34" charset="-122"/>
              </a:rPr>
              <a:t>3</a:t>
            </a:r>
            <a:endParaRPr lang="zh-CN" altLang="en-US" sz="1400">
              <a:latin typeface="微软雅黑" pitchFamily="34" charset="-122"/>
              <a:ea typeface="微软雅黑" pitchFamily="34" charset="-122"/>
            </a:endParaRPr>
          </a:p>
        </p:txBody>
      </p:sp>
      <p:sp>
        <p:nvSpPr>
          <p:cNvPr id="28697" name="矩形 136"/>
          <p:cNvSpPr>
            <a:spLocks noChangeArrowheads="1"/>
          </p:cNvSpPr>
          <p:nvPr/>
        </p:nvSpPr>
        <p:spPr bwMode="auto">
          <a:xfrm>
            <a:off x="6457950" y="4662488"/>
            <a:ext cx="1082675"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数据校验盘</a:t>
            </a:r>
          </a:p>
        </p:txBody>
      </p:sp>
      <p:sp>
        <p:nvSpPr>
          <p:cNvPr id="138" name="矩形 137"/>
          <p:cNvSpPr>
            <a:spLocks noChangeArrowheads="1"/>
          </p:cNvSpPr>
          <p:nvPr/>
        </p:nvSpPr>
        <p:spPr bwMode="auto">
          <a:xfrm>
            <a:off x="3386138" y="4094163"/>
            <a:ext cx="428625" cy="306387"/>
          </a:xfrm>
          <a:prstGeom prst="rect">
            <a:avLst/>
          </a:prstGeom>
          <a:noFill/>
          <a:ln w="9525">
            <a:noFill/>
            <a:miter lim="800000"/>
            <a:headEnd/>
            <a:tailEnd/>
          </a:ln>
        </p:spPr>
        <p:txBody>
          <a:bodyPr wrap="none">
            <a:spAutoFit/>
          </a:bodyPr>
          <a:lstStyle/>
          <a:p>
            <a:pPr algn="ctr">
              <a:spcBef>
                <a:spcPct val="50000"/>
              </a:spcBef>
            </a:pPr>
            <a:r>
              <a:rPr lang="en-US" altLang="zh-CN" sz="1400">
                <a:solidFill>
                  <a:srgbClr val="C00000"/>
                </a:solidFill>
                <a:latin typeface="微软雅黑" pitchFamily="34" charset="-122"/>
                <a:ea typeface="微软雅黑" pitchFamily="34" charset="-122"/>
              </a:rPr>
              <a:t>A1</a:t>
            </a:r>
            <a:endParaRPr lang="zh-CN" altLang="en-US" sz="1400">
              <a:solidFill>
                <a:srgbClr val="C00000"/>
              </a:solidFill>
              <a:latin typeface="微软雅黑" pitchFamily="34" charset="-122"/>
              <a:ea typeface="微软雅黑" pitchFamily="34" charset="-122"/>
            </a:endParaRPr>
          </a:p>
        </p:txBody>
      </p:sp>
      <p:sp>
        <p:nvSpPr>
          <p:cNvPr id="139" name="矩形 138"/>
          <p:cNvSpPr>
            <a:spLocks noChangeArrowheads="1"/>
          </p:cNvSpPr>
          <p:nvPr/>
        </p:nvSpPr>
        <p:spPr bwMode="auto">
          <a:xfrm>
            <a:off x="4545013" y="4110038"/>
            <a:ext cx="428625" cy="307975"/>
          </a:xfrm>
          <a:prstGeom prst="rect">
            <a:avLst/>
          </a:prstGeom>
          <a:noFill/>
          <a:ln w="9525">
            <a:noFill/>
            <a:miter lim="800000"/>
            <a:headEnd/>
            <a:tailEnd/>
          </a:ln>
        </p:spPr>
        <p:txBody>
          <a:bodyPr wrap="none">
            <a:spAutoFit/>
          </a:bodyPr>
          <a:lstStyle/>
          <a:p>
            <a:pPr algn="ctr">
              <a:spcBef>
                <a:spcPct val="50000"/>
              </a:spcBef>
            </a:pPr>
            <a:r>
              <a:rPr lang="en-US" altLang="zh-CN" sz="1400">
                <a:solidFill>
                  <a:srgbClr val="C00000"/>
                </a:solidFill>
                <a:latin typeface="微软雅黑" pitchFamily="34" charset="-122"/>
                <a:ea typeface="微软雅黑" pitchFamily="34" charset="-122"/>
              </a:rPr>
              <a:t>A2</a:t>
            </a:r>
            <a:endParaRPr lang="zh-CN" altLang="en-US" sz="1400">
              <a:solidFill>
                <a:srgbClr val="C00000"/>
              </a:solidFill>
              <a:latin typeface="微软雅黑" pitchFamily="34" charset="-122"/>
              <a:ea typeface="微软雅黑" pitchFamily="34" charset="-122"/>
            </a:endParaRPr>
          </a:p>
        </p:txBody>
      </p:sp>
      <p:sp>
        <p:nvSpPr>
          <p:cNvPr id="140" name="矩形 139"/>
          <p:cNvSpPr>
            <a:spLocks noChangeArrowheads="1"/>
          </p:cNvSpPr>
          <p:nvPr/>
        </p:nvSpPr>
        <p:spPr bwMode="auto">
          <a:xfrm>
            <a:off x="6837363" y="4114800"/>
            <a:ext cx="303212" cy="306388"/>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P</a:t>
            </a:r>
            <a:endParaRPr lang="zh-CN" altLang="en-US" sz="1400">
              <a:latin typeface="微软雅黑" pitchFamily="34" charset="-122"/>
              <a:ea typeface="微软雅黑" pitchFamily="34" charset="-122"/>
            </a:endParaRPr>
          </a:p>
        </p:txBody>
      </p:sp>
      <p:sp>
        <p:nvSpPr>
          <p:cNvPr id="142" name="Line 7"/>
          <p:cNvSpPr>
            <a:spLocks noChangeShapeType="1"/>
          </p:cNvSpPr>
          <p:nvPr/>
        </p:nvSpPr>
        <p:spPr bwMode="auto">
          <a:xfrm>
            <a:off x="3975100" y="2195513"/>
            <a:ext cx="1538288" cy="1587"/>
          </a:xfrm>
          <a:prstGeom prst="line">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144" name="矩形 143"/>
          <p:cNvSpPr>
            <a:spLocks noChangeArrowheads="1"/>
          </p:cNvSpPr>
          <p:nvPr/>
        </p:nvSpPr>
        <p:spPr bwMode="auto">
          <a:xfrm>
            <a:off x="3938588" y="2032000"/>
            <a:ext cx="579437"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XOR</a:t>
            </a:r>
            <a:endParaRPr lang="zh-CN" altLang="en-US" sz="1400">
              <a:latin typeface="微软雅黑" pitchFamily="34" charset="-122"/>
              <a:ea typeface="微软雅黑" pitchFamily="34" charset="-122"/>
            </a:endParaRPr>
          </a:p>
        </p:txBody>
      </p:sp>
      <p:sp>
        <p:nvSpPr>
          <p:cNvPr id="145" name="矩形 144"/>
          <p:cNvSpPr>
            <a:spLocks noChangeArrowheads="1"/>
          </p:cNvSpPr>
          <p:nvPr/>
        </p:nvSpPr>
        <p:spPr bwMode="auto">
          <a:xfrm>
            <a:off x="5599113" y="2030413"/>
            <a:ext cx="579437"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XOR</a:t>
            </a:r>
            <a:endParaRPr lang="zh-CN" altLang="en-US" sz="1400">
              <a:latin typeface="微软雅黑" pitchFamily="34" charset="-122"/>
              <a:ea typeface="微软雅黑" pitchFamily="34" charset="-122"/>
            </a:endParaRPr>
          </a:p>
        </p:txBody>
      </p:sp>
      <p:sp>
        <p:nvSpPr>
          <p:cNvPr id="147" name="矩形 146"/>
          <p:cNvSpPr>
            <a:spLocks noChangeArrowheads="1"/>
          </p:cNvSpPr>
          <p:nvPr/>
        </p:nvSpPr>
        <p:spPr bwMode="auto">
          <a:xfrm>
            <a:off x="2833688" y="2047875"/>
            <a:ext cx="363537" cy="307975"/>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a:t>
            </a:r>
          </a:p>
        </p:txBody>
      </p:sp>
      <p:sp>
        <p:nvSpPr>
          <p:cNvPr id="148" name="矩形 147"/>
          <p:cNvSpPr>
            <a:spLocks noChangeArrowheads="1"/>
          </p:cNvSpPr>
          <p:nvPr/>
        </p:nvSpPr>
        <p:spPr bwMode="auto">
          <a:xfrm>
            <a:off x="2243138" y="2047875"/>
            <a:ext cx="430212" cy="307975"/>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A0</a:t>
            </a:r>
            <a:endParaRPr lang="zh-CN" altLang="en-US" sz="1400">
              <a:latin typeface="微软雅黑" pitchFamily="34" charset="-122"/>
              <a:ea typeface="微软雅黑" pitchFamily="34" charset="-122"/>
            </a:endParaRPr>
          </a:p>
        </p:txBody>
      </p:sp>
      <p:sp>
        <p:nvSpPr>
          <p:cNvPr id="28706" name="矩形 148"/>
          <p:cNvSpPr>
            <a:spLocks noChangeArrowheads="1"/>
          </p:cNvSpPr>
          <p:nvPr/>
        </p:nvSpPr>
        <p:spPr bwMode="auto">
          <a:xfrm>
            <a:off x="3387725" y="4090988"/>
            <a:ext cx="428625" cy="307975"/>
          </a:xfrm>
          <a:prstGeom prst="rect">
            <a:avLst/>
          </a:prstGeom>
          <a:noFill/>
          <a:ln w="9525">
            <a:noFill/>
            <a:miter lim="800000"/>
            <a:headEnd/>
            <a:tailEnd/>
          </a:ln>
        </p:spPr>
        <p:txBody>
          <a:bodyPr wrap="none">
            <a:spAutoFit/>
          </a:bodyPr>
          <a:lstStyle/>
          <a:p>
            <a:pPr algn="ctr">
              <a:spcBef>
                <a:spcPct val="50000"/>
              </a:spcBef>
            </a:pPr>
            <a:r>
              <a:rPr lang="en-US" altLang="zh-CN" sz="1400">
                <a:solidFill>
                  <a:srgbClr val="C00000"/>
                </a:solidFill>
                <a:latin typeface="微软雅黑" pitchFamily="34" charset="-122"/>
                <a:ea typeface="微软雅黑" pitchFamily="34" charset="-122"/>
              </a:rPr>
              <a:t>A1</a:t>
            </a:r>
            <a:endParaRPr lang="zh-CN" altLang="en-US" sz="1400">
              <a:solidFill>
                <a:srgbClr val="C00000"/>
              </a:solidFill>
              <a:latin typeface="微软雅黑" pitchFamily="34" charset="-122"/>
              <a:ea typeface="微软雅黑" pitchFamily="34" charset="-122"/>
            </a:endParaRPr>
          </a:p>
        </p:txBody>
      </p:sp>
      <p:sp>
        <p:nvSpPr>
          <p:cNvPr id="28707" name="矩形 149"/>
          <p:cNvSpPr>
            <a:spLocks noChangeArrowheads="1"/>
          </p:cNvSpPr>
          <p:nvPr/>
        </p:nvSpPr>
        <p:spPr bwMode="auto">
          <a:xfrm>
            <a:off x="4546600" y="4111625"/>
            <a:ext cx="428625" cy="307975"/>
          </a:xfrm>
          <a:prstGeom prst="rect">
            <a:avLst/>
          </a:prstGeom>
          <a:noFill/>
          <a:ln w="9525">
            <a:noFill/>
            <a:miter lim="800000"/>
            <a:headEnd/>
            <a:tailEnd/>
          </a:ln>
        </p:spPr>
        <p:txBody>
          <a:bodyPr wrap="none">
            <a:spAutoFit/>
          </a:bodyPr>
          <a:lstStyle/>
          <a:p>
            <a:pPr algn="ctr">
              <a:spcBef>
                <a:spcPct val="50000"/>
              </a:spcBef>
            </a:pPr>
            <a:r>
              <a:rPr lang="en-US" altLang="zh-CN" sz="1400">
                <a:solidFill>
                  <a:srgbClr val="C00000"/>
                </a:solidFill>
                <a:latin typeface="微软雅黑" pitchFamily="34" charset="-122"/>
                <a:ea typeface="微软雅黑" pitchFamily="34" charset="-122"/>
              </a:rPr>
              <a:t>A2</a:t>
            </a:r>
            <a:endParaRPr lang="zh-CN" altLang="en-US" sz="1400">
              <a:solidFill>
                <a:srgbClr val="C00000"/>
              </a:solidFill>
              <a:latin typeface="微软雅黑" pitchFamily="34" charset="-122"/>
              <a:ea typeface="微软雅黑" pitchFamily="34" charset="-122"/>
            </a:endParaRPr>
          </a:p>
        </p:txBody>
      </p:sp>
      <p:sp>
        <p:nvSpPr>
          <p:cNvPr id="28708" name="矩形 150"/>
          <p:cNvSpPr>
            <a:spLocks noChangeArrowheads="1"/>
          </p:cNvSpPr>
          <p:nvPr/>
        </p:nvSpPr>
        <p:spPr bwMode="auto">
          <a:xfrm>
            <a:off x="6838950" y="4116388"/>
            <a:ext cx="303213" cy="306387"/>
          </a:xfrm>
          <a:prstGeom prst="rect">
            <a:avLst/>
          </a:prstGeom>
          <a:noFill/>
          <a:ln w="9525">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P</a:t>
            </a:r>
            <a:endParaRPr lang="zh-CN" altLang="en-US" sz="140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2500"/>
                            </p:stCondLst>
                            <p:childTnLst>
                              <p:par>
                                <p:cTn id="13" presetID="0" presetClass="path" presetSubtype="0" accel="50000" decel="50000" fill="hold" nodeType="afterEffect">
                                  <p:stCondLst>
                                    <p:cond delay="0"/>
                                  </p:stCondLst>
                                  <p:childTnLst>
                                    <p:animMotion origin="layout" path="M 0 0 L -0.15938 0.21273 " pathEditMode="relative" ptsTypes="AA">
                                      <p:cBhvr>
                                        <p:cTn id="14" dur="2000" fill="hold"/>
                                        <p:tgtEl>
                                          <p:spTgt spid="6"/>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15938 0.21273 " pathEditMode="relative" ptsTypes="AA">
                                      <p:cBhvr>
                                        <p:cTn id="16" dur="2000" fill="hold"/>
                                        <p:tgtEl>
                                          <p:spTgt spid="132"/>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childTnLst>
                          </p:cTn>
                        </p:par>
                        <p:par>
                          <p:cTn id="26" fill="hold">
                            <p:stCondLst>
                              <p:cond delay="2500"/>
                            </p:stCondLst>
                            <p:childTnLst>
                              <p:par>
                                <p:cTn id="27" presetID="9" presetClass="exit" presetSubtype="0" fill="hold" nodeType="afterEffect">
                                  <p:stCondLst>
                                    <p:cond delay="1500"/>
                                  </p:stCondLst>
                                  <p:childTnLst>
                                    <p:animEffect transition="out" filter="dissolv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0" presetClass="path" presetSubtype="0" accel="50000" decel="50000" fill="hold" nodeType="withEffect">
                                  <p:stCondLst>
                                    <p:cond delay="0"/>
                                  </p:stCondLst>
                                  <p:childTnLst>
                                    <p:animMotion origin="layout" path="M 0.00729 0.00579 L 0.00539 -0.20995 " pathEditMode="relative" rAng="0" ptsTypes="AA">
                                      <p:cBhvr>
                                        <p:cTn id="31" dur="2000" fill="hold"/>
                                        <p:tgtEl>
                                          <p:spTgt spid="9"/>
                                        </p:tgtEl>
                                        <p:attrNameLst>
                                          <p:attrName>ppt_x</p:attrName>
                                          <p:attrName>ppt_y</p:attrName>
                                        </p:attrNameLst>
                                      </p:cBhvr>
                                      <p:rCtr x="-1" y="-108"/>
                                    </p:animMotion>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0" nodeType="clickEffect">
                                  <p:stCondLst>
                                    <p:cond delay="0"/>
                                  </p:stCondLst>
                                  <p:childTnLst>
                                    <p:animMotion origin="layout" path="M 0.00035 -0.02315 L 0.00035 -0.30069 " pathEditMode="relative" ptsTypes="AA">
                                      <p:cBhvr>
                                        <p:cTn id="35" dur="2000" fill="hold"/>
                                        <p:tgtEl>
                                          <p:spTgt spid="138"/>
                                        </p:tgtEl>
                                        <p:attrNameLst>
                                          <p:attrName>ppt_x</p:attrName>
                                          <p:attrName>ppt_y</p:attrName>
                                        </p:attrNameLst>
                                      </p:cBhvr>
                                    </p:animMotion>
                                  </p:childTnLst>
                                </p:cTn>
                              </p:par>
                              <p:par>
                                <p:cTn id="36" presetID="0" presetClass="path" presetSubtype="0" accel="50000" decel="50000" fill="hold" grpId="0" nodeType="withEffect">
                                  <p:stCondLst>
                                    <p:cond delay="0"/>
                                  </p:stCondLst>
                                  <p:childTnLst>
                                    <p:animMotion origin="layout" path="M 3.88889E-6 0.00093 L 3.88889E-6 -0.30394 " pathEditMode="relative" rAng="0" ptsTypes="AA">
                                      <p:cBhvr>
                                        <p:cTn id="37" dur="2000" fill="hold"/>
                                        <p:tgtEl>
                                          <p:spTgt spid="139"/>
                                        </p:tgtEl>
                                        <p:attrNameLst>
                                          <p:attrName>ppt_x</p:attrName>
                                          <p:attrName>ppt_y</p:attrName>
                                        </p:attrNameLst>
                                      </p:cBhvr>
                                      <p:rCtr x="0" y="-153"/>
                                    </p:animMotion>
                                  </p:childTnLst>
                                </p:cTn>
                              </p:par>
                              <p:par>
                                <p:cTn id="38" presetID="0" presetClass="path" presetSubtype="0" accel="50000" decel="50000" fill="hold" grpId="0" nodeType="withEffect">
                                  <p:stCondLst>
                                    <p:cond delay="0"/>
                                  </p:stCondLst>
                                  <p:childTnLst>
                                    <p:animMotion origin="layout" path="M 3.88889E-6 -0.00092 L 3.88889E-6 -0.3037 " pathEditMode="relative" rAng="0" ptsTypes="AA">
                                      <p:cBhvr>
                                        <p:cTn id="39" dur="2000" fill="hold"/>
                                        <p:tgtEl>
                                          <p:spTgt spid="140"/>
                                        </p:tgtEl>
                                        <p:attrNameLst>
                                          <p:attrName>ppt_x</p:attrName>
                                          <p:attrName>ppt_y</p:attrName>
                                        </p:attrNameLst>
                                      </p:cBhvr>
                                      <p:rCtr x="0" y="-151"/>
                                    </p:animMotion>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blinds(horizontal)">
                                      <p:cBhvr>
                                        <p:cTn id="44" dur="500"/>
                                        <p:tgtEl>
                                          <p:spTgt spid="145"/>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blinds(horizontal)">
                                      <p:cBhvr>
                                        <p:cTn id="48" dur="500"/>
                                        <p:tgtEl>
                                          <p:spTgt spid="144"/>
                                        </p:tgtEl>
                                      </p:cBhvr>
                                    </p:animEffect>
                                  </p:childTnLst>
                                </p:cTn>
                              </p:par>
                            </p:childTnLst>
                          </p:cTn>
                        </p:par>
                        <p:par>
                          <p:cTn id="49" fill="hold">
                            <p:stCondLst>
                              <p:cond delay="1000"/>
                            </p:stCondLst>
                            <p:childTnLst>
                              <p:par>
                                <p:cTn id="50" presetID="3" presetClass="entr" presetSubtype="10" fill="hold" grpId="0" nodeType="after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blinds(horizontal)">
                                      <p:cBhvr>
                                        <p:cTn id="52" dur="500"/>
                                        <p:tgtEl>
                                          <p:spTgt spid="147"/>
                                        </p:tgtEl>
                                      </p:cBhvr>
                                    </p:animEffect>
                                  </p:childTnLst>
                                </p:cTn>
                              </p:par>
                            </p:childTnLst>
                          </p:cTn>
                        </p:par>
                        <p:par>
                          <p:cTn id="53" fill="hold">
                            <p:stCondLst>
                              <p:cond delay="1500"/>
                            </p:stCondLst>
                            <p:childTnLst>
                              <p:par>
                                <p:cTn id="54" presetID="3" presetClass="entr" presetSubtype="10" fill="hold" grpId="0" nodeType="after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blinds(horizontal)">
                                      <p:cBhvr>
                                        <p:cTn id="56" dur="500"/>
                                        <p:tgtEl>
                                          <p:spTgt spid="148"/>
                                        </p:tgtEl>
                                      </p:cBhvr>
                                    </p:animEffect>
                                  </p:childTnLst>
                                </p:cTn>
                              </p:par>
                            </p:childTnLst>
                          </p:cTn>
                        </p:par>
                        <p:par>
                          <p:cTn id="57" fill="hold">
                            <p:stCondLst>
                              <p:cond delay="2000"/>
                            </p:stCondLst>
                            <p:childTnLst>
                              <p:par>
                                <p:cTn id="58" presetID="0" presetClass="path" presetSubtype="0" accel="50000" decel="50000" fill="hold" grpId="1" nodeType="afterEffect">
                                  <p:stCondLst>
                                    <p:cond delay="0"/>
                                  </p:stCondLst>
                                  <p:childTnLst>
                                    <p:animMotion origin="layout" path="M 0 -0.00693 L 0.00104 0.2911 " pathEditMode="relative" rAng="0" ptsTypes="AA">
                                      <p:cBhvr>
                                        <p:cTn id="59" dur="2000" fill="hold"/>
                                        <p:tgtEl>
                                          <p:spTgt spid="148"/>
                                        </p:tgtEl>
                                        <p:attrNameLst>
                                          <p:attrName>ppt_x</p:attrName>
                                          <p:attrName>ppt_y</p:attrName>
                                        </p:attrNameLst>
                                      </p:cBhvr>
                                      <p:rCtr x="1" y="1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44" grpId="0"/>
      <p:bldP spid="145" grpId="0"/>
      <p:bldP spid="147" grpId="0"/>
      <p:bldP spid="148" grpId="0"/>
      <p:bldP spid="14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基本概念</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物理卷、逻辑卷</a:t>
            </a:r>
          </a:p>
        </p:txBody>
      </p:sp>
      <p:sp>
        <p:nvSpPr>
          <p:cNvPr id="57" name="Rectangle 3"/>
          <p:cNvSpPr>
            <a:spLocks noChangeArrowheads="1"/>
          </p:cNvSpPr>
          <p:nvPr/>
        </p:nvSpPr>
        <p:spPr bwMode="auto">
          <a:xfrm>
            <a:off x="1100138" y="1504950"/>
            <a:ext cx="6911975" cy="2889250"/>
          </a:xfrm>
          <a:prstGeom prst="rect">
            <a:avLst/>
          </a:prstGeom>
          <a:solidFill>
            <a:schemeClr val="accent2">
              <a:lumMod val="20000"/>
              <a:lumOff val="80000"/>
              <a:alpha val="60001"/>
            </a:schemeClr>
          </a:solidFill>
          <a:ln w="12700" algn="ctr">
            <a:noFill/>
            <a:miter lim="800000"/>
            <a:headEnd/>
            <a:tailEnd/>
          </a:ln>
          <a:effectLst/>
        </p:spPr>
        <p:txBody>
          <a:bodyPr wrap="none" anchor="ctr"/>
          <a:lstStyle/>
          <a:p>
            <a:pPr algn="ctr">
              <a:defRPr/>
            </a:pPr>
            <a:endParaRPr lang="zh-CN" altLang="zh-CN" sz="2400" b="0">
              <a:latin typeface="Arial" pitchFamily="34" charset="0"/>
              <a:ea typeface="宋体" pitchFamily="2" charset="-122"/>
            </a:endParaRPr>
          </a:p>
        </p:txBody>
      </p:sp>
      <p:sp>
        <p:nvSpPr>
          <p:cNvPr id="59" name="Rectangle 5"/>
          <p:cNvSpPr>
            <a:spLocks noChangeArrowheads="1"/>
          </p:cNvSpPr>
          <p:nvPr/>
        </p:nvSpPr>
        <p:spPr bwMode="auto">
          <a:xfrm>
            <a:off x="4737100" y="2944813"/>
            <a:ext cx="3267075" cy="1144587"/>
          </a:xfrm>
          <a:prstGeom prst="rect">
            <a:avLst/>
          </a:prstGeom>
          <a:solidFill>
            <a:schemeClr val="accent6">
              <a:lumMod val="20000"/>
              <a:lumOff val="80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29703" name="Rectangle 4"/>
          <p:cNvSpPr>
            <a:spLocks noChangeArrowheads="1"/>
          </p:cNvSpPr>
          <p:nvPr/>
        </p:nvSpPr>
        <p:spPr bwMode="auto">
          <a:xfrm>
            <a:off x="1181100" y="2944813"/>
            <a:ext cx="3340100" cy="1152525"/>
          </a:xfrm>
          <a:prstGeom prst="rect">
            <a:avLst/>
          </a:prstGeom>
          <a:solidFill>
            <a:schemeClr val="accent1"/>
          </a:solidFill>
          <a:ln w="12700" algn="ctr">
            <a:noFill/>
            <a:miter lim="800000"/>
            <a:headEnd/>
            <a:tailEnd/>
          </a:ln>
        </p:spPr>
        <p:txBody>
          <a:bodyPr wrap="none" anchor="ctr"/>
          <a:lstStyle/>
          <a:p>
            <a:endParaRPr lang="zh-CN" altLang="en-US"/>
          </a:p>
        </p:txBody>
      </p:sp>
      <p:sp>
        <p:nvSpPr>
          <p:cNvPr id="29704" name="Text Box 6"/>
          <p:cNvSpPr txBox="1">
            <a:spLocks noChangeArrowheads="1"/>
          </p:cNvSpPr>
          <p:nvPr/>
        </p:nvSpPr>
        <p:spPr bwMode="auto">
          <a:xfrm>
            <a:off x="2087563" y="4044950"/>
            <a:ext cx="1208087" cy="304800"/>
          </a:xfrm>
          <a:prstGeom prst="rect">
            <a:avLst/>
          </a:prstGeom>
          <a:noFill/>
          <a:ln w="12700" algn="ctr">
            <a:noFill/>
            <a:miter lim="800000"/>
            <a:headEnd/>
            <a:tailEnd/>
          </a:ln>
        </p:spPr>
        <p:txBody>
          <a:bodyPr>
            <a:spAutoFit/>
          </a:bodyPr>
          <a:lstStyle/>
          <a:p>
            <a:pPr algn="ctr"/>
            <a:r>
              <a:rPr lang="en-US" altLang="zh-CN" sz="1400">
                <a:latin typeface="微软雅黑" pitchFamily="34" charset="-122"/>
                <a:ea typeface="微软雅黑" pitchFamily="34" charset="-122"/>
              </a:rPr>
              <a:t>RAID10</a:t>
            </a:r>
          </a:p>
        </p:txBody>
      </p:sp>
      <p:sp>
        <p:nvSpPr>
          <p:cNvPr id="29705" name="Text Box 7"/>
          <p:cNvSpPr txBox="1">
            <a:spLocks noChangeArrowheads="1"/>
          </p:cNvSpPr>
          <p:nvPr/>
        </p:nvSpPr>
        <p:spPr bwMode="auto">
          <a:xfrm>
            <a:off x="5789613" y="4044950"/>
            <a:ext cx="987425" cy="304800"/>
          </a:xfrm>
          <a:prstGeom prst="rect">
            <a:avLst/>
          </a:prstGeom>
          <a:noFill/>
          <a:ln w="12700" algn="ctr">
            <a:noFill/>
            <a:miter lim="800000"/>
            <a:headEnd/>
            <a:tailEnd/>
          </a:ln>
        </p:spPr>
        <p:txBody>
          <a:bodyPr>
            <a:spAutoFit/>
          </a:bodyPr>
          <a:lstStyle/>
          <a:p>
            <a:pPr algn="ctr"/>
            <a:r>
              <a:rPr lang="en-US" altLang="zh-CN" sz="1400">
                <a:latin typeface="微软雅黑" pitchFamily="34" charset="-122"/>
                <a:ea typeface="微软雅黑" pitchFamily="34" charset="-122"/>
              </a:rPr>
              <a:t>RAID5</a:t>
            </a:r>
          </a:p>
        </p:txBody>
      </p:sp>
      <p:sp>
        <p:nvSpPr>
          <p:cNvPr id="65" name="Line 11"/>
          <p:cNvSpPr>
            <a:spLocks noChangeShapeType="1"/>
          </p:cNvSpPr>
          <p:nvPr/>
        </p:nvSpPr>
        <p:spPr bwMode="auto">
          <a:xfrm flipV="1">
            <a:off x="2216150" y="2439988"/>
            <a:ext cx="514350" cy="792162"/>
          </a:xfrm>
          <a:prstGeom prst="line">
            <a:avLst/>
          </a:prstGeom>
          <a:noFill/>
          <a:ln w="19050">
            <a:solidFill>
              <a:schemeClr val="bg1">
                <a:lumMod val="50000"/>
              </a:schemeClr>
            </a:solidFill>
            <a:prstDash val="solid"/>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66" name="Line 12"/>
          <p:cNvSpPr>
            <a:spLocks noChangeShapeType="1"/>
          </p:cNvSpPr>
          <p:nvPr/>
        </p:nvSpPr>
        <p:spPr bwMode="auto">
          <a:xfrm>
            <a:off x="1279525" y="3232150"/>
            <a:ext cx="3097213" cy="36513"/>
          </a:xfrm>
          <a:prstGeom prst="line">
            <a:avLst/>
          </a:prstGeom>
          <a:noFill/>
          <a:ln w="19050">
            <a:solidFill>
              <a:schemeClr val="bg1">
                <a:lumMod val="50000"/>
              </a:schemeClr>
            </a:solidFill>
            <a:prstDash val="solid"/>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9708" name="Line 13"/>
          <p:cNvSpPr>
            <a:spLocks noChangeShapeType="1"/>
          </p:cNvSpPr>
          <p:nvPr/>
        </p:nvSpPr>
        <p:spPr bwMode="auto">
          <a:xfrm>
            <a:off x="5867400" y="2405063"/>
            <a:ext cx="412750" cy="841375"/>
          </a:xfrm>
          <a:prstGeom prst="line">
            <a:avLst/>
          </a:prstGeom>
          <a:noFill/>
          <a:ln w="19050" algn="ctr">
            <a:solidFill>
              <a:srgbClr val="FFC000"/>
            </a:solidFill>
            <a:miter lim="800000"/>
            <a:headEnd/>
            <a:tailEnd/>
          </a:ln>
        </p:spPr>
        <p:txBody>
          <a:bodyPr wrap="none" anchor="ctr"/>
          <a:lstStyle/>
          <a:p>
            <a:endParaRPr lang="zh-CN" altLang="en-US"/>
          </a:p>
        </p:txBody>
      </p:sp>
      <p:sp>
        <p:nvSpPr>
          <p:cNvPr id="29709" name="Rectangle 16"/>
          <p:cNvSpPr>
            <a:spLocks noChangeArrowheads="1"/>
          </p:cNvSpPr>
          <p:nvPr/>
        </p:nvSpPr>
        <p:spPr bwMode="auto">
          <a:xfrm>
            <a:off x="1244600" y="2908300"/>
            <a:ext cx="723900"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物理卷</a:t>
            </a:r>
          </a:p>
        </p:txBody>
      </p:sp>
      <p:sp>
        <p:nvSpPr>
          <p:cNvPr id="29710" name="Rectangle 17"/>
          <p:cNvSpPr>
            <a:spLocks noChangeArrowheads="1"/>
          </p:cNvSpPr>
          <p:nvPr/>
        </p:nvSpPr>
        <p:spPr bwMode="auto">
          <a:xfrm>
            <a:off x="4664075" y="2873375"/>
            <a:ext cx="723900"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物理卷</a:t>
            </a:r>
          </a:p>
        </p:txBody>
      </p:sp>
      <p:sp>
        <p:nvSpPr>
          <p:cNvPr id="29711" name="Rectangle 18"/>
          <p:cNvSpPr>
            <a:spLocks noChangeArrowheads="1"/>
          </p:cNvSpPr>
          <p:nvPr/>
        </p:nvSpPr>
        <p:spPr bwMode="auto">
          <a:xfrm>
            <a:off x="1316038" y="2081213"/>
            <a:ext cx="723900"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逻辑卷</a:t>
            </a:r>
          </a:p>
        </p:txBody>
      </p:sp>
      <p:sp>
        <p:nvSpPr>
          <p:cNvPr id="29712" name="Rectangle 19"/>
          <p:cNvSpPr>
            <a:spLocks noChangeArrowheads="1"/>
          </p:cNvSpPr>
          <p:nvPr/>
        </p:nvSpPr>
        <p:spPr bwMode="auto">
          <a:xfrm>
            <a:off x="4494213" y="2008188"/>
            <a:ext cx="723900"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逻辑卷</a:t>
            </a:r>
          </a:p>
        </p:txBody>
      </p:sp>
      <p:grpSp>
        <p:nvGrpSpPr>
          <p:cNvPr id="2" name="Group 22"/>
          <p:cNvGrpSpPr>
            <a:grpSpLocks/>
          </p:cNvGrpSpPr>
          <p:nvPr/>
        </p:nvGrpSpPr>
        <p:grpSpPr bwMode="auto">
          <a:xfrm>
            <a:off x="1423988" y="3305175"/>
            <a:ext cx="539750" cy="612775"/>
            <a:chOff x="1338" y="2750"/>
            <a:chExt cx="522" cy="522"/>
          </a:xfrm>
        </p:grpSpPr>
        <p:sp>
          <p:nvSpPr>
            <p:cNvPr id="78" name="AutoShape 23"/>
            <p:cNvSpPr>
              <a:spLocks noChangeArrowheads="1"/>
            </p:cNvSpPr>
            <p:nvPr/>
          </p:nvSpPr>
          <p:spPr bwMode="auto">
            <a:xfrm>
              <a:off x="1338" y="2750"/>
              <a:ext cx="522" cy="522"/>
            </a:xfrm>
            <a:prstGeom prst="can">
              <a:avLst>
                <a:gd name="adj" fmla="val 32843"/>
              </a:avLst>
            </a:prstGeom>
            <a:gradFill rotWithShape="1">
              <a:gsLst>
                <a:gs pos="0">
                  <a:schemeClr val="hlink"/>
                </a:gs>
                <a:gs pos="50000">
                  <a:schemeClr val="hlink">
                    <a:gamma/>
                    <a:tint val="30196"/>
                    <a:invGamma/>
                  </a:schemeClr>
                </a:gs>
                <a:gs pos="100000">
                  <a:schemeClr val="hlink"/>
                </a:gs>
              </a:gsLst>
              <a:lin ang="0" scaled="1"/>
            </a:gradFill>
            <a:ln w="9525">
              <a:solidFill>
                <a:schemeClr val="bg1">
                  <a:lumMod val="5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9740" name="Rectangle 24"/>
            <p:cNvSpPr>
              <a:spLocks noChangeArrowheads="1"/>
            </p:cNvSpPr>
            <p:nvPr/>
          </p:nvSpPr>
          <p:spPr bwMode="gray">
            <a:xfrm>
              <a:off x="1511" y="2943"/>
              <a:ext cx="179" cy="313"/>
            </a:xfrm>
            <a:prstGeom prst="rect">
              <a:avLst/>
            </a:prstGeom>
            <a:noFill/>
            <a:ln w="9525" algn="ctr">
              <a:noFill/>
              <a:miter lim="800000"/>
              <a:headEnd/>
              <a:tailEnd/>
            </a:ln>
          </p:spPr>
          <p:txBody>
            <a:bodyPr>
              <a:spAutoFit/>
            </a:bodyPr>
            <a:lstStyle/>
            <a:p>
              <a:pPr algn="ctr">
                <a:spcBef>
                  <a:spcPct val="50000"/>
                </a:spcBef>
              </a:pPr>
              <a:endParaRPr lang="zh-CN" altLang="zh-CN" sz="1800" b="0"/>
            </a:p>
          </p:txBody>
        </p:sp>
      </p:grpSp>
      <p:sp>
        <p:nvSpPr>
          <p:cNvPr id="85" name="AutoShape 26"/>
          <p:cNvSpPr>
            <a:spLocks noChangeArrowheads="1"/>
          </p:cNvSpPr>
          <p:nvPr/>
        </p:nvSpPr>
        <p:spPr bwMode="auto">
          <a:xfrm>
            <a:off x="2216150" y="3305175"/>
            <a:ext cx="539750" cy="612775"/>
          </a:xfrm>
          <a:prstGeom prst="can">
            <a:avLst>
              <a:gd name="adj" fmla="val 32843"/>
            </a:avLst>
          </a:prstGeom>
          <a:gradFill rotWithShape="1">
            <a:gsLst>
              <a:gs pos="0">
                <a:schemeClr val="hlink"/>
              </a:gs>
              <a:gs pos="50000">
                <a:schemeClr val="hlink">
                  <a:gamma/>
                  <a:tint val="30196"/>
                  <a:invGamma/>
                </a:schemeClr>
              </a:gs>
              <a:gs pos="100000">
                <a:schemeClr val="hlink"/>
              </a:gs>
            </a:gsLst>
            <a:lin ang="0" scaled="1"/>
          </a:gradFill>
          <a:ln w="9525">
            <a:solidFill>
              <a:schemeClr val="bg1">
                <a:lumMod val="5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89" name="AutoShape 29"/>
          <p:cNvSpPr>
            <a:spLocks noChangeArrowheads="1"/>
          </p:cNvSpPr>
          <p:nvPr/>
        </p:nvSpPr>
        <p:spPr bwMode="auto">
          <a:xfrm>
            <a:off x="2973388" y="3305175"/>
            <a:ext cx="539750" cy="612775"/>
          </a:xfrm>
          <a:prstGeom prst="can">
            <a:avLst>
              <a:gd name="adj" fmla="val 32843"/>
            </a:avLst>
          </a:prstGeom>
          <a:gradFill rotWithShape="1">
            <a:gsLst>
              <a:gs pos="0">
                <a:schemeClr val="hlink"/>
              </a:gs>
              <a:gs pos="50000">
                <a:schemeClr val="hlink">
                  <a:gamma/>
                  <a:tint val="30196"/>
                  <a:invGamma/>
                </a:schemeClr>
              </a:gs>
              <a:gs pos="100000">
                <a:schemeClr val="hlink"/>
              </a:gs>
            </a:gsLst>
            <a:lin ang="0" scaled="1"/>
          </a:gradFill>
          <a:ln w="9525">
            <a:solidFill>
              <a:schemeClr val="bg1">
                <a:lumMod val="5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2" name="AutoShape 32"/>
          <p:cNvSpPr>
            <a:spLocks noChangeArrowheads="1"/>
          </p:cNvSpPr>
          <p:nvPr/>
        </p:nvSpPr>
        <p:spPr bwMode="auto">
          <a:xfrm>
            <a:off x="3692525" y="3305175"/>
            <a:ext cx="539750" cy="612775"/>
          </a:xfrm>
          <a:prstGeom prst="can">
            <a:avLst>
              <a:gd name="adj" fmla="val 32843"/>
            </a:avLst>
          </a:prstGeom>
          <a:gradFill rotWithShape="1">
            <a:gsLst>
              <a:gs pos="0">
                <a:schemeClr val="hlink"/>
              </a:gs>
              <a:gs pos="50000">
                <a:schemeClr val="hlink">
                  <a:gamma/>
                  <a:tint val="30196"/>
                  <a:invGamma/>
                </a:schemeClr>
              </a:gs>
              <a:gs pos="100000">
                <a:schemeClr val="hlink"/>
              </a:gs>
            </a:gsLst>
            <a:lin ang="0" scaled="1"/>
          </a:gradFill>
          <a:ln w="9525">
            <a:solidFill>
              <a:schemeClr val="bg1">
                <a:lumMod val="5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3" name="Group 34"/>
          <p:cNvGrpSpPr>
            <a:grpSpLocks/>
          </p:cNvGrpSpPr>
          <p:nvPr/>
        </p:nvGrpSpPr>
        <p:grpSpPr bwMode="auto">
          <a:xfrm>
            <a:off x="2324100" y="1684338"/>
            <a:ext cx="828675" cy="828675"/>
            <a:chOff x="1451" y="1729"/>
            <a:chExt cx="522" cy="522"/>
          </a:xfrm>
        </p:grpSpPr>
        <p:sp>
          <p:nvSpPr>
            <p:cNvPr id="96" name="AutoShape 35"/>
            <p:cNvSpPr>
              <a:spLocks noChangeArrowheads="1"/>
            </p:cNvSpPr>
            <p:nvPr/>
          </p:nvSpPr>
          <p:spPr bwMode="auto">
            <a:xfrm>
              <a:off x="1451" y="1729"/>
              <a:ext cx="522" cy="522"/>
            </a:xfrm>
            <a:prstGeom prst="can">
              <a:avLst>
                <a:gd name="adj" fmla="val 32843"/>
              </a:avLst>
            </a:prstGeom>
            <a:gradFill rotWithShape="1">
              <a:gsLst>
                <a:gs pos="0">
                  <a:schemeClr val="accent2"/>
                </a:gs>
                <a:gs pos="50000">
                  <a:schemeClr val="accent2">
                    <a:gamma/>
                    <a:tint val="30196"/>
                    <a:invGamma/>
                  </a:schemeClr>
                </a:gs>
                <a:gs pos="100000">
                  <a:schemeClr val="accent2"/>
                </a:gs>
              </a:gsLst>
              <a:lin ang="0" scaled="1"/>
            </a:gradFill>
            <a:ln w="9525">
              <a:solidFill>
                <a:schemeClr val="bg1">
                  <a:lumMod val="50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9738" name="Rectangle 36"/>
            <p:cNvSpPr>
              <a:spLocks noChangeArrowheads="1"/>
            </p:cNvSpPr>
            <p:nvPr/>
          </p:nvSpPr>
          <p:spPr bwMode="gray">
            <a:xfrm>
              <a:off x="1497" y="1929"/>
              <a:ext cx="429" cy="194"/>
            </a:xfrm>
            <a:prstGeom prst="rect">
              <a:avLst/>
            </a:prstGeom>
            <a:noFill/>
            <a:ln w="9525" algn="ctr">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LUN1</a:t>
              </a:r>
            </a:p>
          </p:txBody>
        </p:sp>
      </p:grpSp>
      <p:sp>
        <p:nvSpPr>
          <p:cNvPr id="98" name="AutoShape 37"/>
          <p:cNvSpPr>
            <a:spLocks noChangeArrowheads="1"/>
          </p:cNvSpPr>
          <p:nvPr/>
        </p:nvSpPr>
        <p:spPr bwMode="auto">
          <a:xfrm>
            <a:off x="5456238" y="1647825"/>
            <a:ext cx="828675" cy="828675"/>
          </a:xfrm>
          <a:prstGeom prst="can">
            <a:avLst>
              <a:gd name="adj" fmla="val 32843"/>
            </a:avLst>
          </a:prstGeom>
          <a:gradFill flip="none" rotWithShape="1">
            <a:gsLst>
              <a:gs pos="0">
                <a:srgbClr val="FFCC99">
                  <a:shade val="30000"/>
                  <a:satMod val="115000"/>
                </a:srgbClr>
              </a:gs>
              <a:gs pos="50000">
                <a:srgbClr val="FFCC99">
                  <a:shade val="67500"/>
                  <a:satMod val="115000"/>
                </a:srgbClr>
              </a:gs>
              <a:gs pos="100000">
                <a:srgbClr val="FFCC99">
                  <a:shade val="100000"/>
                  <a:satMod val="115000"/>
                </a:srgbClr>
              </a:gs>
            </a:gsLst>
            <a:lin ang="0" scaled="1"/>
            <a:tileRect/>
          </a:gradFill>
          <a:ln w="9525">
            <a:solidFill>
              <a:schemeClr val="bg1">
                <a:lumMod val="6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9719" name="Rectangle 38"/>
          <p:cNvSpPr>
            <a:spLocks noChangeArrowheads="1"/>
          </p:cNvSpPr>
          <p:nvPr/>
        </p:nvSpPr>
        <p:spPr bwMode="gray">
          <a:xfrm>
            <a:off x="5529263" y="1965325"/>
            <a:ext cx="681037" cy="307975"/>
          </a:xfrm>
          <a:prstGeom prst="rect">
            <a:avLst/>
          </a:prstGeom>
          <a:noFill/>
          <a:ln w="9525" algn="ctr">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LUN2</a:t>
            </a:r>
          </a:p>
        </p:txBody>
      </p:sp>
      <p:sp>
        <p:nvSpPr>
          <p:cNvPr id="100" name="AutoShape 39"/>
          <p:cNvSpPr>
            <a:spLocks noChangeArrowheads="1"/>
          </p:cNvSpPr>
          <p:nvPr/>
        </p:nvSpPr>
        <p:spPr bwMode="auto">
          <a:xfrm>
            <a:off x="6572250" y="1647825"/>
            <a:ext cx="828675" cy="828675"/>
          </a:xfrm>
          <a:prstGeom prst="can">
            <a:avLst>
              <a:gd name="adj" fmla="val 32843"/>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3500000" scaled="1"/>
            <a:tileRect/>
          </a:gradFill>
          <a:ln w="9525">
            <a:solidFill>
              <a:schemeClr val="bg1">
                <a:lumMod val="6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9721" name="Rectangle 40"/>
          <p:cNvSpPr>
            <a:spLocks noChangeArrowheads="1"/>
          </p:cNvSpPr>
          <p:nvPr/>
        </p:nvSpPr>
        <p:spPr bwMode="gray">
          <a:xfrm>
            <a:off x="6645275" y="1965325"/>
            <a:ext cx="681038" cy="307975"/>
          </a:xfrm>
          <a:prstGeom prst="rect">
            <a:avLst/>
          </a:prstGeom>
          <a:noFill/>
          <a:ln w="9525" algn="ctr">
            <a:noFill/>
            <a:miter lim="800000"/>
            <a:headEnd/>
            <a:tailEnd/>
          </a:ln>
        </p:spPr>
        <p:txBody>
          <a:bodyPr wrap="none">
            <a:spAutoFit/>
          </a:bodyPr>
          <a:lstStyle/>
          <a:p>
            <a:pPr algn="ctr">
              <a:spcBef>
                <a:spcPct val="50000"/>
              </a:spcBef>
            </a:pPr>
            <a:r>
              <a:rPr lang="en-US" altLang="zh-CN" sz="1400">
                <a:latin typeface="微软雅黑" pitchFamily="34" charset="-122"/>
                <a:ea typeface="微软雅黑" pitchFamily="34" charset="-122"/>
              </a:rPr>
              <a:t>LUN3</a:t>
            </a:r>
          </a:p>
        </p:txBody>
      </p:sp>
      <p:sp>
        <p:nvSpPr>
          <p:cNvPr id="108" name="AutoShape 41"/>
          <p:cNvSpPr>
            <a:spLocks noChangeArrowheads="1"/>
          </p:cNvSpPr>
          <p:nvPr/>
        </p:nvSpPr>
        <p:spPr bwMode="auto">
          <a:xfrm>
            <a:off x="5205413" y="3524250"/>
            <a:ext cx="576262" cy="465138"/>
          </a:xfrm>
          <a:prstGeom prst="can">
            <a:avLst>
              <a:gd name="adj" fmla="val 50000"/>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3500000" scaled="1"/>
            <a:tileRect/>
          </a:gradFill>
          <a:ln w="9525">
            <a:solidFill>
              <a:schemeClr val="bg1">
                <a:lumMod val="6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09" name="AutoShape 42"/>
          <p:cNvSpPr>
            <a:spLocks noChangeArrowheads="1"/>
          </p:cNvSpPr>
          <p:nvPr/>
        </p:nvSpPr>
        <p:spPr bwMode="auto">
          <a:xfrm>
            <a:off x="5205413" y="3268663"/>
            <a:ext cx="576262" cy="431800"/>
          </a:xfrm>
          <a:prstGeom prst="can">
            <a:avLst>
              <a:gd name="adj" fmla="val 50000"/>
            </a:avLst>
          </a:prstGeom>
          <a:gradFill flip="none" rotWithShape="1">
            <a:gsLst>
              <a:gs pos="0">
                <a:srgbClr val="FFCC99">
                  <a:shade val="30000"/>
                  <a:satMod val="115000"/>
                </a:srgbClr>
              </a:gs>
              <a:gs pos="50000">
                <a:srgbClr val="FFCC99">
                  <a:shade val="67500"/>
                  <a:satMod val="115000"/>
                </a:srgbClr>
              </a:gs>
              <a:gs pos="100000">
                <a:srgbClr val="FFCC99">
                  <a:shade val="100000"/>
                  <a:satMod val="115000"/>
                </a:srgbClr>
              </a:gs>
            </a:gsLst>
            <a:lin ang="0" scaled="1"/>
            <a:tileRect/>
          </a:gradFill>
          <a:ln w="9525">
            <a:solidFill>
              <a:schemeClr val="bg2">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10" name="AutoShape 43"/>
          <p:cNvSpPr>
            <a:spLocks noChangeArrowheads="1"/>
          </p:cNvSpPr>
          <p:nvPr/>
        </p:nvSpPr>
        <p:spPr bwMode="auto">
          <a:xfrm>
            <a:off x="6069013" y="3524250"/>
            <a:ext cx="576262" cy="465138"/>
          </a:xfrm>
          <a:prstGeom prst="can">
            <a:avLst>
              <a:gd name="adj" fmla="val 50000"/>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3500000" scaled="1"/>
            <a:tileRect/>
          </a:gradFill>
          <a:ln w="9525">
            <a:solidFill>
              <a:schemeClr val="bg1">
                <a:lumMod val="6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11" name="AutoShape 44"/>
          <p:cNvSpPr>
            <a:spLocks noChangeArrowheads="1"/>
          </p:cNvSpPr>
          <p:nvPr/>
        </p:nvSpPr>
        <p:spPr bwMode="auto">
          <a:xfrm>
            <a:off x="6069013" y="3268663"/>
            <a:ext cx="576262" cy="431800"/>
          </a:xfrm>
          <a:prstGeom prst="can">
            <a:avLst>
              <a:gd name="adj" fmla="val 50000"/>
            </a:avLst>
          </a:prstGeom>
          <a:gradFill flip="none" rotWithShape="1">
            <a:gsLst>
              <a:gs pos="0">
                <a:srgbClr val="FFCC99">
                  <a:shade val="30000"/>
                  <a:satMod val="115000"/>
                </a:srgbClr>
              </a:gs>
              <a:gs pos="50000">
                <a:srgbClr val="FFCC99">
                  <a:shade val="67500"/>
                  <a:satMod val="115000"/>
                </a:srgbClr>
              </a:gs>
              <a:gs pos="100000">
                <a:srgbClr val="FFCC99">
                  <a:shade val="100000"/>
                  <a:satMod val="115000"/>
                </a:srgbClr>
              </a:gs>
            </a:gsLst>
            <a:lin ang="0" scaled="1"/>
            <a:tileRect/>
          </a:gradFill>
          <a:ln w="9525">
            <a:solidFill>
              <a:schemeClr val="bg2">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19" name="Line 12"/>
          <p:cNvSpPr>
            <a:spLocks noChangeShapeType="1"/>
          </p:cNvSpPr>
          <p:nvPr/>
        </p:nvSpPr>
        <p:spPr bwMode="auto">
          <a:xfrm>
            <a:off x="1279525" y="4003675"/>
            <a:ext cx="3097213" cy="36513"/>
          </a:xfrm>
          <a:prstGeom prst="line">
            <a:avLst/>
          </a:prstGeom>
          <a:noFill/>
          <a:ln w="19050">
            <a:solidFill>
              <a:schemeClr val="bg1">
                <a:lumMod val="50000"/>
              </a:schemeClr>
            </a:solidFill>
            <a:prstDash val="solid"/>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12" name="AutoShape 45"/>
          <p:cNvSpPr>
            <a:spLocks noChangeArrowheads="1"/>
          </p:cNvSpPr>
          <p:nvPr/>
        </p:nvSpPr>
        <p:spPr bwMode="auto">
          <a:xfrm>
            <a:off x="6824663" y="3524250"/>
            <a:ext cx="576262" cy="465138"/>
          </a:xfrm>
          <a:prstGeom prst="can">
            <a:avLst>
              <a:gd name="adj" fmla="val 50000"/>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3500000" scaled="1"/>
            <a:tileRect/>
          </a:gradFill>
          <a:ln w="9525">
            <a:solidFill>
              <a:schemeClr val="bg1">
                <a:lumMod val="6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cxnSp>
        <p:nvCxnSpPr>
          <p:cNvPr id="125" name="直接连接符 124"/>
          <p:cNvCxnSpPr>
            <a:endCxn id="119" idx="0"/>
          </p:cNvCxnSpPr>
          <p:nvPr/>
        </p:nvCxnSpPr>
        <p:spPr bwMode="auto">
          <a:xfrm rot="5400000">
            <a:off x="902494" y="3617119"/>
            <a:ext cx="763587" cy="9525"/>
          </a:xfrm>
          <a:prstGeom prst="line">
            <a:avLst/>
          </a:prstGeom>
          <a:noFill/>
          <a:ln w="19050">
            <a:solidFill>
              <a:schemeClr val="bg1">
                <a:lumMod val="50000"/>
              </a:schemeClr>
            </a:solidFill>
            <a:prstDash val="solid"/>
            <a:round/>
            <a:headEnd/>
            <a:tailEnd/>
          </a:ln>
          <a:effectLst/>
        </p:spPr>
      </p:cxnSp>
      <p:cxnSp>
        <p:nvCxnSpPr>
          <p:cNvPr id="126" name="直接连接符 125"/>
          <p:cNvCxnSpPr/>
          <p:nvPr/>
        </p:nvCxnSpPr>
        <p:spPr bwMode="auto">
          <a:xfrm rot="5400000">
            <a:off x="3994944" y="3642519"/>
            <a:ext cx="763587" cy="9525"/>
          </a:xfrm>
          <a:prstGeom prst="line">
            <a:avLst/>
          </a:prstGeom>
          <a:noFill/>
          <a:ln w="19050">
            <a:solidFill>
              <a:schemeClr val="bg1">
                <a:lumMod val="50000"/>
              </a:schemeClr>
            </a:solidFill>
            <a:prstDash val="solid"/>
            <a:round/>
            <a:headEnd/>
            <a:tailEnd/>
          </a:ln>
          <a:effectLst/>
        </p:spPr>
      </p:cxnSp>
      <p:sp>
        <p:nvSpPr>
          <p:cNvPr id="29730" name="Rectangle 20"/>
          <p:cNvSpPr>
            <a:spLocks noChangeArrowheads="1"/>
          </p:cNvSpPr>
          <p:nvPr/>
        </p:nvSpPr>
        <p:spPr bwMode="auto">
          <a:xfrm>
            <a:off x="1663700" y="4492625"/>
            <a:ext cx="2449513"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单个物理卷上创建</a:t>
            </a: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个逻辑卷</a:t>
            </a:r>
          </a:p>
        </p:txBody>
      </p:sp>
      <p:sp>
        <p:nvSpPr>
          <p:cNvPr id="131" name="弧形 130"/>
          <p:cNvSpPr/>
          <p:nvPr/>
        </p:nvSpPr>
        <p:spPr bwMode="auto">
          <a:xfrm rot="20777004">
            <a:off x="7021513" y="2438400"/>
            <a:ext cx="790575" cy="1344613"/>
          </a:xfrm>
          <a:prstGeom prst="arc">
            <a:avLst>
              <a:gd name="adj1" fmla="val 16200000"/>
              <a:gd name="adj2" fmla="val 6306082"/>
            </a:avLst>
          </a:prstGeom>
          <a:noFill/>
          <a:ln w="19050" algn="ctr">
            <a:solidFill>
              <a:srgbClr val="7030A0"/>
            </a:solidFill>
            <a:prstDash val="solid"/>
            <a:miter lim="800000"/>
            <a:headEnd/>
            <a:tailEnd/>
          </a:ln>
          <a:effectLst/>
        </p:spPr>
        <p:txBody>
          <a:bodyPr wrap="none" anchor="ctr"/>
          <a:lstStyle/>
          <a:p>
            <a:pPr>
              <a:tabLst>
                <a:tab pos="6342063" algn="r"/>
              </a:tabLst>
              <a:defRPr/>
            </a:pPr>
            <a:endParaRPr lang="zh-CN" altLang="en-US">
              <a:latin typeface="Arial" pitchFamily="34" charset="0"/>
              <a:ea typeface="宋体" pitchFamily="2" charset="-122"/>
            </a:endParaRPr>
          </a:p>
        </p:txBody>
      </p:sp>
      <p:sp>
        <p:nvSpPr>
          <p:cNvPr id="29732" name="Rectangle 21"/>
          <p:cNvSpPr>
            <a:spLocks noChangeArrowheads="1"/>
          </p:cNvSpPr>
          <p:nvPr/>
        </p:nvSpPr>
        <p:spPr bwMode="auto">
          <a:xfrm>
            <a:off x="5138738" y="4492625"/>
            <a:ext cx="2449512" cy="307975"/>
          </a:xfrm>
          <a:prstGeom prst="rect">
            <a:avLst/>
          </a:prstGeom>
          <a:noFill/>
          <a:ln w="9525" algn="ctr">
            <a:noFill/>
            <a:miter lim="800000"/>
            <a:headEnd/>
            <a:tailEnd/>
          </a:ln>
        </p:spPr>
        <p:txBody>
          <a:bodyPr wrap="none">
            <a:spAutoFit/>
          </a:bodyPr>
          <a:lstStyle/>
          <a:p>
            <a:pPr algn="ctr"/>
            <a:r>
              <a:rPr lang="zh-CN" altLang="en-US" sz="1400">
                <a:latin typeface="微软雅黑" pitchFamily="34" charset="-122"/>
                <a:ea typeface="微软雅黑" pitchFamily="34" charset="-122"/>
              </a:rPr>
              <a:t>单个物理卷上创建</a:t>
            </a: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个逻辑卷</a:t>
            </a:r>
          </a:p>
        </p:txBody>
      </p:sp>
      <p:sp>
        <p:nvSpPr>
          <p:cNvPr id="29733" name="Rectangle 47"/>
          <p:cNvSpPr>
            <a:spLocks noChangeArrowheads="1"/>
          </p:cNvSpPr>
          <p:nvPr/>
        </p:nvSpPr>
        <p:spPr bwMode="auto">
          <a:xfrm>
            <a:off x="5024438" y="3268663"/>
            <a:ext cx="2413000" cy="395287"/>
          </a:xfrm>
          <a:prstGeom prst="rect">
            <a:avLst/>
          </a:prstGeom>
          <a:noFill/>
          <a:ln w="19050" algn="ctr">
            <a:solidFill>
              <a:srgbClr val="FFC000"/>
            </a:solidFill>
            <a:miter lim="800000"/>
            <a:headEnd/>
            <a:tailEnd/>
          </a:ln>
        </p:spPr>
        <p:txBody>
          <a:bodyPr wrap="none" anchor="ctr"/>
          <a:lstStyle/>
          <a:p>
            <a:endParaRPr lang="zh-CN" altLang="en-US"/>
          </a:p>
        </p:txBody>
      </p:sp>
      <p:sp>
        <p:nvSpPr>
          <p:cNvPr id="29734" name="Rectangle 48"/>
          <p:cNvSpPr>
            <a:spLocks noChangeArrowheads="1"/>
          </p:cNvSpPr>
          <p:nvPr/>
        </p:nvSpPr>
        <p:spPr bwMode="auto">
          <a:xfrm>
            <a:off x="5024438" y="3700463"/>
            <a:ext cx="2413000" cy="323850"/>
          </a:xfrm>
          <a:prstGeom prst="rect">
            <a:avLst/>
          </a:prstGeom>
          <a:noFill/>
          <a:ln w="19050" algn="ctr">
            <a:solidFill>
              <a:srgbClr val="7030A0"/>
            </a:solidFill>
            <a:miter lim="800000"/>
            <a:headEnd/>
            <a:tailEnd/>
          </a:ln>
        </p:spPr>
        <p:txBody>
          <a:bodyPr wrap="none" anchor="ctr"/>
          <a:lstStyle/>
          <a:p>
            <a:endParaRPr lang="zh-CN" altLang="en-US"/>
          </a:p>
        </p:txBody>
      </p:sp>
      <p:sp>
        <p:nvSpPr>
          <p:cNvPr id="29735" name="Text Box 15"/>
          <p:cNvSpPr txBox="1">
            <a:spLocks noChangeArrowheads="1"/>
          </p:cNvSpPr>
          <p:nvPr/>
        </p:nvSpPr>
        <p:spPr bwMode="auto">
          <a:xfrm>
            <a:off x="354013" y="5487988"/>
            <a:ext cx="8867775" cy="1366837"/>
          </a:xfrm>
          <a:prstGeom prst="rect">
            <a:avLst/>
          </a:prstGeom>
          <a:noFill/>
          <a:ln w="9525" algn="ctr">
            <a:noFill/>
            <a:miter lim="800000"/>
            <a:headEnd/>
            <a:tailEnd/>
          </a:ln>
        </p:spPr>
        <p:txBody>
          <a:bodyPr/>
          <a:lstStyle/>
          <a:p>
            <a:pPr marL="342900" indent="-342900">
              <a:lnSpc>
                <a:spcPct val="130000"/>
              </a:lnSpc>
              <a:spcBef>
                <a:spcPct val="20000"/>
              </a:spcBef>
              <a:buClr>
                <a:schemeClr val="tx1"/>
              </a:buClr>
              <a:buFont typeface="Wingdings" pitchFamily="2" charset="2"/>
              <a:buChar char="ü"/>
            </a:pPr>
            <a:r>
              <a:rPr lang="en-US" altLang="zh-CN" sz="1400">
                <a:latin typeface="微软雅黑" pitchFamily="34" charset="-122"/>
                <a:ea typeface="微软雅黑" pitchFamily="34" charset="-122"/>
              </a:rPr>
              <a:t>RAID</a:t>
            </a:r>
            <a:r>
              <a:rPr lang="zh-CN" altLang="en-US" sz="1400">
                <a:latin typeface="微软雅黑" pitchFamily="34" charset="-122"/>
                <a:ea typeface="微软雅黑" pitchFamily="34" charset="-122"/>
              </a:rPr>
              <a:t>由几个硬盘组成 ，从整体上看相当于一个物理卷</a:t>
            </a:r>
          </a:p>
          <a:p>
            <a:pPr marL="342900" indent="-342900">
              <a:lnSpc>
                <a:spcPct val="130000"/>
              </a:lnSpc>
              <a:spcBef>
                <a:spcPct val="20000"/>
              </a:spcBef>
              <a:buClr>
                <a:schemeClr val="tx1"/>
              </a:buClr>
              <a:buFont typeface="Wingdings" pitchFamily="2" charset="2"/>
              <a:buChar char="ü"/>
            </a:pPr>
            <a:r>
              <a:rPr lang="zh-CN" altLang="en-US" sz="1400">
                <a:latin typeface="微软雅黑" pitchFamily="34" charset="-122"/>
                <a:ea typeface="微软雅黑" pitchFamily="34" charset="-122"/>
              </a:rPr>
              <a:t>在物理卷的基础上可以按照指定容量创建一个或多个逻辑卷，通过</a:t>
            </a:r>
            <a:r>
              <a:rPr lang="en-US" altLang="zh-CN" sz="1400">
                <a:latin typeface="微软雅黑" pitchFamily="34" charset="-122"/>
                <a:ea typeface="微软雅黑" pitchFamily="34" charset="-122"/>
              </a:rPr>
              <a:t>LUN</a:t>
            </a:r>
            <a:r>
              <a:rPr lang="zh-CN" altLang="en-US" sz="1400">
                <a:latin typeface="微软雅黑" pitchFamily="34" charset="-122"/>
                <a:ea typeface="微软雅黑" pitchFamily="34" charset="-122"/>
              </a:rPr>
              <a:t>（</a:t>
            </a:r>
            <a:r>
              <a:rPr lang="en-US" altLang="zh-CN" sz="1400">
                <a:latin typeface="微软雅黑" pitchFamily="34" charset="-122"/>
                <a:ea typeface="微软雅黑" pitchFamily="34" charset="-122"/>
              </a:rPr>
              <a:t>Logic Unit Number</a:t>
            </a:r>
            <a:r>
              <a:rPr lang="zh-CN" altLang="en-US" sz="1400">
                <a:latin typeface="微软雅黑" pitchFamily="34" charset="-122"/>
                <a:ea typeface="微软雅黑" pitchFamily="34" charset="-122"/>
              </a:rPr>
              <a:t>）来标识</a:t>
            </a:r>
          </a:p>
        </p:txBody>
      </p:sp>
      <p:sp>
        <p:nvSpPr>
          <p:cNvPr id="113" name="AutoShape 46"/>
          <p:cNvSpPr>
            <a:spLocks noChangeArrowheads="1"/>
          </p:cNvSpPr>
          <p:nvPr/>
        </p:nvSpPr>
        <p:spPr bwMode="auto">
          <a:xfrm>
            <a:off x="6824663" y="3268663"/>
            <a:ext cx="576262" cy="431800"/>
          </a:xfrm>
          <a:prstGeom prst="can">
            <a:avLst>
              <a:gd name="adj" fmla="val 50000"/>
            </a:avLst>
          </a:prstGeom>
          <a:gradFill flip="none" rotWithShape="1">
            <a:gsLst>
              <a:gs pos="0">
                <a:srgbClr val="FFCC99">
                  <a:shade val="30000"/>
                  <a:satMod val="115000"/>
                </a:srgbClr>
              </a:gs>
              <a:gs pos="50000">
                <a:srgbClr val="FFCC99">
                  <a:shade val="67500"/>
                  <a:satMod val="115000"/>
                </a:srgbClr>
              </a:gs>
              <a:gs pos="100000">
                <a:srgbClr val="FFCC99">
                  <a:shade val="100000"/>
                  <a:satMod val="115000"/>
                </a:srgbClr>
              </a:gs>
            </a:gsLst>
            <a:lin ang="0" scaled="1"/>
            <a:tileRect/>
          </a:gradFill>
          <a:ln w="9525">
            <a:solidFill>
              <a:schemeClr val="bg2">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9"/>
          <p:cNvGrpSpPr>
            <a:grpSpLocks/>
          </p:cNvGrpSpPr>
          <p:nvPr/>
        </p:nvGrpSpPr>
        <p:grpSpPr bwMode="auto">
          <a:xfrm>
            <a:off x="2749550" y="5289550"/>
            <a:ext cx="3827463" cy="1181100"/>
            <a:chOff x="2810942" y="5288956"/>
            <a:chExt cx="3826335" cy="1181694"/>
          </a:xfrm>
        </p:grpSpPr>
        <p:pic>
          <p:nvPicPr>
            <p:cNvPr id="30756" name="Picture 47"/>
            <p:cNvPicPr>
              <a:picLocks noChangeAspect="1" noChangeArrowheads="1"/>
            </p:cNvPicPr>
            <p:nvPr/>
          </p:nvPicPr>
          <p:blipFill>
            <a:blip r:embed="rId3"/>
            <a:srcRect/>
            <a:stretch>
              <a:fillRect/>
            </a:stretch>
          </p:blipFill>
          <p:spPr bwMode="auto">
            <a:xfrm>
              <a:off x="2810942" y="5288956"/>
              <a:ext cx="1159014" cy="924314"/>
            </a:xfrm>
            <a:prstGeom prst="rect">
              <a:avLst/>
            </a:prstGeom>
            <a:noFill/>
            <a:ln w="9525">
              <a:noFill/>
              <a:miter lim="800000"/>
              <a:headEnd/>
              <a:tailEnd/>
            </a:ln>
          </p:spPr>
        </p:pic>
        <p:pic>
          <p:nvPicPr>
            <p:cNvPr id="30757" name="Picture 48"/>
            <p:cNvPicPr>
              <a:picLocks noChangeAspect="1" noChangeArrowheads="1"/>
            </p:cNvPicPr>
            <p:nvPr/>
          </p:nvPicPr>
          <p:blipFill>
            <a:blip r:embed="rId3"/>
            <a:srcRect/>
            <a:stretch>
              <a:fillRect/>
            </a:stretch>
          </p:blipFill>
          <p:spPr bwMode="auto">
            <a:xfrm>
              <a:off x="4144602" y="5301661"/>
              <a:ext cx="1159014" cy="924314"/>
            </a:xfrm>
            <a:prstGeom prst="rect">
              <a:avLst/>
            </a:prstGeom>
            <a:noFill/>
            <a:ln w="9525">
              <a:noFill/>
              <a:miter lim="800000"/>
              <a:headEnd/>
              <a:tailEnd/>
            </a:ln>
          </p:spPr>
        </p:pic>
        <p:pic>
          <p:nvPicPr>
            <p:cNvPr id="30758" name="Picture 49"/>
            <p:cNvPicPr>
              <a:picLocks noChangeAspect="1" noChangeArrowheads="1"/>
            </p:cNvPicPr>
            <p:nvPr/>
          </p:nvPicPr>
          <p:blipFill>
            <a:blip r:embed="rId3"/>
            <a:srcRect/>
            <a:stretch>
              <a:fillRect/>
            </a:stretch>
          </p:blipFill>
          <p:spPr bwMode="auto">
            <a:xfrm>
              <a:off x="5478263" y="5327072"/>
              <a:ext cx="1159014" cy="924314"/>
            </a:xfrm>
            <a:prstGeom prst="rect">
              <a:avLst/>
            </a:prstGeom>
            <a:noFill/>
            <a:ln w="9525">
              <a:noFill/>
              <a:miter lim="800000"/>
              <a:headEnd/>
              <a:tailEnd/>
            </a:ln>
          </p:spPr>
        </p:pic>
        <p:sp>
          <p:nvSpPr>
            <p:cNvPr id="30759" name="Text Box 71"/>
            <p:cNvSpPr txBox="1">
              <a:spLocks noChangeArrowheads="1"/>
            </p:cNvSpPr>
            <p:nvPr/>
          </p:nvSpPr>
          <p:spPr bwMode="auto">
            <a:xfrm>
              <a:off x="3042745" y="6183191"/>
              <a:ext cx="608086" cy="274754"/>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Disk1</a:t>
              </a:r>
            </a:p>
          </p:txBody>
        </p:sp>
        <p:sp>
          <p:nvSpPr>
            <p:cNvPr id="30760" name="Text Box 72"/>
            <p:cNvSpPr txBox="1">
              <a:spLocks noChangeArrowheads="1"/>
            </p:cNvSpPr>
            <p:nvPr/>
          </p:nvSpPr>
          <p:spPr bwMode="auto">
            <a:xfrm>
              <a:off x="4376406" y="6183191"/>
              <a:ext cx="608086" cy="274754"/>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Disk2</a:t>
              </a:r>
            </a:p>
          </p:txBody>
        </p:sp>
        <p:sp>
          <p:nvSpPr>
            <p:cNvPr id="30761" name="Text Box 73"/>
            <p:cNvSpPr txBox="1">
              <a:spLocks noChangeArrowheads="1"/>
            </p:cNvSpPr>
            <p:nvPr/>
          </p:nvSpPr>
          <p:spPr bwMode="auto">
            <a:xfrm>
              <a:off x="5735469" y="6195896"/>
              <a:ext cx="608086" cy="274754"/>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Disk3</a:t>
              </a:r>
            </a:p>
          </p:txBody>
        </p:sp>
      </p:grpSp>
      <p:sp>
        <p:nvSpPr>
          <p:cNvPr id="30725" name="Rectangle 4"/>
          <p:cNvSpPr>
            <a:spLocks noChangeArrowheads="1"/>
          </p:cNvSpPr>
          <p:nvPr/>
        </p:nvSpPr>
        <p:spPr bwMode="auto">
          <a:xfrm>
            <a:off x="252413" y="-24"/>
            <a:ext cx="8534429"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、逻辑卷的形成过程</a:t>
            </a:r>
          </a:p>
        </p:txBody>
      </p:sp>
      <p:sp>
        <p:nvSpPr>
          <p:cNvPr id="4" name="Text Box 56"/>
          <p:cNvSpPr txBox="1">
            <a:spLocks noChangeArrowheads="1"/>
          </p:cNvSpPr>
          <p:nvPr/>
        </p:nvSpPr>
        <p:spPr bwMode="auto">
          <a:xfrm>
            <a:off x="5227638" y="3792538"/>
            <a:ext cx="1490662" cy="274637"/>
          </a:xfrm>
          <a:prstGeom prst="rect">
            <a:avLst/>
          </a:prstGeom>
          <a:noFill/>
          <a:ln w="9525">
            <a:noFill/>
            <a:miter lim="800000"/>
            <a:headEnd/>
            <a:tailEnd/>
          </a:ln>
        </p:spPr>
        <p:txBody>
          <a:bodyPr wrap="none">
            <a:spAutoFit/>
          </a:bodyPr>
          <a:lstStyle/>
          <a:p>
            <a:pPr algn="ctr" eaLnBrk="0" hangingPunct="0">
              <a:defRPr/>
            </a:pPr>
            <a:r>
              <a:rPr lang="zh-CN" altLang="en-US" dirty="0">
                <a:solidFill>
                  <a:schemeClr val="accent2">
                    <a:lumMod val="60000"/>
                    <a:lumOff val="40000"/>
                  </a:schemeClr>
                </a:solidFill>
                <a:latin typeface="微软雅黑" pitchFamily="34" charset="-122"/>
                <a:ea typeface="微软雅黑" pitchFamily="34" charset="-122"/>
              </a:rPr>
              <a:t>物理卷（</a:t>
            </a:r>
            <a:r>
              <a:rPr lang="en-US" altLang="zh-CN" dirty="0">
                <a:solidFill>
                  <a:schemeClr val="accent2">
                    <a:lumMod val="60000"/>
                    <a:lumOff val="40000"/>
                  </a:schemeClr>
                </a:solidFill>
                <a:latin typeface="微软雅黑" pitchFamily="34" charset="-122"/>
                <a:ea typeface="微软雅黑" pitchFamily="34" charset="-122"/>
              </a:rPr>
              <a:t>RAID</a:t>
            </a:r>
            <a:r>
              <a:rPr lang="zh-CN" altLang="en-US" dirty="0">
                <a:solidFill>
                  <a:schemeClr val="accent2">
                    <a:lumMod val="60000"/>
                    <a:lumOff val="40000"/>
                  </a:schemeClr>
                </a:solidFill>
                <a:latin typeface="微软雅黑" pitchFamily="34" charset="-122"/>
                <a:ea typeface="微软雅黑" pitchFamily="34" charset="-122"/>
              </a:rPr>
              <a:t>组）</a:t>
            </a:r>
          </a:p>
        </p:txBody>
      </p:sp>
      <p:sp>
        <p:nvSpPr>
          <p:cNvPr id="21510" name="Text Box 69"/>
          <p:cNvSpPr txBox="1">
            <a:spLocks noChangeArrowheads="1"/>
          </p:cNvSpPr>
          <p:nvPr/>
        </p:nvSpPr>
        <p:spPr bwMode="auto">
          <a:xfrm>
            <a:off x="6164263" y="1895475"/>
            <a:ext cx="1185862" cy="276225"/>
          </a:xfrm>
          <a:prstGeom prst="rect">
            <a:avLst/>
          </a:prstGeom>
          <a:noFill/>
          <a:ln w="9525">
            <a:noFill/>
            <a:miter lim="800000"/>
            <a:headEnd/>
            <a:tailEnd/>
          </a:ln>
        </p:spPr>
        <p:txBody>
          <a:bodyPr wrap="none">
            <a:spAutoFit/>
          </a:bodyPr>
          <a:lstStyle/>
          <a:p>
            <a:pPr algn="ctr" eaLnBrk="0" hangingPunct="0"/>
            <a:r>
              <a:rPr lang="zh-CN" altLang="en-US">
                <a:solidFill>
                  <a:srgbClr val="C00000"/>
                </a:solidFill>
                <a:latin typeface="微软雅黑" pitchFamily="34" charset="-122"/>
                <a:ea typeface="微软雅黑" pitchFamily="34" charset="-122"/>
              </a:rPr>
              <a:t>逻辑卷（</a:t>
            </a:r>
            <a:r>
              <a:rPr lang="en-US" altLang="zh-CN">
                <a:solidFill>
                  <a:srgbClr val="C00000"/>
                </a:solidFill>
                <a:latin typeface="微软雅黑" pitchFamily="34" charset="-122"/>
                <a:ea typeface="微软雅黑" pitchFamily="34" charset="-122"/>
              </a:rPr>
              <a:t>LV </a:t>
            </a:r>
            <a:r>
              <a:rPr lang="zh-CN" altLang="en-US">
                <a:solidFill>
                  <a:srgbClr val="C00000"/>
                </a:solidFill>
                <a:latin typeface="微软雅黑" pitchFamily="34" charset="-122"/>
                <a:ea typeface="微软雅黑" pitchFamily="34" charset="-122"/>
              </a:rPr>
              <a:t>）</a:t>
            </a:r>
          </a:p>
        </p:txBody>
      </p:sp>
      <p:sp>
        <p:nvSpPr>
          <p:cNvPr id="21511" name="Text Box 59"/>
          <p:cNvSpPr txBox="1">
            <a:spLocks noChangeArrowheads="1"/>
          </p:cNvSpPr>
          <p:nvPr/>
        </p:nvSpPr>
        <p:spPr bwMode="auto">
          <a:xfrm>
            <a:off x="6859588" y="5722938"/>
            <a:ext cx="793750" cy="274637"/>
          </a:xfrm>
          <a:prstGeom prst="rect">
            <a:avLst/>
          </a:prstGeom>
          <a:noFill/>
          <a:ln w="9525">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物理磁盘</a:t>
            </a:r>
          </a:p>
        </p:txBody>
      </p:sp>
      <p:sp>
        <p:nvSpPr>
          <p:cNvPr id="21513" name="Text Box 87"/>
          <p:cNvSpPr txBox="1">
            <a:spLocks noChangeArrowheads="1"/>
          </p:cNvSpPr>
          <p:nvPr/>
        </p:nvSpPr>
        <p:spPr bwMode="auto">
          <a:xfrm>
            <a:off x="2830513" y="1336675"/>
            <a:ext cx="638175" cy="304800"/>
          </a:xfrm>
          <a:prstGeom prst="rect">
            <a:avLst/>
          </a:prstGeom>
          <a:noFill/>
          <a:ln w="9525">
            <a:noFill/>
            <a:miter lim="800000"/>
            <a:headEnd/>
            <a:tailEnd/>
          </a:ln>
        </p:spPr>
        <p:txBody>
          <a:bodyPr wrap="none">
            <a:spAutoFit/>
          </a:bodyPr>
          <a:lstStyle/>
          <a:p>
            <a:pPr algn="ctr" eaLnBrk="0" hangingPunct="0"/>
            <a:r>
              <a:rPr lang="en-US" altLang="zh-CN" sz="1400" b="0">
                <a:solidFill>
                  <a:srgbClr val="FF0000"/>
                </a:solidFill>
                <a:ea typeface="华文细黑" pitchFamily="2" charset="-122"/>
              </a:rPr>
              <a:t>LUN1</a:t>
            </a:r>
          </a:p>
        </p:txBody>
      </p:sp>
      <p:sp>
        <p:nvSpPr>
          <p:cNvPr id="21514" name="Text Box 88"/>
          <p:cNvSpPr txBox="1">
            <a:spLocks noChangeArrowheads="1"/>
          </p:cNvSpPr>
          <p:nvPr/>
        </p:nvSpPr>
        <p:spPr bwMode="auto">
          <a:xfrm>
            <a:off x="4048125" y="1335088"/>
            <a:ext cx="638175" cy="304800"/>
          </a:xfrm>
          <a:prstGeom prst="rect">
            <a:avLst/>
          </a:prstGeom>
          <a:noFill/>
          <a:ln w="9525">
            <a:noFill/>
            <a:miter lim="800000"/>
            <a:headEnd/>
            <a:tailEnd/>
          </a:ln>
        </p:spPr>
        <p:txBody>
          <a:bodyPr wrap="none">
            <a:spAutoFit/>
          </a:bodyPr>
          <a:lstStyle/>
          <a:p>
            <a:pPr algn="ctr" eaLnBrk="0" hangingPunct="0"/>
            <a:r>
              <a:rPr lang="en-US" altLang="zh-CN" sz="1400" b="0">
                <a:solidFill>
                  <a:srgbClr val="FF0000"/>
                </a:solidFill>
                <a:ea typeface="华文细黑" pitchFamily="2" charset="-122"/>
              </a:rPr>
              <a:t>LUN2</a:t>
            </a:r>
          </a:p>
        </p:txBody>
      </p:sp>
      <p:sp>
        <p:nvSpPr>
          <p:cNvPr id="21515" name="Text Box 89"/>
          <p:cNvSpPr txBox="1">
            <a:spLocks noChangeArrowheads="1"/>
          </p:cNvSpPr>
          <p:nvPr/>
        </p:nvSpPr>
        <p:spPr bwMode="auto">
          <a:xfrm>
            <a:off x="5324475" y="1335088"/>
            <a:ext cx="638175" cy="304800"/>
          </a:xfrm>
          <a:prstGeom prst="rect">
            <a:avLst/>
          </a:prstGeom>
          <a:noFill/>
          <a:ln w="9525">
            <a:noFill/>
            <a:miter lim="800000"/>
            <a:headEnd/>
            <a:tailEnd/>
          </a:ln>
        </p:spPr>
        <p:txBody>
          <a:bodyPr wrap="none">
            <a:spAutoFit/>
          </a:bodyPr>
          <a:lstStyle/>
          <a:p>
            <a:pPr algn="ctr" eaLnBrk="0" hangingPunct="0"/>
            <a:r>
              <a:rPr lang="en-US" altLang="zh-CN" sz="1400" b="0">
                <a:solidFill>
                  <a:srgbClr val="FF0000"/>
                </a:solidFill>
                <a:ea typeface="华文细黑" pitchFamily="2" charset="-122"/>
              </a:rPr>
              <a:t>LUN3</a:t>
            </a:r>
          </a:p>
        </p:txBody>
      </p:sp>
      <p:sp>
        <p:nvSpPr>
          <p:cNvPr id="21516" name="Freeform 8"/>
          <p:cNvSpPr>
            <a:spLocks/>
          </p:cNvSpPr>
          <p:nvPr/>
        </p:nvSpPr>
        <p:spPr bwMode="gray">
          <a:xfrm rot="5400000">
            <a:off x="4015582" y="4342606"/>
            <a:ext cx="903288"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w="0">
            <a:noFill/>
            <a:round/>
            <a:headEnd/>
            <a:tailEnd/>
          </a:ln>
        </p:spPr>
        <p:txBody>
          <a:bodyPr/>
          <a:lstStyle/>
          <a:p>
            <a:pPr algn="ctr">
              <a:spcBef>
                <a:spcPct val="50000"/>
              </a:spcBef>
            </a:pPr>
            <a:endParaRPr lang="zh-CN" altLang="en-US"/>
          </a:p>
        </p:txBody>
      </p:sp>
      <p:sp>
        <p:nvSpPr>
          <p:cNvPr id="21517" name="Freeform 10"/>
          <p:cNvSpPr>
            <a:spLocks/>
          </p:cNvSpPr>
          <p:nvPr/>
        </p:nvSpPr>
        <p:spPr bwMode="gray">
          <a:xfrm rot="16200000" flipH="1">
            <a:off x="3845719" y="2377281"/>
            <a:ext cx="903288"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66"/>
              </a:gs>
              <a:gs pos="100000">
                <a:srgbClr val="FFDFCE"/>
              </a:gs>
            </a:gsLst>
            <a:lin ang="0" scaled="1"/>
          </a:gradFill>
          <a:ln w="0">
            <a:noFill/>
            <a:round/>
            <a:headEnd/>
            <a:tailEnd/>
          </a:ln>
        </p:spPr>
        <p:txBody>
          <a:bodyPr/>
          <a:lstStyle/>
          <a:p>
            <a:pPr algn="ctr">
              <a:spcBef>
                <a:spcPct val="50000"/>
              </a:spcBef>
            </a:pPr>
            <a:endParaRPr lang="zh-CN" altLang="en-US"/>
          </a:p>
        </p:txBody>
      </p:sp>
      <p:grpSp>
        <p:nvGrpSpPr>
          <p:cNvPr id="3" name="组合 49"/>
          <p:cNvGrpSpPr>
            <a:grpSpLocks/>
          </p:cNvGrpSpPr>
          <p:nvPr/>
        </p:nvGrpSpPr>
        <p:grpSpPr bwMode="auto">
          <a:xfrm>
            <a:off x="3556000" y="3454400"/>
            <a:ext cx="1335088" cy="1030288"/>
            <a:chOff x="1341437" y="3161393"/>
            <a:chExt cx="1074737" cy="966788"/>
          </a:xfrm>
        </p:grpSpPr>
        <p:sp>
          <p:nvSpPr>
            <p:cNvPr id="30752" name="Oval 14"/>
            <p:cNvSpPr>
              <a:spLocks noChangeArrowheads="1"/>
            </p:cNvSpPr>
            <p:nvPr/>
          </p:nvSpPr>
          <p:spPr bwMode="auto">
            <a:xfrm>
              <a:off x="1341437" y="3945618"/>
              <a:ext cx="1066800"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5" name="Group 15"/>
            <p:cNvGrpSpPr>
              <a:grpSpLocks/>
            </p:cNvGrpSpPr>
            <p:nvPr/>
          </p:nvGrpSpPr>
          <p:grpSpPr bwMode="auto">
            <a:xfrm>
              <a:off x="1484312" y="3161393"/>
              <a:ext cx="931862" cy="895350"/>
              <a:chOff x="4743" y="1988"/>
              <a:chExt cx="675" cy="666"/>
            </a:xfrm>
          </p:grpSpPr>
          <p:sp>
            <p:nvSpPr>
              <p:cNvPr id="30754"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0755"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6" name="组合 70"/>
          <p:cNvGrpSpPr>
            <a:grpSpLocks/>
          </p:cNvGrpSpPr>
          <p:nvPr/>
        </p:nvGrpSpPr>
        <p:grpSpPr bwMode="auto">
          <a:xfrm>
            <a:off x="2746375" y="1668463"/>
            <a:ext cx="3175000" cy="747712"/>
            <a:chOff x="2746835" y="1669146"/>
            <a:chExt cx="3174986" cy="747487"/>
          </a:xfrm>
        </p:grpSpPr>
        <p:grpSp>
          <p:nvGrpSpPr>
            <p:cNvPr id="7" name="组合 48"/>
            <p:cNvGrpSpPr>
              <a:grpSpLocks/>
            </p:cNvGrpSpPr>
            <p:nvPr/>
          </p:nvGrpSpPr>
          <p:grpSpPr bwMode="auto">
            <a:xfrm>
              <a:off x="3987801" y="1669146"/>
              <a:ext cx="656770" cy="740229"/>
              <a:chOff x="25400" y="3161393"/>
              <a:chExt cx="1073150" cy="966788"/>
            </a:xfrm>
          </p:grpSpPr>
          <p:sp>
            <p:nvSpPr>
              <p:cNvPr id="30748" name="Oval 8"/>
              <p:cNvSpPr>
                <a:spLocks noChangeArrowheads="1"/>
              </p:cNvSpPr>
              <p:nvPr/>
            </p:nvSpPr>
            <p:spPr bwMode="auto">
              <a:xfrm>
                <a:off x="25400" y="3945618"/>
                <a:ext cx="1065212"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8" name="Group 9"/>
              <p:cNvGrpSpPr>
                <a:grpSpLocks/>
              </p:cNvGrpSpPr>
              <p:nvPr/>
            </p:nvGrpSpPr>
            <p:grpSpPr bwMode="auto">
              <a:xfrm>
                <a:off x="168275" y="3161393"/>
                <a:ext cx="930275" cy="895350"/>
                <a:chOff x="3789" y="1988"/>
                <a:chExt cx="674" cy="666"/>
              </a:xfrm>
            </p:grpSpPr>
            <p:sp>
              <p:nvSpPr>
                <p:cNvPr id="30750" name="Freeform 10"/>
                <p:cNvSpPr>
                  <a:spLocks noChangeArrowheads="1"/>
                </p:cNvSpPr>
                <p:nvPr/>
              </p:nvSpPr>
              <p:spPr bwMode="auto">
                <a:xfrm>
                  <a:off x="3789" y="1988"/>
                  <a:ext cx="674" cy="666"/>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0751" name="Freeform 11"/>
                <p:cNvSpPr>
                  <a:spLocks noChangeArrowheads="1"/>
                </p:cNvSpPr>
                <p:nvPr/>
              </p:nvSpPr>
              <p:spPr bwMode="auto">
                <a:xfrm>
                  <a:off x="3789" y="1988"/>
                  <a:ext cx="674" cy="121"/>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9" name="组合 50"/>
            <p:cNvGrpSpPr>
              <a:grpSpLocks/>
            </p:cNvGrpSpPr>
            <p:nvPr/>
          </p:nvGrpSpPr>
          <p:grpSpPr bwMode="auto">
            <a:xfrm>
              <a:off x="2746835" y="1676404"/>
              <a:ext cx="656770" cy="740229"/>
              <a:chOff x="25400" y="3161393"/>
              <a:chExt cx="1073150" cy="966788"/>
            </a:xfrm>
          </p:grpSpPr>
          <p:sp>
            <p:nvSpPr>
              <p:cNvPr id="30744" name="Oval 8"/>
              <p:cNvSpPr>
                <a:spLocks noChangeArrowheads="1"/>
              </p:cNvSpPr>
              <p:nvPr/>
            </p:nvSpPr>
            <p:spPr bwMode="auto">
              <a:xfrm>
                <a:off x="25400" y="3945618"/>
                <a:ext cx="1065212"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0" name="Group 9"/>
              <p:cNvGrpSpPr>
                <a:grpSpLocks/>
              </p:cNvGrpSpPr>
              <p:nvPr/>
            </p:nvGrpSpPr>
            <p:grpSpPr bwMode="auto">
              <a:xfrm>
                <a:off x="168275" y="3161393"/>
                <a:ext cx="930275" cy="895350"/>
                <a:chOff x="3789" y="1988"/>
                <a:chExt cx="674" cy="666"/>
              </a:xfrm>
            </p:grpSpPr>
            <p:sp>
              <p:nvSpPr>
                <p:cNvPr id="30746" name="Freeform 10"/>
                <p:cNvSpPr>
                  <a:spLocks noChangeArrowheads="1"/>
                </p:cNvSpPr>
                <p:nvPr/>
              </p:nvSpPr>
              <p:spPr bwMode="auto">
                <a:xfrm>
                  <a:off x="3789" y="1988"/>
                  <a:ext cx="674" cy="666"/>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0747" name="Freeform 11"/>
                <p:cNvSpPr>
                  <a:spLocks noChangeArrowheads="1"/>
                </p:cNvSpPr>
                <p:nvPr/>
              </p:nvSpPr>
              <p:spPr bwMode="auto">
                <a:xfrm>
                  <a:off x="3789" y="1988"/>
                  <a:ext cx="674" cy="121"/>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1" name="组合 55"/>
            <p:cNvGrpSpPr>
              <a:grpSpLocks/>
            </p:cNvGrpSpPr>
            <p:nvPr/>
          </p:nvGrpSpPr>
          <p:grpSpPr bwMode="auto">
            <a:xfrm>
              <a:off x="5265051" y="1669146"/>
              <a:ext cx="656770" cy="740229"/>
              <a:chOff x="25400" y="3161393"/>
              <a:chExt cx="1073150" cy="966788"/>
            </a:xfrm>
          </p:grpSpPr>
          <p:sp>
            <p:nvSpPr>
              <p:cNvPr id="30740" name="Oval 8"/>
              <p:cNvSpPr>
                <a:spLocks noChangeArrowheads="1"/>
              </p:cNvSpPr>
              <p:nvPr/>
            </p:nvSpPr>
            <p:spPr bwMode="auto">
              <a:xfrm>
                <a:off x="25400" y="3945618"/>
                <a:ext cx="1065212"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2" name="Group 9"/>
              <p:cNvGrpSpPr>
                <a:grpSpLocks/>
              </p:cNvGrpSpPr>
              <p:nvPr/>
            </p:nvGrpSpPr>
            <p:grpSpPr bwMode="auto">
              <a:xfrm>
                <a:off x="168275" y="3161393"/>
                <a:ext cx="930275" cy="895350"/>
                <a:chOff x="3789" y="1988"/>
                <a:chExt cx="674" cy="666"/>
              </a:xfrm>
            </p:grpSpPr>
            <p:sp>
              <p:nvSpPr>
                <p:cNvPr id="30742" name="Freeform 10"/>
                <p:cNvSpPr>
                  <a:spLocks noChangeArrowheads="1"/>
                </p:cNvSpPr>
                <p:nvPr/>
              </p:nvSpPr>
              <p:spPr bwMode="auto">
                <a:xfrm>
                  <a:off x="3789" y="1988"/>
                  <a:ext cx="674" cy="666"/>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0743" name="Freeform 11"/>
                <p:cNvSpPr>
                  <a:spLocks noChangeArrowheads="1"/>
                </p:cNvSpPr>
                <p:nvPr/>
              </p:nvSpPr>
              <p:spPr bwMode="auto">
                <a:xfrm>
                  <a:off x="3789" y="1988"/>
                  <a:ext cx="674" cy="121"/>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sp>
        <p:nvSpPr>
          <p:cNvPr id="41" name="矩形 40"/>
          <p:cNvSpPr>
            <a:spLocks noChangeArrowheads="1"/>
          </p:cNvSpPr>
          <p:nvPr/>
        </p:nvSpPr>
        <p:spPr bwMode="auto">
          <a:xfrm>
            <a:off x="4208463" y="2644775"/>
            <a:ext cx="492125" cy="277813"/>
          </a:xfrm>
          <a:prstGeom prst="rect">
            <a:avLst/>
          </a:prstGeom>
          <a:noFill/>
          <a:ln w="9525">
            <a:noFill/>
            <a:miter lim="800000"/>
            <a:headEnd/>
            <a:tailEnd/>
          </a:ln>
        </p:spPr>
        <p:txBody>
          <a:bodyPr wrap="none">
            <a:spAutoFit/>
          </a:bodyPr>
          <a:lstStyle/>
          <a:p>
            <a:pPr algn="ctr">
              <a:spcBef>
                <a:spcPct val="50000"/>
              </a:spcBef>
            </a:pPr>
            <a:r>
              <a:rPr lang="zh-CN" altLang="en-US">
                <a:latin typeface="微软雅黑" pitchFamily="34" charset="-122"/>
                <a:ea typeface="微软雅黑" pitchFamily="34" charset="-122"/>
              </a:rPr>
              <a:t>分割</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11"/>
                                        </p:tgtEl>
                                        <p:attrNameLst>
                                          <p:attrName>style.visibility</p:attrName>
                                        </p:attrNameLst>
                                      </p:cBhvr>
                                      <p:to>
                                        <p:strVal val="visible"/>
                                      </p:to>
                                    </p:set>
                                    <p:animEffect transition="in" filter="fade">
                                      <p:cBhvr>
                                        <p:cTn id="10" dur="2000"/>
                                        <p:tgtEl>
                                          <p:spTgt spid="215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516"/>
                                        </p:tgtEl>
                                        <p:attrNameLst>
                                          <p:attrName>style.visibility</p:attrName>
                                        </p:attrNameLst>
                                      </p:cBhvr>
                                      <p:to>
                                        <p:strVal val="visible"/>
                                      </p:to>
                                    </p:set>
                                    <p:animEffect transition="in" filter="wipe(down)">
                                      <p:cBhvr>
                                        <p:cTn id="15" dur="500"/>
                                        <p:tgtEl>
                                          <p:spTgt spid="21516"/>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517"/>
                                        </p:tgtEl>
                                        <p:attrNameLst>
                                          <p:attrName>style.visibility</p:attrName>
                                        </p:attrNameLst>
                                      </p:cBhvr>
                                      <p:to>
                                        <p:strVal val="visible"/>
                                      </p:to>
                                    </p:set>
                                    <p:animEffect transition="in" filter="wipe(down)">
                                      <p:cBhvr>
                                        <p:cTn id="26" dur="500"/>
                                        <p:tgtEl>
                                          <p:spTgt spid="2151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513"/>
                                        </p:tgtEl>
                                        <p:attrNameLst>
                                          <p:attrName>style.visibility</p:attrName>
                                        </p:attrNameLst>
                                      </p:cBhvr>
                                      <p:to>
                                        <p:strVal val="visible"/>
                                      </p:to>
                                    </p:set>
                                    <p:animEffect transition="in" filter="fade">
                                      <p:cBhvr>
                                        <p:cTn id="36" dur="2000"/>
                                        <p:tgtEl>
                                          <p:spTgt spid="215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514"/>
                                        </p:tgtEl>
                                        <p:attrNameLst>
                                          <p:attrName>style.visibility</p:attrName>
                                        </p:attrNameLst>
                                      </p:cBhvr>
                                      <p:to>
                                        <p:strVal val="visible"/>
                                      </p:to>
                                    </p:set>
                                    <p:animEffect transition="in" filter="fade">
                                      <p:cBhvr>
                                        <p:cTn id="39" dur="2000"/>
                                        <p:tgtEl>
                                          <p:spTgt spid="215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515"/>
                                        </p:tgtEl>
                                        <p:attrNameLst>
                                          <p:attrName>style.visibility</p:attrName>
                                        </p:attrNameLst>
                                      </p:cBhvr>
                                      <p:to>
                                        <p:strVal val="visible"/>
                                      </p:to>
                                    </p:set>
                                    <p:animEffect transition="in" filter="fade">
                                      <p:cBhvr>
                                        <p:cTn id="42" dur="2000"/>
                                        <p:tgtEl>
                                          <p:spTgt spid="21515"/>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21510"/>
                                        </p:tgtEl>
                                        <p:attrNameLst>
                                          <p:attrName>style.visibility</p:attrName>
                                        </p:attrNameLst>
                                      </p:cBhvr>
                                      <p:to>
                                        <p:strVal val="visible"/>
                                      </p:to>
                                    </p:set>
                                    <p:animEffect transition="in" filter="fade">
                                      <p:cBhvr>
                                        <p:cTn id="46" dur="20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510" grpId="0"/>
      <p:bldP spid="21511" grpId="0"/>
      <p:bldP spid="21513" grpId="0"/>
      <p:bldP spid="21514" grpId="0"/>
      <p:bldP spid="21515" grpId="0"/>
      <p:bldP spid="21516" grpId="0" animBg="1"/>
      <p:bldP spid="21517" grpId="0" animBg="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RAID0</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31749" name="Picture 36"/>
          <p:cNvPicPr>
            <a:picLocks noChangeAspect="1" noChangeArrowheads="1"/>
          </p:cNvPicPr>
          <p:nvPr/>
        </p:nvPicPr>
        <p:blipFill>
          <a:blip r:embed="rId3">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41515" name="Rectangle 43"/>
          <p:cNvSpPr>
            <a:spLocks noChangeArrowheads="1"/>
          </p:cNvSpPr>
          <p:nvPr/>
        </p:nvSpPr>
        <p:spPr bwMode="auto">
          <a:xfrm rot="5400000">
            <a:off x="4241800" y="1968500"/>
            <a:ext cx="1130300" cy="584200"/>
          </a:xfrm>
          <a:prstGeom prst="rect">
            <a:avLst/>
          </a:prstGeom>
          <a:gradFill rotWithShape="1">
            <a:gsLst>
              <a:gs pos="0">
                <a:schemeClr val="bg1">
                  <a:alpha val="0"/>
                </a:schemeClr>
              </a:gs>
              <a:gs pos="100000">
                <a:schemeClr val="bg1">
                  <a:alpha val="93999"/>
                </a:schemeClr>
              </a:gs>
            </a:gsLst>
            <a:path path="shape">
              <a:fillToRect l="50000" t="50000" r="50000" b="50000"/>
            </a:path>
          </a:gradFill>
          <a:ln w="9525" algn="ctr">
            <a:solidFill>
              <a:srgbClr val="D7D3D4"/>
            </a:solidFill>
            <a:miter lim="800000"/>
            <a:headEnd/>
            <a:tailEnd/>
          </a:ln>
        </p:spPr>
        <p:txBody>
          <a:bodyPr wrap="none" anchor="ctr"/>
          <a:lstStyle/>
          <a:p>
            <a:pPr algn="ctr">
              <a:spcBef>
                <a:spcPct val="50000"/>
              </a:spcBef>
            </a:pPr>
            <a:endParaRPr lang="zh-CN" altLang="en-US"/>
          </a:p>
        </p:txBody>
      </p:sp>
      <p:grpSp>
        <p:nvGrpSpPr>
          <p:cNvPr id="2" name="Group 84"/>
          <p:cNvGrpSpPr>
            <a:grpSpLocks/>
          </p:cNvGrpSpPr>
          <p:nvPr/>
        </p:nvGrpSpPr>
        <p:grpSpPr bwMode="auto">
          <a:xfrm>
            <a:off x="6311900" y="1981200"/>
            <a:ext cx="838200" cy="609600"/>
            <a:chOff x="3976" y="1248"/>
            <a:chExt cx="528" cy="384"/>
          </a:xfr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p:grpSpPr>
        <p:sp>
          <p:nvSpPr>
            <p:cNvPr id="1641528" name="AutoShape 56"/>
            <p:cNvSpPr>
              <a:spLocks noChangeArrowheads="1"/>
            </p:cNvSpPr>
            <p:nvPr/>
          </p:nvSpPr>
          <p:spPr bwMode="gray">
            <a:xfrm>
              <a:off x="3976" y="1248"/>
              <a:ext cx="528" cy="384"/>
            </a:xfrm>
            <a:prstGeom prst="can">
              <a:avLst>
                <a:gd name="adj" fmla="val 25000"/>
              </a:avLst>
            </a:prstGeom>
            <a:grpFill/>
            <a:ln w="9525">
              <a:solidFill>
                <a:srgbClr val="808080"/>
              </a:solidFill>
              <a:round/>
              <a:headEnd/>
              <a:tailEnd/>
            </a:ln>
            <a:effectLst/>
            <a:scene3d>
              <a:camera prst="orthographicFront"/>
              <a:lightRig rig="threePt" dir="t"/>
            </a:scene3d>
            <a:sp3d/>
          </p:spPr>
          <p:txBody>
            <a:bodyPr wrap="none" anchor="ctr"/>
            <a:lstStyle/>
            <a:p>
              <a:pPr algn="ctr">
                <a:spcBef>
                  <a:spcPct val="50000"/>
                </a:spcBef>
                <a:defRPr/>
              </a:pPr>
              <a:endParaRPr lang="zh-CN" altLang="en-US">
                <a:ea typeface="宋体" pitchFamily="2" charset="-122"/>
              </a:endParaRPr>
            </a:p>
          </p:txBody>
        </p:sp>
        <p:sp>
          <p:nvSpPr>
            <p:cNvPr id="1641532" name="Text Box 60"/>
            <p:cNvSpPr txBox="1">
              <a:spLocks noChangeArrowheads="1"/>
            </p:cNvSpPr>
            <p:nvPr/>
          </p:nvSpPr>
          <p:spPr bwMode="auto">
            <a:xfrm>
              <a:off x="3996" y="1376"/>
              <a:ext cx="487" cy="194"/>
            </a:xfrm>
            <a:prstGeom prst="rect">
              <a:avLst/>
            </a:prstGeom>
            <a:grpFill/>
            <a:ln w="9525" algn="ctr">
              <a:noFill/>
              <a:miter lim="800000"/>
              <a:headEnd/>
              <a:tailEnd/>
            </a:ln>
            <a:effectLst/>
            <a:scene3d>
              <a:camera prst="orthographicFront"/>
              <a:lightRig rig="threePt" dir="t"/>
            </a:scene3d>
            <a:sp3d>
              <a:bevelT w="114300" prst="artDeco"/>
            </a:sp3d>
          </p:spPr>
          <p:txBody>
            <a:bodyPr wrap="none">
              <a:spAutoFit/>
            </a:bodyPr>
            <a:lstStyle/>
            <a:p>
              <a:pPr algn="ctr">
                <a:defRPr/>
              </a:pPr>
              <a:r>
                <a:rPr lang="en-GB" sz="1400" dirty="0">
                  <a:latin typeface="Arial" pitchFamily="34" charset="0"/>
                  <a:ea typeface="方正姚体" pitchFamily="2" charset="-122"/>
                  <a:cs typeface="Arial" pitchFamily="34" charset="0"/>
                </a:rPr>
                <a:t>RAID </a:t>
              </a:r>
              <a:r>
                <a:rPr lang="en-GB" altLang="zh-CN" sz="1400" dirty="0">
                  <a:latin typeface="Arial" pitchFamily="34" charset="0"/>
                  <a:ea typeface="方正姚体" pitchFamily="2" charset="-122"/>
                  <a:cs typeface="Arial" pitchFamily="34" charset="0"/>
                </a:rPr>
                <a:t>0</a:t>
              </a:r>
              <a:endParaRPr lang="en-GB" sz="1400" dirty="0">
                <a:latin typeface="Arial" pitchFamily="34" charset="0"/>
                <a:ea typeface="方正姚体" pitchFamily="2" charset="-122"/>
                <a:cs typeface="Arial" pitchFamily="34" charset="0"/>
              </a:endParaRPr>
            </a:p>
          </p:txBody>
        </p:sp>
      </p:grpSp>
      <p:pic>
        <p:nvPicPr>
          <p:cNvPr id="31752" name="Picture 62"/>
          <p:cNvPicPr>
            <a:picLocks noChangeAspect="1" noChangeArrowheads="1"/>
          </p:cNvPicPr>
          <p:nvPr/>
        </p:nvPicPr>
        <p:blipFill>
          <a:blip r:embed="rId4"/>
          <a:srcRect/>
          <a:stretch>
            <a:fillRect/>
          </a:stretch>
        </p:blipFill>
        <p:spPr bwMode="auto">
          <a:xfrm>
            <a:off x="4333875" y="3789363"/>
            <a:ext cx="871538" cy="511175"/>
          </a:xfrm>
          <a:prstGeom prst="rect">
            <a:avLst/>
          </a:prstGeom>
          <a:noFill/>
          <a:ln w="9525">
            <a:noFill/>
            <a:miter lim="800000"/>
            <a:headEnd/>
            <a:tailEnd/>
          </a:ln>
        </p:spPr>
      </p:pic>
      <p:sp>
        <p:nvSpPr>
          <p:cNvPr id="1641535" name="Rectangle 63"/>
          <p:cNvSpPr>
            <a:spLocks noChangeArrowheads="1"/>
          </p:cNvSpPr>
          <p:nvPr/>
        </p:nvSpPr>
        <p:spPr bwMode="auto">
          <a:xfrm>
            <a:off x="2635250" y="3149600"/>
            <a:ext cx="1555750" cy="228600"/>
          </a:xfrm>
          <a:prstGeom prst="rect">
            <a:avLst/>
          </a:prstGeom>
          <a:solidFill>
            <a:schemeClr val="bg1"/>
          </a:solidFill>
          <a:ln w="9525" algn="ctr">
            <a:solidFill>
              <a:srgbClr val="D7D3D4"/>
            </a:solidFill>
            <a:miter lim="800000"/>
            <a:headEnd/>
            <a:tailEnd/>
          </a:ln>
          <a:effectLst>
            <a:outerShdw dist="107763" dir="27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1536" name="Line 64"/>
          <p:cNvSpPr>
            <a:spLocks noChangeShapeType="1"/>
          </p:cNvSpPr>
          <p:nvPr/>
        </p:nvSpPr>
        <p:spPr bwMode="auto">
          <a:xfrm>
            <a:off x="4762500" y="3276600"/>
            <a:ext cx="0" cy="533400"/>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1537" name="Line 65"/>
          <p:cNvSpPr>
            <a:spLocks noChangeShapeType="1"/>
          </p:cNvSpPr>
          <p:nvPr/>
        </p:nvSpPr>
        <p:spPr bwMode="auto">
          <a:xfrm>
            <a:off x="4203700" y="3263900"/>
            <a:ext cx="558800" cy="0"/>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pic>
        <p:nvPicPr>
          <p:cNvPr id="31756" name="Picture 66" descr="硬盘"/>
          <p:cNvPicPr>
            <a:picLocks noChangeAspect="1" noChangeArrowheads="1"/>
          </p:cNvPicPr>
          <p:nvPr/>
        </p:nvPicPr>
        <p:blipFill>
          <a:blip r:embed="rId5"/>
          <a:srcRect/>
          <a:stretch>
            <a:fillRect/>
          </a:stretch>
        </p:blipFill>
        <p:spPr bwMode="auto">
          <a:xfrm>
            <a:off x="3582988" y="4630738"/>
            <a:ext cx="644525" cy="684212"/>
          </a:xfrm>
          <a:prstGeom prst="rect">
            <a:avLst/>
          </a:prstGeom>
          <a:noFill/>
          <a:ln w="9525">
            <a:noFill/>
            <a:miter lim="800000"/>
            <a:headEnd/>
            <a:tailEnd/>
          </a:ln>
        </p:spPr>
      </p:pic>
      <p:pic>
        <p:nvPicPr>
          <p:cNvPr id="31757" name="Picture 67" descr="硬盘"/>
          <p:cNvPicPr>
            <a:picLocks noChangeAspect="1" noChangeArrowheads="1"/>
          </p:cNvPicPr>
          <p:nvPr/>
        </p:nvPicPr>
        <p:blipFill>
          <a:blip r:embed="rId5"/>
          <a:srcRect/>
          <a:stretch>
            <a:fillRect/>
          </a:stretch>
        </p:blipFill>
        <p:spPr bwMode="auto">
          <a:xfrm>
            <a:off x="5335588" y="4608513"/>
            <a:ext cx="644525" cy="684212"/>
          </a:xfrm>
          <a:prstGeom prst="rect">
            <a:avLst/>
          </a:prstGeom>
          <a:noFill/>
          <a:ln w="9525">
            <a:noFill/>
            <a:miter lim="800000"/>
            <a:headEnd/>
            <a:tailEnd/>
          </a:ln>
        </p:spPr>
      </p:pic>
      <p:sp>
        <p:nvSpPr>
          <p:cNvPr id="1641540" name="Line 68"/>
          <p:cNvSpPr>
            <a:spLocks noChangeShapeType="1"/>
          </p:cNvSpPr>
          <p:nvPr/>
        </p:nvSpPr>
        <p:spPr bwMode="auto">
          <a:xfrm>
            <a:off x="3886200" y="4076700"/>
            <a:ext cx="431800" cy="0"/>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1541" name="Line 69"/>
          <p:cNvSpPr>
            <a:spLocks noChangeShapeType="1"/>
          </p:cNvSpPr>
          <p:nvPr/>
        </p:nvSpPr>
        <p:spPr bwMode="auto">
          <a:xfrm>
            <a:off x="5207000" y="4064000"/>
            <a:ext cx="431800" cy="0"/>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1543" name="Line 71"/>
          <p:cNvSpPr>
            <a:spLocks noChangeShapeType="1"/>
          </p:cNvSpPr>
          <p:nvPr/>
        </p:nvSpPr>
        <p:spPr bwMode="auto">
          <a:xfrm>
            <a:off x="3881438" y="4076700"/>
            <a:ext cx="0" cy="585788"/>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1544" name="Line 72"/>
          <p:cNvSpPr>
            <a:spLocks noChangeShapeType="1"/>
          </p:cNvSpPr>
          <p:nvPr/>
        </p:nvSpPr>
        <p:spPr bwMode="auto">
          <a:xfrm>
            <a:off x="5640388" y="4064000"/>
            <a:ext cx="0" cy="585788"/>
          </a:xfrm>
          <a:prstGeom prst="line">
            <a:avLst/>
          </a:prstGeom>
          <a:noFill/>
          <a:ln w="9525">
            <a:solidFill>
              <a:schemeClr val="accent6">
                <a:lumMod val="60000"/>
                <a:lumOff val="4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1545" name="Rectangle 73"/>
          <p:cNvSpPr>
            <a:spLocks noChangeArrowheads="1"/>
          </p:cNvSpPr>
          <p:nvPr/>
        </p:nvSpPr>
        <p:spPr bwMode="auto">
          <a:xfrm rot="5400000">
            <a:off x="3556000" y="5710238"/>
            <a:ext cx="838200" cy="228600"/>
          </a:xfrm>
          <a:prstGeom prst="rect">
            <a:avLst/>
          </a:prstGeom>
          <a:solidFill>
            <a:schemeClr val="bg1"/>
          </a:solidFill>
          <a:ln w="9525" algn="ctr">
            <a:solidFill>
              <a:schemeClr val="accent6">
                <a:lumMod val="60000"/>
                <a:lumOff val="40000"/>
              </a:schemeClr>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1546" name="Rectangle 74"/>
          <p:cNvSpPr>
            <a:spLocks noChangeArrowheads="1"/>
          </p:cNvSpPr>
          <p:nvPr/>
        </p:nvSpPr>
        <p:spPr bwMode="auto">
          <a:xfrm rot="5400000">
            <a:off x="5295900" y="5713413"/>
            <a:ext cx="838200" cy="228600"/>
          </a:xfrm>
          <a:prstGeom prst="rect">
            <a:avLst/>
          </a:prstGeom>
          <a:solidFill>
            <a:schemeClr val="bg1"/>
          </a:solidFill>
          <a:ln w="9525" algn="ctr">
            <a:solidFill>
              <a:schemeClr val="accent6">
                <a:lumMod val="60000"/>
                <a:lumOff val="40000"/>
              </a:schemeClr>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1547" name="Text Box 75"/>
          <p:cNvSpPr txBox="1">
            <a:spLocks noChangeArrowheads="1"/>
          </p:cNvSpPr>
          <p:nvPr/>
        </p:nvSpPr>
        <p:spPr bwMode="auto">
          <a:xfrm>
            <a:off x="3911600" y="3149600"/>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1548" name="Text Box 76"/>
          <p:cNvSpPr txBox="1">
            <a:spLocks noChangeArrowheads="1"/>
          </p:cNvSpPr>
          <p:nvPr/>
        </p:nvSpPr>
        <p:spPr bwMode="auto">
          <a:xfrm>
            <a:off x="3683000" y="314960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1549" name="Text Box 77"/>
          <p:cNvSpPr txBox="1">
            <a:spLocks noChangeArrowheads="1"/>
          </p:cNvSpPr>
          <p:nvPr/>
        </p:nvSpPr>
        <p:spPr bwMode="auto">
          <a:xfrm>
            <a:off x="3429000" y="314960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3</a:t>
            </a:r>
          </a:p>
        </p:txBody>
      </p:sp>
      <p:sp>
        <p:nvSpPr>
          <p:cNvPr id="1641550" name="Text Box 78"/>
          <p:cNvSpPr txBox="1">
            <a:spLocks noChangeArrowheads="1"/>
          </p:cNvSpPr>
          <p:nvPr/>
        </p:nvSpPr>
        <p:spPr bwMode="auto">
          <a:xfrm>
            <a:off x="3187700" y="314960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4</a:t>
            </a:r>
          </a:p>
        </p:txBody>
      </p:sp>
      <p:sp>
        <p:nvSpPr>
          <p:cNvPr id="1641551" name="Text Box 79"/>
          <p:cNvSpPr txBox="1">
            <a:spLocks noChangeArrowheads="1"/>
          </p:cNvSpPr>
          <p:nvPr/>
        </p:nvSpPr>
        <p:spPr bwMode="auto">
          <a:xfrm>
            <a:off x="2921000" y="314960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990033"/>
                </a:solidFill>
              </a:rPr>
              <a:t>5</a:t>
            </a:r>
          </a:p>
        </p:txBody>
      </p:sp>
      <p:sp>
        <p:nvSpPr>
          <p:cNvPr id="1641552" name="Text Box 80"/>
          <p:cNvSpPr txBox="1">
            <a:spLocks noChangeArrowheads="1"/>
          </p:cNvSpPr>
          <p:nvPr/>
        </p:nvSpPr>
        <p:spPr bwMode="auto">
          <a:xfrm>
            <a:off x="2679700" y="3149600"/>
            <a:ext cx="2413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990033"/>
                </a:solidFill>
              </a:rPr>
              <a:t>6</a:t>
            </a:r>
          </a:p>
        </p:txBody>
      </p:sp>
      <p:sp>
        <p:nvSpPr>
          <p:cNvPr id="1641557" name="Text Box 85"/>
          <p:cNvSpPr txBox="1">
            <a:spLocks noChangeArrowheads="1"/>
          </p:cNvSpPr>
          <p:nvPr/>
        </p:nvSpPr>
        <p:spPr bwMode="auto">
          <a:xfrm>
            <a:off x="4429124" y="2477639"/>
            <a:ext cx="838200" cy="308419"/>
          </a:xfrm>
          <a:prstGeom prst="rect">
            <a:avLst/>
          </a:prstGeom>
          <a:noFill/>
          <a:ln w="9525" algn="ctr">
            <a:noFill/>
            <a:miter lim="800000"/>
            <a:headEnd/>
            <a:tailEnd/>
          </a:ln>
          <a:effectLst/>
        </p:spPr>
        <p:txBody>
          <a:bodyPr wrap="square" lIns="92075" tIns="46038" rIns="92075" bIns="46038">
            <a:spAutoFit/>
          </a:bodyPr>
          <a:lstStyle/>
          <a:p>
            <a:pPr>
              <a:spcBef>
                <a:spcPct val="50000"/>
              </a:spcBef>
              <a:tabLst>
                <a:tab pos="6342063" algn="r"/>
              </a:tabLst>
              <a:defRPr/>
            </a:pPr>
            <a:r>
              <a:rPr lang="en-US" altLang="zh-CN" sz="1400" dirty="0" smtClean="0">
                <a:solidFill>
                  <a:srgbClr val="002060"/>
                </a:solidFill>
                <a:latin typeface="方正姚体" pitchFamily="2" charset="-122"/>
                <a:ea typeface="方正姚体" pitchFamily="2" charset="-122"/>
              </a:rPr>
              <a:t>2</a:t>
            </a:r>
            <a:r>
              <a:rPr lang="zh-CN" altLang="en-US" sz="1400" dirty="0" smtClean="0">
                <a:solidFill>
                  <a:srgbClr val="002060"/>
                </a:solidFill>
                <a:latin typeface="方正姚体" pitchFamily="2" charset="-122"/>
                <a:ea typeface="方正姚体" pitchFamily="2" charset="-122"/>
              </a:rPr>
              <a:t>块</a:t>
            </a:r>
            <a:r>
              <a:rPr lang="zh-CN" altLang="en-US" sz="1400" dirty="0">
                <a:solidFill>
                  <a:srgbClr val="002060"/>
                </a:solidFill>
                <a:latin typeface="方正姚体" pitchFamily="2" charset="-122"/>
                <a:ea typeface="方正姚体" pitchFamily="2" charset="-122"/>
              </a:rPr>
              <a:t>磁盘</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41515"/>
                                        </p:tgtEl>
                                        <p:attrNameLst>
                                          <p:attrName>style.visibility</p:attrName>
                                        </p:attrNameLst>
                                      </p:cBhvr>
                                      <p:to>
                                        <p:strVal val="visible"/>
                                      </p:to>
                                    </p:set>
                                    <p:animEffect transition="in" filter="box(in)">
                                      <p:cBhvr>
                                        <p:cTn id="7" dur="500"/>
                                        <p:tgtEl>
                                          <p:spTgt spid="1641515"/>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41557"/>
                                        </p:tgtEl>
                                        <p:attrNameLst>
                                          <p:attrName>style.visibility</p:attrName>
                                        </p:attrNameLst>
                                      </p:cBhvr>
                                      <p:to>
                                        <p:strVal val="visible"/>
                                      </p:to>
                                    </p:set>
                                    <p:anim calcmode="discrete" valueType="clr">
                                      <p:cBhvr override="childStyle">
                                        <p:cTn id="11" dur="80"/>
                                        <p:tgtEl>
                                          <p:spTgt spid="1641557"/>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41557"/>
                                        </p:tgtEl>
                                        <p:attrNameLst>
                                          <p:attrName>fillcolor</p:attrName>
                                        </p:attrNameLst>
                                      </p:cBhvr>
                                      <p:tavLst>
                                        <p:tav tm="0">
                                          <p:val>
                                            <p:clrVal>
                                              <a:schemeClr val="accent2"/>
                                            </p:clrVal>
                                          </p:val>
                                        </p:tav>
                                        <p:tav tm="50000">
                                          <p:val>
                                            <p:clrVal>
                                              <a:schemeClr val="hlink"/>
                                            </p:clrVal>
                                          </p:val>
                                        </p:tav>
                                      </p:tavLst>
                                    </p:anim>
                                    <p:set>
                                      <p:cBhvr>
                                        <p:cTn id="13" dur="80"/>
                                        <p:tgtEl>
                                          <p:spTgt spid="1641557"/>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0177 -0.00416 C 0.04427 -0.01088 0.071 -0.01736 0.08159 -0.00416 C 0.09218 0.00903 0.09687 0.0544 0.0809 0.07454 C 0.06493 0.09468 0.00034 0.06112 -0.01424 0.11713 C -0.02882 0.17315 -0.00782 0.36181 -0.0066 0.41065 " pathEditMode="relative" rAng="0" ptsTypes="aaaaA">
                                      <p:cBhvr>
                                        <p:cTn id="17" dur="2000" fill="hold"/>
                                        <p:tgtEl>
                                          <p:spTgt spid="1641547"/>
                                        </p:tgtEl>
                                        <p:attrNameLst>
                                          <p:attrName>ppt_x</p:attrName>
                                          <p:attrName>ppt_y</p:attrName>
                                        </p:attrNameLst>
                                      </p:cBhvr>
                                      <p:rCtr x="16" y="201"/>
                                    </p:animMotion>
                                  </p:childTnLst>
                                </p:cTn>
                              </p:par>
                              <p:par>
                                <p:cTn id="18" presetID="0" presetClass="path" presetSubtype="0" accel="50000" decel="50000" fill="hold" grpId="0" nodeType="withEffect">
                                  <p:stCondLst>
                                    <p:cond delay="0"/>
                                  </p:stCondLst>
                                  <p:childTnLst>
                                    <p:animMotion origin="layout" path="M 0.00486 -0.00231 C 0.04636 -0.00879 0.08802 -0.01504 0.10486 -0.00231 C 0.1217 0.01042 0.09011 0.05487 0.10625 0.07454 C 0.1224 0.09422 0.18403 0.0595 0.20139 0.11528 C 0.21875 0.17107 0.20886 0.36065 0.21042 0.40973 " pathEditMode="relative" rAng="0" ptsTypes="aaaaA">
                                      <p:cBhvr>
                                        <p:cTn id="19" dur="2000" fill="hold"/>
                                        <p:tgtEl>
                                          <p:spTgt spid="1641548"/>
                                        </p:tgtEl>
                                        <p:attrNameLst>
                                          <p:attrName>ppt_x</p:attrName>
                                          <p:attrName>ppt_y</p:attrName>
                                        </p:attrNameLst>
                                      </p:cBhvr>
                                      <p:rCtr x="107" y="200"/>
                                    </p:animMotion>
                                  </p:childTnLst>
                                </p:cTn>
                              </p:par>
                            </p:childTnLst>
                          </p:cTn>
                        </p:par>
                        <p:par>
                          <p:cTn id="20" fill="hold">
                            <p:stCondLst>
                              <p:cond delay="2000"/>
                            </p:stCondLst>
                            <p:childTnLst>
                              <p:par>
                                <p:cTn id="21" presetID="0" presetClass="path" presetSubtype="0" accel="50000" decel="50000" fill="hold" grpId="0" nodeType="afterEffect">
                                  <p:stCondLst>
                                    <p:cond delay="0"/>
                                  </p:stCondLst>
                                  <p:childTnLst>
                                    <p:animMotion origin="layout" path="M 0.00277 -4.44444E-6 C 0.05625 -0.00625 0.10989 -0.0125 0.13125 -4.44444E-6 C 0.1526 0.0125 0.1467 0.05579 0.13055 0.075 C 0.11441 0.09422 0.04913 0.06389 0.03472 0.11575 C 0.02031 0.1676 0.04288 0.34098 0.04444 0.38612 " pathEditMode="relative" rAng="0" ptsTypes="aaaaA">
                                      <p:cBhvr>
                                        <p:cTn id="22" dur="2000" fill="hold"/>
                                        <p:tgtEl>
                                          <p:spTgt spid="1641549"/>
                                        </p:tgtEl>
                                        <p:attrNameLst>
                                          <p:attrName>ppt_x</p:attrName>
                                          <p:attrName>ppt_y</p:attrName>
                                        </p:attrNameLst>
                                      </p:cBhvr>
                                      <p:rCtr x="75" y="187"/>
                                    </p:animMotion>
                                  </p:childTnLst>
                                </p:cTn>
                              </p:par>
                              <p:par>
                                <p:cTn id="23" presetID="0" presetClass="path" presetSubtype="0" accel="50000" decel="50000" fill="hold" grpId="0" nodeType="withEffect">
                                  <p:stCondLst>
                                    <p:cond delay="0"/>
                                  </p:stCondLst>
                                  <p:childTnLst>
                                    <p:animMotion origin="layout" path="M 0.00347 -4.44444E-6 C 0.06771 -0.00648 0.13211 -0.01273 0.15764 -4.44444E-6 C 0.18316 0.01274 0.14097 0.05764 0.15694 0.07686 C 0.17291 0.09607 0.23576 0.06459 0.25347 0.11575 C 0.27118 0.1669 0.26163 0.33866 0.26319 0.38334 " pathEditMode="relative" rAng="0" ptsTypes="aaaaA">
                                      <p:cBhvr>
                                        <p:cTn id="24" dur="2000" fill="hold"/>
                                        <p:tgtEl>
                                          <p:spTgt spid="1641550"/>
                                        </p:tgtEl>
                                        <p:attrNameLst>
                                          <p:attrName>ppt_x</p:attrName>
                                          <p:attrName>ppt_y</p:attrName>
                                        </p:attrNameLst>
                                      </p:cBhvr>
                                      <p:rCtr x="134" y="185"/>
                                    </p:animMotion>
                                  </p:childTnLst>
                                </p:cTn>
                              </p:par>
                            </p:childTnLst>
                          </p:cTn>
                        </p:par>
                        <p:par>
                          <p:cTn id="25" fill="hold">
                            <p:stCondLst>
                              <p:cond delay="4000"/>
                            </p:stCondLst>
                            <p:childTnLst>
                              <p:par>
                                <p:cTn id="26" presetID="0" presetClass="path" presetSubtype="0" accel="50000" decel="50000" fill="hold" grpId="0" nodeType="afterEffect">
                                  <p:stCondLst>
                                    <p:cond delay="0"/>
                                  </p:stCondLst>
                                  <p:childTnLst>
                                    <p:animMotion origin="layout" path="M 0.00278 0.00209 C 0.07934 -0.00463 0.1559 -0.01134 0.18681 0.00116 C 0.21771 0.01366 0.20451 0.05741 0.18819 0.07709 C 0.17188 0.09676 0.10365 0.07176 0.08889 0.11875 C 0.07413 0.16575 0.09809 0.31852 0.1 0.35857 " pathEditMode="relative" rAng="0" ptsTypes="aaaaA">
                                      <p:cBhvr>
                                        <p:cTn id="27" dur="2000" fill="hold"/>
                                        <p:tgtEl>
                                          <p:spTgt spid="1641551"/>
                                        </p:tgtEl>
                                        <p:attrNameLst>
                                          <p:attrName>ppt_x</p:attrName>
                                          <p:attrName>ppt_y</p:attrName>
                                        </p:attrNameLst>
                                      </p:cBhvr>
                                      <p:rCtr x="107" y="172"/>
                                    </p:animMotion>
                                  </p:childTnLst>
                                </p:cTn>
                              </p:par>
                              <p:par>
                                <p:cTn id="28" presetID="0" presetClass="path" presetSubtype="0" accel="50000" decel="50000" fill="hold" grpId="0" nodeType="withEffect">
                                  <p:stCondLst>
                                    <p:cond delay="0"/>
                                  </p:stCondLst>
                                  <p:childTnLst>
                                    <p:animMotion origin="layout" path="M 0.00451 0.00047 C 0.09149 -0.00578 0.17864 -0.01203 0.21354 0.00047 C 0.24843 0.01297 0.19809 0.05649 0.21423 0.07547 C 0.23038 0.09445 0.29323 0.06783 0.31076 0.11436 C 0.3283 0.16088 0.31823 0.31505 0.31979 0.3551 " pathEditMode="relative" rAng="0" ptsTypes="aaaaA">
                                      <p:cBhvr>
                                        <p:cTn id="29" dur="2000" fill="hold"/>
                                        <p:tgtEl>
                                          <p:spTgt spid="1641552"/>
                                        </p:tgtEl>
                                        <p:attrNameLst>
                                          <p:attrName>ppt_x</p:attrName>
                                          <p:attrName>ppt_y</p:attrName>
                                        </p:attrNameLst>
                                      </p:cBhvr>
                                      <p:rCtr x="162" y="171"/>
                                    </p:animMotion>
                                  </p:childTnLst>
                                </p:cTn>
                              </p:par>
                            </p:childTnLst>
                          </p:cTn>
                        </p:par>
                        <p:par>
                          <p:cTn id="30" fill="hold">
                            <p:stCondLst>
                              <p:cond delay="6000"/>
                            </p:stCondLst>
                            <p:childTnLst>
                              <p:par>
                                <p:cTn id="31" presetID="21" presetClass="entr" presetSubtype="4"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heel(4)">
                                      <p:cBhvr>
                                        <p:cTn id="3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515" grpId="0" animBg="1"/>
      <p:bldP spid="1641547" grpId="0"/>
      <p:bldP spid="1641548" grpId="0"/>
      <p:bldP spid="1641549" grpId="0"/>
      <p:bldP spid="1641550" grpId="0"/>
      <p:bldP spid="1641551" grpId="0"/>
      <p:bldP spid="1641552" grpId="0"/>
      <p:bldP spid="16415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28596" y="28572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3200" b="1" dirty="0" smtClean="0">
                <a:solidFill>
                  <a:schemeClr val="bg1"/>
                </a:solidFill>
                <a:latin typeface="微软雅黑" pitchFamily="34" charset="-122"/>
                <a:ea typeface="微软雅黑" pitchFamily="34" charset="-122"/>
                <a:cs typeface="Times New Roman" pitchFamily="18" charset="0"/>
              </a:rPr>
              <a:t>学习目标</a:t>
            </a:r>
            <a:endParaRPr kumimoji="0" lang="zh-CN" altLang="en-US" sz="3200" b="0" i="0" u="none" strike="noStrike" kern="1200" cap="none" spc="0" normalizeH="0" baseline="0" noProof="0" dirty="0">
              <a:ln>
                <a:noFill/>
              </a:ln>
              <a:solidFill>
                <a:schemeClr val="bg1"/>
              </a:solidFill>
              <a:uLnTx/>
              <a:uFillTx/>
              <a:latin typeface="+mj-lt"/>
              <a:ea typeface="+mj-ea"/>
              <a:cs typeface="+mj-cs"/>
            </a:endParaRPr>
          </a:p>
        </p:txBody>
      </p:sp>
      <p:sp>
        <p:nvSpPr>
          <p:cNvPr id="5" name="内容占位符 2"/>
          <p:cNvSpPr txBox="1">
            <a:spLocks/>
          </p:cNvSpPr>
          <p:nvPr/>
        </p:nvSpPr>
        <p:spPr>
          <a:xfrm>
            <a:off x="457200" y="1600200"/>
            <a:ext cx="8229600" cy="4525963"/>
          </a:xfrm>
          <a:prstGeom prst="rect">
            <a:avLst/>
          </a:prstGeom>
        </p:spPr>
        <p:txBody>
          <a:bodyPr/>
          <a:lstStyle/>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通过本门课程的学习，使学员能够掌握</a:t>
            </a:r>
            <a:r>
              <a:rPr lang="zh-CN" altLang="en-US" sz="2800" b="1" dirty="0" smtClean="0">
                <a:latin typeface="微软雅黑" pitchFamily="34" charset="-122"/>
                <a:ea typeface="微软雅黑" pitchFamily="34" charset="-122"/>
                <a:cs typeface="Times New Roman" pitchFamily="18" charset="0"/>
              </a:rPr>
              <a:t>有关</a:t>
            </a:r>
            <a:r>
              <a:rPr lang="zh-CN" altLang="en-US" sz="2800" b="1" dirty="0" smtClean="0">
                <a:latin typeface="微软雅黑" pitchFamily="34" charset="-122"/>
                <a:ea typeface="微软雅黑" pitchFamily="34" charset="-122"/>
                <a:cs typeface="Times New Roman" pitchFamily="18" charset="0"/>
              </a:rPr>
              <a:t>存储</a:t>
            </a:r>
            <a:r>
              <a:rPr lang="zh-CN" altLang="en-US" sz="2800" b="1" dirty="0" smtClean="0">
                <a:latin typeface="微软雅黑" pitchFamily="34" charset="-122"/>
                <a:ea typeface="微软雅黑" pitchFamily="34" charset="-122"/>
                <a:cs typeface="Times New Roman" pitchFamily="18" charset="0"/>
              </a:rPr>
              <a:t>的</a:t>
            </a:r>
            <a:r>
              <a:rPr lang="zh-CN" altLang="en-US" sz="2800" b="1" dirty="0" smtClean="0">
                <a:latin typeface="微软雅黑" pitchFamily="34" charset="-122"/>
                <a:ea typeface="微软雅黑" pitchFamily="34" charset="-122"/>
                <a:cs typeface="Times New Roman" pitchFamily="18" charset="0"/>
              </a:rPr>
              <a:t>基本知识。</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了解</a:t>
            </a:r>
            <a:r>
              <a:rPr lang="zh-CN" altLang="en-US" sz="2800" b="1" dirty="0" smtClean="0">
                <a:latin typeface="微软雅黑" pitchFamily="34" charset="-122"/>
                <a:ea typeface="微软雅黑" pitchFamily="34" charset="-122"/>
                <a:cs typeface="Times New Roman" pitchFamily="18" charset="0"/>
              </a:rPr>
              <a:t>存储</a:t>
            </a:r>
            <a:r>
              <a:rPr lang="zh-CN" altLang="en-US" sz="2800" b="1" dirty="0" smtClean="0">
                <a:latin typeface="微软雅黑" pitchFamily="34" charset="-122"/>
                <a:ea typeface="微软雅黑" pitchFamily="34" charset="-122"/>
                <a:cs typeface="Times New Roman" pitchFamily="18" charset="0"/>
              </a:rPr>
              <a:t>的</a:t>
            </a:r>
            <a:r>
              <a:rPr lang="zh-CN" altLang="en-US" sz="2800" b="1" dirty="0" smtClean="0">
                <a:latin typeface="微软雅黑" pitchFamily="34" charset="-122"/>
                <a:ea typeface="微软雅黑" pitchFamily="34" charset="-122"/>
                <a:cs typeface="Times New Roman" pitchFamily="18" charset="0"/>
              </a:rPr>
              <a:t>系统结构和应用特征。</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通过构架自身</a:t>
            </a:r>
            <a:r>
              <a:rPr lang="zh-CN" altLang="en-US" sz="2800" b="1" dirty="0" smtClean="0">
                <a:latin typeface="微软雅黑" pitchFamily="34" charset="-122"/>
                <a:ea typeface="微软雅黑" pitchFamily="34" charset="-122"/>
                <a:cs typeface="Times New Roman" pitchFamily="18" charset="0"/>
              </a:rPr>
              <a:t>的</a:t>
            </a:r>
            <a:r>
              <a:rPr lang="zh-CN" altLang="en-US" sz="2800" b="1" dirty="0" smtClean="0">
                <a:latin typeface="微软雅黑" pitchFamily="34" charset="-122"/>
                <a:ea typeface="微软雅黑" pitchFamily="34" charset="-122"/>
                <a:cs typeface="Times New Roman" pitchFamily="18" charset="0"/>
              </a:rPr>
              <a:t>存储</a:t>
            </a:r>
            <a:r>
              <a:rPr lang="zh-CN" altLang="en-US" sz="2800" b="1" dirty="0" smtClean="0">
                <a:latin typeface="微软雅黑" pitchFamily="34" charset="-122"/>
                <a:ea typeface="微软雅黑" pitchFamily="34" charset="-122"/>
                <a:cs typeface="Times New Roman" pitchFamily="18" charset="0"/>
              </a:rPr>
              <a:t>基础理论</a:t>
            </a:r>
            <a:r>
              <a:rPr lang="zh-CN" altLang="en-US" sz="2800" b="1" dirty="0" smtClean="0">
                <a:latin typeface="微软雅黑" pitchFamily="34" charset="-122"/>
                <a:ea typeface="微软雅黑" pitchFamily="34" charset="-122"/>
                <a:cs typeface="Times New Roman" pitchFamily="18" charset="0"/>
              </a:rPr>
              <a:t>，形成</a:t>
            </a:r>
            <a:r>
              <a:rPr lang="zh-CN" altLang="en-US" sz="2800" b="1" dirty="0" smtClean="0">
                <a:latin typeface="微软雅黑" pitchFamily="34" charset="-122"/>
                <a:ea typeface="微软雅黑" pitchFamily="34" charset="-122"/>
                <a:cs typeface="Times New Roman" pitchFamily="18" charset="0"/>
              </a:rPr>
              <a:t>对</a:t>
            </a:r>
            <a:r>
              <a:rPr lang="zh-CN" altLang="en-US" sz="2800" b="1" dirty="0" smtClean="0">
                <a:latin typeface="微软雅黑" pitchFamily="34" charset="-122"/>
                <a:ea typeface="微软雅黑" pitchFamily="34" charset="-122"/>
                <a:cs typeface="Times New Roman" pitchFamily="18" charset="0"/>
              </a:rPr>
              <a:t>存储</a:t>
            </a:r>
            <a:r>
              <a:rPr lang="zh-CN" altLang="en-US" sz="2800" b="1" dirty="0" smtClean="0">
                <a:latin typeface="微软雅黑" pitchFamily="34" charset="-122"/>
                <a:ea typeface="微软雅黑" pitchFamily="34" charset="-122"/>
                <a:cs typeface="Times New Roman" pitchFamily="18" charset="0"/>
              </a:rPr>
              <a:t>的</a:t>
            </a:r>
            <a:r>
              <a:rPr lang="zh-CN" altLang="en-US" sz="2800" b="1" dirty="0" smtClean="0">
                <a:latin typeface="微软雅黑" pitchFamily="34" charset="-122"/>
                <a:ea typeface="微软雅黑" pitchFamily="34" charset="-122"/>
                <a:cs typeface="Times New Roman" pitchFamily="18" charset="0"/>
              </a:rPr>
              <a:t>基本概观。</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defRPr/>
            </a:pPr>
            <a:endParaRPr lang="en-US" altLang="zh-CN" sz="2800" b="1" dirty="0" smtClean="0">
              <a:latin typeface="微软雅黑" pitchFamily="34" charset="-122"/>
              <a:ea typeface="微软雅黑" pitchFamily="34"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uLnTx/>
              <a:uFillTx/>
              <a:latin typeface="微软雅黑" pitchFamily="34" charset="-122"/>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ChangeArrowheads="1"/>
          </p:cNvSpPr>
          <p:nvPr/>
        </p:nvSpPr>
        <p:spPr bwMode="auto">
          <a:xfrm>
            <a:off x="252413" y="-71462"/>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RAID1</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32773" name="Picture 5"/>
          <p:cNvPicPr>
            <a:picLocks noChangeAspect="1" noChangeArrowheads="1"/>
          </p:cNvPicPr>
          <p:nvPr/>
        </p:nvPicPr>
        <p:blipFill>
          <a:blip r:embed="rId3">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43526" name="Rectangle 6"/>
          <p:cNvSpPr>
            <a:spLocks noChangeArrowheads="1"/>
          </p:cNvSpPr>
          <p:nvPr/>
        </p:nvSpPr>
        <p:spPr bwMode="auto">
          <a:xfrm rot="5400000">
            <a:off x="4235450" y="1962150"/>
            <a:ext cx="1130300" cy="596900"/>
          </a:xfrm>
          <a:prstGeom prst="rect">
            <a:avLst/>
          </a:prstGeom>
          <a:gradFill rotWithShape="1">
            <a:gsLst>
              <a:gs pos="0">
                <a:schemeClr val="bg1">
                  <a:alpha val="0"/>
                </a:schemeClr>
              </a:gs>
              <a:gs pos="100000">
                <a:schemeClr val="bg1">
                  <a:alpha val="94000"/>
                </a:schemeClr>
              </a:gs>
            </a:gsLst>
            <a:path path="shape">
              <a:fillToRect l="50000" t="50000" r="50000" b="50000"/>
            </a:path>
          </a:gradFill>
          <a:ln w="9525" algn="ctr">
            <a:solidFill>
              <a:srgbClr val="D7D3D4"/>
            </a:solidFill>
            <a:miter lim="800000"/>
            <a:headEnd/>
            <a:tailEnd/>
          </a:ln>
          <a:effectLst>
            <a:glow rad="63500">
              <a:schemeClr val="accent4">
                <a:satMod val="175000"/>
                <a:alpha val="40000"/>
              </a:schemeClr>
            </a:glow>
          </a:effectLst>
        </p:spPr>
        <p:txBody>
          <a:bodyPr wrap="none" anchor="ctr"/>
          <a:lstStyle/>
          <a:p>
            <a:pPr algn="ctr">
              <a:spcBef>
                <a:spcPct val="50000"/>
              </a:spcBef>
              <a:defRPr/>
            </a:pPr>
            <a:endParaRPr lang="zh-CN" altLang="en-US">
              <a:ea typeface="宋体" pitchFamily="2" charset="-122"/>
            </a:endParaRPr>
          </a:p>
        </p:txBody>
      </p:sp>
      <p:pic>
        <p:nvPicPr>
          <p:cNvPr id="32777" name="Picture 10"/>
          <p:cNvPicPr>
            <a:picLocks noChangeAspect="1" noChangeArrowheads="1"/>
          </p:cNvPicPr>
          <p:nvPr/>
        </p:nvPicPr>
        <p:blipFill>
          <a:blip r:embed="rId4"/>
          <a:srcRect/>
          <a:stretch>
            <a:fillRect/>
          </a:stretch>
        </p:blipFill>
        <p:spPr bwMode="auto">
          <a:xfrm>
            <a:off x="4333875" y="3789363"/>
            <a:ext cx="871538" cy="511175"/>
          </a:xfrm>
          <a:prstGeom prst="rect">
            <a:avLst/>
          </a:prstGeom>
          <a:noFill/>
          <a:ln w="9525">
            <a:noFill/>
            <a:miter lim="800000"/>
            <a:headEnd/>
            <a:tailEnd/>
          </a:ln>
        </p:spPr>
      </p:pic>
      <p:sp>
        <p:nvSpPr>
          <p:cNvPr id="1643531" name="Rectangle 11"/>
          <p:cNvSpPr>
            <a:spLocks noChangeArrowheads="1"/>
          </p:cNvSpPr>
          <p:nvPr/>
        </p:nvSpPr>
        <p:spPr bwMode="auto">
          <a:xfrm>
            <a:off x="2730500" y="3149600"/>
            <a:ext cx="1460500" cy="277641"/>
          </a:xfrm>
          <a:prstGeom prst="rect">
            <a:avLst/>
          </a:prstGeom>
          <a:solidFill>
            <a:schemeClr val="bg1"/>
          </a:solidFill>
          <a:ln w="3175" algn="ctr">
            <a:solidFill>
              <a:srgbClr val="92D050"/>
            </a:solidFill>
            <a:round/>
            <a:headEnd/>
            <a:tailEnd/>
          </a:ln>
          <a:effectLst>
            <a:innerShdw blurRad="63500" dist="50800" dir="16200000">
              <a:prstClr val="black">
                <a:alpha val="50000"/>
              </a:prstClr>
            </a:inn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3532" name="Line 12"/>
          <p:cNvSpPr>
            <a:spLocks noChangeShapeType="1"/>
          </p:cNvSpPr>
          <p:nvPr/>
        </p:nvSpPr>
        <p:spPr bwMode="auto">
          <a:xfrm>
            <a:off x="4762500" y="3276600"/>
            <a:ext cx="0" cy="533400"/>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3533" name="Line 13"/>
          <p:cNvSpPr>
            <a:spLocks noChangeShapeType="1"/>
          </p:cNvSpPr>
          <p:nvPr/>
        </p:nvSpPr>
        <p:spPr bwMode="auto">
          <a:xfrm>
            <a:off x="4203700" y="3263900"/>
            <a:ext cx="558800" cy="0"/>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pic>
        <p:nvPicPr>
          <p:cNvPr id="32783" name="Picture 14" descr="硬盘"/>
          <p:cNvPicPr>
            <a:picLocks noChangeAspect="1" noChangeArrowheads="1"/>
          </p:cNvPicPr>
          <p:nvPr/>
        </p:nvPicPr>
        <p:blipFill>
          <a:blip r:embed="rId5"/>
          <a:srcRect/>
          <a:stretch>
            <a:fillRect/>
          </a:stretch>
        </p:blipFill>
        <p:spPr bwMode="auto">
          <a:xfrm>
            <a:off x="3582988" y="4630738"/>
            <a:ext cx="644525" cy="684212"/>
          </a:xfrm>
          <a:prstGeom prst="rect">
            <a:avLst/>
          </a:prstGeom>
          <a:noFill/>
          <a:ln w="9525">
            <a:noFill/>
            <a:miter lim="800000"/>
            <a:headEnd/>
            <a:tailEnd/>
          </a:ln>
        </p:spPr>
      </p:pic>
      <p:pic>
        <p:nvPicPr>
          <p:cNvPr id="32784" name="Picture 15" descr="硬盘"/>
          <p:cNvPicPr>
            <a:picLocks noChangeAspect="1" noChangeArrowheads="1"/>
          </p:cNvPicPr>
          <p:nvPr/>
        </p:nvPicPr>
        <p:blipFill>
          <a:blip r:embed="rId5"/>
          <a:srcRect/>
          <a:stretch>
            <a:fillRect/>
          </a:stretch>
        </p:blipFill>
        <p:spPr bwMode="auto">
          <a:xfrm>
            <a:off x="5335588" y="4608513"/>
            <a:ext cx="644525" cy="684212"/>
          </a:xfrm>
          <a:prstGeom prst="rect">
            <a:avLst/>
          </a:prstGeom>
          <a:noFill/>
          <a:ln w="9525">
            <a:noFill/>
            <a:miter lim="800000"/>
            <a:headEnd/>
            <a:tailEnd/>
          </a:ln>
        </p:spPr>
      </p:pic>
      <p:sp>
        <p:nvSpPr>
          <p:cNvPr id="1643536" name="Line 16"/>
          <p:cNvSpPr>
            <a:spLocks noChangeShapeType="1"/>
          </p:cNvSpPr>
          <p:nvPr/>
        </p:nvSpPr>
        <p:spPr bwMode="auto">
          <a:xfrm>
            <a:off x="3886200" y="4076700"/>
            <a:ext cx="431800" cy="0"/>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3537" name="Line 17"/>
          <p:cNvSpPr>
            <a:spLocks noChangeShapeType="1"/>
          </p:cNvSpPr>
          <p:nvPr/>
        </p:nvSpPr>
        <p:spPr bwMode="auto">
          <a:xfrm>
            <a:off x="5207000" y="4064000"/>
            <a:ext cx="431800" cy="0"/>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3538" name="Line 18"/>
          <p:cNvSpPr>
            <a:spLocks noChangeShapeType="1"/>
          </p:cNvSpPr>
          <p:nvPr/>
        </p:nvSpPr>
        <p:spPr bwMode="auto">
          <a:xfrm>
            <a:off x="3881438" y="4076700"/>
            <a:ext cx="0" cy="585788"/>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3539" name="Line 19"/>
          <p:cNvSpPr>
            <a:spLocks noChangeShapeType="1"/>
          </p:cNvSpPr>
          <p:nvPr/>
        </p:nvSpPr>
        <p:spPr bwMode="auto">
          <a:xfrm>
            <a:off x="5640388" y="4064000"/>
            <a:ext cx="0" cy="585788"/>
          </a:xfrm>
          <a:prstGeom prst="line">
            <a:avLst/>
          </a:prstGeom>
          <a:noFill/>
          <a:ln w="9525">
            <a:solidFill>
              <a:schemeClr val="accent5">
                <a:lumMod val="50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3540" name="Rectangle 20"/>
          <p:cNvSpPr>
            <a:spLocks noChangeArrowheads="1"/>
          </p:cNvSpPr>
          <p:nvPr/>
        </p:nvSpPr>
        <p:spPr bwMode="auto">
          <a:xfrm rot="5400000">
            <a:off x="3556000" y="5735638"/>
            <a:ext cx="838200" cy="228600"/>
          </a:xfrm>
          <a:prstGeom prst="rect">
            <a:avLst/>
          </a:prstGeom>
          <a:solidFill>
            <a:schemeClr val="bg1"/>
          </a:solidFill>
          <a:ln w="9525" algn="ctr">
            <a:solidFill>
              <a:schemeClr val="accent5">
                <a:lumMod val="50000"/>
              </a:schemeClr>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3541" name="Rectangle 21"/>
          <p:cNvSpPr>
            <a:spLocks noChangeArrowheads="1"/>
          </p:cNvSpPr>
          <p:nvPr/>
        </p:nvSpPr>
        <p:spPr bwMode="auto">
          <a:xfrm rot="5400000">
            <a:off x="5295900" y="5738813"/>
            <a:ext cx="838200" cy="228600"/>
          </a:xfrm>
          <a:prstGeom prst="rect">
            <a:avLst/>
          </a:prstGeom>
          <a:solidFill>
            <a:schemeClr val="bg1"/>
          </a:solidFill>
          <a:ln w="9525" algn="ctr">
            <a:solidFill>
              <a:schemeClr val="accent1">
                <a:lumMod val="50000"/>
              </a:schemeClr>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3542" name="Text Box 22"/>
          <p:cNvSpPr txBox="1">
            <a:spLocks noChangeArrowheads="1"/>
          </p:cNvSpPr>
          <p:nvPr/>
        </p:nvSpPr>
        <p:spPr bwMode="auto">
          <a:xfrm>
            <a:off x="3892550" y="3143250"/>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3543" name="Text Box 23"/>
          <p:cNvSpPr txBox="1">
            <a:spLocks noChangeArrowheads="1"/>
          </p:cNvSpPr>
          <p:nvPr/>
        </p:nvSpPr>
        <p:spPr bwMode="auto">
          <a:xfrm>
            <a:off x="332105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3544" name="Text Box 24"/>
          <p:cNvSpPr txBox="1">
            <a:spLocks noChangeArrowheads="1"/>
          </p:cNvSpPr>
          <p:nvPr/>
        </p:nvSpPr>
        <p:spPr bwMode="auto">
          <a:xfrm>
            <a:off x="279400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3</a:t>
            </a:r>
          </a:p>
        </p:txBody>
      </p:sp>
      <p:grpSp>
        <p:nvGrpSpPr>
          <p:cNvPr id="2" name="Group 45"/>
          <p:cNvGrpSpPr>
            <a:grpSpLocks/>
          </p:cNvGrpSpPr>
          <p:nvPr/>
        </p:nvGrpSpPr>
        <p:grpSpPr bwMode="auto">
          <a:xfrm>
            <a:off x="6311900" y="2019300"/>
            <a:ext cx="838200" cy="596900"/>
            <a:chOff x="3856" y="1936"/>
            <a:chExt cx="528" cy="376"/>
          </a:xfrm>
          <a:gradFill flip="none" rotWithShape="1">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13500000" scaled="1"/>
            <a:tileRect/>
          </a:gradFill>
        </p:grpSpPr>
        <p:sp>
          <p:nvSpPr>
            <p:cNvPr id="1643560" name="AutoShape 40"/>
            <p:cNvSpPr>
              <a:spLocks noChangeArrowheads="1"/>
            </p:cNvSpPr>
            <p:nvPr/>
          </p:nvSpPr>
          <p:spPr bwMode="gray">
            <a:xfrm>
              <a:off x="3856" y="1936"/>
              <a:ext cx="528" cy="376"/>
            </a:xfrm>
            <a:prstGeom prst="can">
              <a:avLst>
                <a:gd name="adj" fmla="val 25000"/>
              </a:avLst>
            </a:prstGeom>
            <a:grpFill/>
            <a:ln w="9525">
              <a:solidFill>
                <a:srgbClr val="808080"/>
              </a:solidFill>
              <a:round/>
              <a:headEnd/>
              <a:tailEnd/>
            </a:ln>
            <a:effectLst/>
            <a:scene3d>
              <a:camera prst="orthographicFront"/>
              <a:lightRig rig="threePt" dir="t"/>
            </a:scene3d>
            <a:sp3d/>
          </p:spPr>
          <p:txBody>
            <a:bodyPr wrap="none" anchor="ctr"/>
            <a:lstStyle/>
            <a:p>
              <a:pPr algn="ctr">
                <a:spcBef>
                  <a:spcPct val="50000"/>
                </a:spcBef>
                <a:defRPr/>
              </a:pPr>
              <a:endParaRPr lang="zh-CN" altLang="en-US">
                <a:ea typeface="宋体" pitchFamily="2" charset="-122"/>
              </a:endParaRPr>
            </a:p>
          </p:txBody>
        </p:sp>
        <p:sp>
          <p:nvSpPr>
            <p:cNvPr id="1643564" name="Text Box 44"/>
            <p:cNvSpPr txBox="1">
              <a:spLocks noChangeArrowheads="1"/>
            </p:cNvSpPr>
            <p:nvPr/>
          </p:nvSpPr>
          <p:spPr bwMode="auto">
            <a:xfrm>
              <a:off x="3893" y="2056"/>
              <a:ext cx="483" cy="192"/>
            </a:xfrm>
            <a:prstGeom prst="rect">
              <a:avLst/>
            </a:prstGeom>
            <a:grpFill/>
            <a:ln w="9525" algn="ctr">
              <a:noFill/>
              <a:miter lim="800000"/>
              <a:headEnd/>
              <a:tailEnd/>
            </a:ln>
            <a:effectLst/>
            <a:scene3d>
              <a:camera prst="orthographicFront"/>
              <a:lightRig rig="threePt" dir="t"/>
            </a:scene3d>
            <a:sp3d>
              <a:bevelT w="114300" prst="artDeco"/>
            </a:sp3d>
          </p:spPr>
          <p:txBody>
            <a:bodyPr wrap="none">
              <a:spAutoFit/>
            </a:bodyPr>
            <a:lstStyle/>
            <a:p>
              <a:pPr algn="ctr">
                <a:defRPr/>
              </a:pPr>
              <a:r>
                <a:rPr lang="en-GB" sz="1400" dirty="0">
                  <a:ea typeface="宋体" pitchFamily="2" charset="-122"/>
                </a:rPr>
                <a:t>RAID </a:t>
              </a:r>
              <a:r>
                <a:rPr lang="en-GB" altLang="zh-CN" sz="1400" dirty="0">
                  <a:ea typeface="宋体" pitchFamily="2" charset="-122"/>
                </a:rPr>
                <a:t>1</a:t>
              </a:r>
              <a:endParaRPr lang="en-GB" sz="1400" dirty="0">
                <a:ea typeface="宋体" pitchFamily="2" charset="-122"/>
              </a:endParaRPr>
            </a:p>
          </p:txBody>
        </p:sp>
      </p:grpSp>
      <p:sp>
        <p:nvSpPr>
          <p:cNvPr id="1643566" name="Text Box 46"/>
          <p:cNvSpPr txBox="1">
            <a:spLocks noChangeArrowheads="1"/>
          </p:cNvSpPr>
          <p:nvPr/>
        </p:nvSpPr>
        <p:spPr bwMode="auto">
          <a:xfrm>
            <a:off x="3892550" y="3143250"/>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3567" name="Text Box 47"/>
          <p:cNvSpPr txBox="1">
            <a:spLocks noChangeArrowheads="1"/>
          </p:cNvSpPr>
          <p:nvPr/>
        </p:nvSpPr>
        <p:spPr bwMode="auto">
          <a:xfrm>
            <a:off x="332105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3568" name="Text Box 48"/>
          <p:cNvSpPr txBox="1">
            <a:spLocks noChangeArrowheads="1"/>
          </p:cNvSpPr>
          <p:nvPr/>
        </p:nvSpPr>
        <p:spPr bwMode="auto">
          <a:xfrm>
            <a:off x="279400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3</a:t>
            </a:r>
          </a:p>
        </p:txBody>
      </p:sp>
      <p:sp>
        <p:nvSpPr>
          <p:cNvPr id="1643569" name="Text Box 49"/>
          <p:cNvSpPr txBox="1">
            <a:spLocks noChangeArrowheads="1"/>
          </p:cNvSpPr>
          <p:nvPr/>
        </p:nvSpPr>
        <p:spPr bwMode="auto">
          <a:xfrm>
            <a:off x="4429124" y="2477639"/>
            <a:ext cx="838200" cy="308419"/>
          </a:xfrm>
          <a:prstGeom prst="rect">
            <a:avLst/>
          </a:prstGeom>
          <a:noFill/>
          <a:ln w="9525" algn="ctr">
            <a:noFill/>
            <a:miter lim="800000"/>
            <a:headEnd/>
            <a:tailEnd/>
          </a:ln>
          <a:effectLst/>
        </p:spPr>
        <p:txBody>
          <a:bodyPr lIns="92075" tIns="46038" rIns="92075" bIns="46038">
            <a:spAutoFit/>
          </a:bodyPr>
          <a:lstStyle/>
          <a:p>
            <a:pPr>
              <a:spcBef>
                <a:spcPct val="50000"/>
              </a:spcBef>
              <a:tabLst>
                <a:tab pos="6342063" algn="r"/>
              </a:tabLst>
              <a:defRPr/>
            </a:pPr>
            <a:r>
              <a:rPr lang="en-US" altLang="zh-CN" sz="1400" dirty="0">
                <a:solidFill>
                  <a:srgbClr val="002060"/>
                </a:solidFill>
                <a:latin typeface="方正姚体" pitchFamily="2" charset="-122"/>
                <a:ea typeface="方正姚体" pitchFamily="2" charset="-122"/>
              </a:rPr>
              <a:t>2</a:t>
            </a:r>
            <a:r>
              <a:rPr lang="zh-CN" altLang="en-US" sz="1400" dirty="0">
                <a:solidFill>
                  <a:srgbClr val="002060"/>
                </a:solidFill>
                <a:latin typeface="方正姚体" pitchFamily="2" charset="-122"/>
                <a:ea typeface="方正姚体" pitchFamily="2" charset="-122"/>
              </a:rPr>
              <a:t>块磁盘</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43526"/>
                                        </p:tgtEl>
                                        <p:attrNameLst>
                                          <p:attrName>style.visibility</p:attrName>
                                        </p:attrNameLst>
                                      </p:cBhvr>
                                      <p:to>
                                        <p:strVal val="visible"/>
                                      </p:to>
                                    </p:set>
                                    <p:animEffect transition="in" filter="box(in)">
                                      <p:cBhvr>
                                        <p:cTn id="7" dur="500"/>
                                        <p:tgtEl>
                                          <p:spTgt spid="1643526"/>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43569"/>
                                        </p:tgtEl>
                                        <p:attrNameLst>
                                          <p:attrName>style.visibility</p:attrName>
                                        </p:attrNameLst>
                                      </p:cBhvr>
                                      <p:to>
                                        <p:strVal val="visible"/>
                                      </p:to>
                                    </p:set>
                                    <p:anim calcmode="discrete" valueType="clr">
                                      <p:cBhvr override="childStyle">
                                        <p:cTn id="11" dur="80"/>
                                        <p:tgtEl>
                                          <p:spTgt spid="164356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43569"/>
                                        </p:tgtEl>
                                        <p:attrNameLst>
                                          <p:attrName>fillcolor</p:attrName>
                                        </p:attrNameLst>
                                      </p:cBhvr>
                                      <p:tavLst>
                                        <p:tav tm="0">
                                          <p:val>
                                            <p:clrVal>
                                              <a:schemeClr val="accent2"/>
                                            </p:clrVal>
                                          </p:val>
                                        </p:tav>
                                        <p:tav tm="50000">
                                          <p:val>
                                            <p:clrVal>
                                              <a:schemeClr val="hlink"/>
                                            </p:clrVal>
                                          </p:val>
                                        </p:tav>
                                      </p:tavLst>
                                    </p:anim>
                                    <p:set>
                                      <p:cBhvr>
                                        <p:cTn id="13" dur="80"/>
                                        <p:tgtEl>
                                          <p:spTgt spid="1643569"/>
                                        </p:tgtEl>
                                        <p:attrNameLst>
                                          <p:attrName>fill.type</p:attrName>
                                        </p:attrNameLst>
                                      </p:cBhvr>
                                      <p:to>
                                        <p:strVal val="solid"/>
                                      </p:to>
                                    </p:set>
                                  </p:childTnLst>
                                </p:cTn>
                              </p:par>
                            </p:childTnLst>
                          </p:cTn>
                        </p:par>
                        <p:par>
                          <p:cTn id="14" fill="hold">
                            <p:stCondLst>
                              <p:cond delay="700"/>
                            </p:stCondLst>
                            <p:childTnLst>
                              <p:par>
                                <p:cTn id="15" presetID="0" presetClass="path" presetSubtype="0" accel="50000" decel="50000" fill="hold" grpId="0" nodeType="afterEffect">
                                  <p:stCondLst>
                                    <p:cond delay="0"/>
                                  </p:stCondLst>
                                  <p:childTnLst>
                                    <p:animMotion origin="layout" path="M 0.01736 -0.00046 C 0.04444 -0.00602 0.0717 -0.01134 0.08263 0.00139 C 0.09357 0.01412 0.09878 0.05671 0.08263 0.07546 C 0.06649 0.09421 -0.00053 0.05602 -0.01459 0.11435 C -0.02865 0.17269 -0.00417 0.37361 -0.00209 0.42546 " pathEditMode="relative" ptsTypes="aaaaA">
                                      <p:cBhvr>
                                        <p:cTn id="16" dur="2000" fill="hold"/>
                                        <p:tgtEl>
                                          <p:spTgt spid="164354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1875 -0.00417 C 0.04583 -0.01065 0.07309 -0.01713 0.08402 -0.00417 C 0.09496 0.0088 0.06805 0.05347 0.08402 0.07361 C 0.1 0.09375 0.16267 0.05718 0.17986 0.1162 C 0.19704 0.17523 0.18559 0.37546 0.1868 0.42732 " pathEditMode="relative" ptsTypes="aaaaA">
                                      <p:cBhvr>
                                        <p:cTn id="18" dur="2000" fill="hold"/>
                                        <p:tgtEl>
                                          <p:spTgt spid="1643566"/>
                                        </p:tgtEl>
                                        <p:attrNameLst>
                                          <p:attrName>ppt_x</p:attrName>
                                          <p:attrName>ppt_y</p:attrName>
                                        </p:attrNameLst>
                                      </p:cBhvr>
                                    </p:animMotion>
                                  </p:childTnLst>
                                </p:cTn>
                              </p:par>
                            </p:childTnLst>
                          </p:cTn>
                        </p:par>
                        <p:par>
                          <p:cTn id="19" fill="hold">
                            <p:stCondLst>
                              <p:cond delay="2700"/>
                            </p:stCondLst>
                            <p:childTnLst>
                              <p:par>
                                <p:cTn id="20" presetID="0" presetClass="path" presetSubtype="0" accel="50000" decel="50000" fill="hold" grpId="0" nodeType="afterEffect">
                                  <p:stCondLst>
                                    <p:cond delay="0"/>
                                  </p:stCondLst>
                                  <p:childTnLst>
                                    <p:animMotion origin="layout" path="M -3.33333E-6 -0.00023 C 0.06407 -0.00671 0.12848 -0.01273 0.15417 -0.00023 C 0.18004 0.01227 0.17292 0.05486 0.15417 0.07431 C 0.13559 0.09398 0.05834 0.06667 0.04219 0.11713 C 0.02587 0.16782 0.05365 0.33426 0.05625 0.37778 " pathEditMode="relative" rAng="0" ptsTypes="aaaaA">
                                      <p:cBhvr>
                                        <p:cTn id="21" dur="2000" fill="hold"/>
                                        <p:tgtEl>
                                          <p:spTgt spid="1643543"/>
                                        </p:tgtEl>
                                        <p:attrNameLst>
                                          <p:attrName>ppt_x</p:attrName>
                                          <p:attrName>ppt_y</p:attrName>
                                        </p:attrNameLst>
                                      </p:cBhvr>
                                      <p:rCtr x="90" y="183"/>
                                    </p:animMotion>
                                  </p:childTnLst>
                                </p:cTn>
                              </p:par>
                              <p:par>
                                <p:cTn id="22" presetID="0" presetClass="path" presetSubtype="0" accel="50000" decel="50000" fill="hold" grpId="0" nodeType="withEffect">
                                  <p:stCondLst>
                                    <p:cond delay="0"/>
                                  </p:stCondLst>
                                  <p:childTnLst>
                                    <p:animMotion origin="layout" path="M 0.00625 0.00324 C 0.06372 -0.00324 0.12118 -0.00972 0.14445 0.00232 C 0.16771 0.01435 0.13802 0.0625 0.14584 0.07546 C 0.15365 0.08843 0.17552 0.07315 0.19098 0.08009 C 0.20643 0.08704 0.22917 0.06736 0.23889 0.11713 C 0.24861 0.1669 0.24757 0.33565 0.24931 0.37963 " pathEditMode="relative" rAng="0" ptsTypes="aaaaaA">
                                      <p:cBhvr>
                                        <p:cTn id="23" dur="2000" fill="hold"/>
                                        <p:tgtEl>
                                          <p:spTgt spid="1643567"/>
                                        </p:tgtEl>
                                        <p:attrNameLst>
                                          <p:attrName>ppt_x</p:attrName>
                                          <p:attrName>ppt_y</p:attrName>
                                        </p:attrNameLst>
                                      </p:cBhvr>
                                      <p:rCtr x="122" y="182"/>
                                    </p:animMotion>
                                  </p:childTnLst>
                                </p:cTn>
                              </p:par>
                            </p:childTnLst>
                          </p:cTn>
                        </p:par>
                        <p:par>
                          <p:cTn id="24" fill="hold">
                            <p:stCondLst>
                              <p:cond delay="4700"/>
                            </p:stCondLst>
                            <p:childTnLst>
                              <p:par>
                                <p:cTn id="25" presetID="0" presetClass="path" presetSubtype="0" accel="50000" decel="50000" fill="hold" grpId="0" nodeType="afterEffect">
                                  <p:stCondLst>
                                    <p:cond delay="0"/>
                                  </p:stCondLst>
                                  <p:childTnLst>
                                    <p:animMotion origin="layout" path="M -4.44444E-6 -7.40741E-7 C 0.08421 -0.00602 0.16858 -0.0118 0.20244 0.00093 C 0.23629 0.01366 0.2191 0.05718 0.20244 0.07685 C 0.18577 0.09653 0.11702 0.07593 0.10226 0.11852 C 0.08733 0.16111 0.11164 0.29676 0.11372 0.33241 " pathEditMode="relative" rAng="0" ptsTypes="aaaaA">
                                      <p:cBhvr>
                                        <p:cTn id="26" dur="2000" fill="hold"/>
                                        <p:tgtEl>
                                          <p:spTgt spid="1643544"/>
                                        </p:tgtEl>
                                        <p:attrNameLst>
                                          <p:attrName>ppt_x</p:attrName>
                                          <p:attrName>ppt_y</p:attrName>
                                        </p:attrNameLst>
                                      </p:cBhvr>
                                      <p:rCtr x="118" y="160"/>
                                    </p:animMotion>
                                  </p:childTnLst>
                                </p:cTn>
                              </p:par>
                              <p:par>
                                <p:cTn id="27" presetID="0" presetClass="path" presetSubtype="0" accel="50000" decel="50000" fill="hold" grpId="0" nodeType="withEffect">
                                  <p:stCondLst>
                                    <p:cond delay="0"/>
                                  </p:stCondLst>
                                  <p:childTnLst>
                                    <p:animMotion origin="layout" path="M 0.00452 0.00324 C 0.08629 -0.00324 0.16823 -0.00949 0.20105 0.00324 C 0.23386 0.01597 0.18577 0.05995 0.20174 0.07917 C 0.21771 0.09838 0.27952 0.07593 0.29688 0.11806 C 0.31424 0.16019 0.30434 0.2963 0.30591 0.33195 " pathEditMode="relative" rAng="0" ptsTypes="aaaaA">
                                      <p:cBhvr>
                                        <p:cTn id="28" dur="2000" fill="hold"/>
                                        <p:tgtEl>
                                          <p:spTgt spid="1643568"/>
                                        </p:tgtEl>
                                        <p:attrNameLst>
                                          <p:attrName>ppt_x</p:attrName>
                                          <p:attrName>ppt_y</p:attrName>
                                        </p:attrNameLst>
                                      </p:cBhvr>
                                      <p:rCtr x="155" y="158"/>
                                    </p:animMotion>
                                  </p:childTnLst>
                                </p:cTn>
                              </p:par>
                            </p:childTnLst>
                          </p:cTn>
                        </p:par>
                        <p:par>
                          <p:cTn id="29" fill="hold">
                            <p:stCondLst>
                              <p:cond delay="6700"/>
                            </p:stCondLst>
                            <p:childTnLst>
                              <p:par>
                                <p:cTn id="30" presetID="21"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heel(4)">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542" grpId="0"/>
      <p:bldP spid="1643543" grpId="0"/>
      <p:bldP spid="1643544" grpId="0"/>
      <p:bldP spid="1643566" grpId="0"/>
      <p:bldP spid="1643567" grpId="0"/>
      <p:bldP spid="1643568" grpId="0"/>
      <p:bldP spid="16435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45634" name="AutoShape 66"/>
          <p:cNvSpPr>
            <a:spLocks noChangeArrowheads="1"/>
          </p:cNvSpPr>
          <p:nvPr/>
        </p:nvSpPr>
        <p:spPr bwMode="auto">
          <a:xfrm>
            <a:off x="2628900" y="3040349"/>
            <a:ext cx="4203700" cy="444500"/>
          </a:xfrm>
          <a:prstGeom prst="roundRect">
            <a:avLst>
              <a:gd name="adj" fmla="val 16667"/>
            </a:avLst>
          </a:prstGeom>
          <a:solidFill>
            <a:schemeClr val="bg1"/>
          </a:solidFill>
          <a:ln w="3175" algn="ctr">
            <a:solidFill>
              <a:srgbClr val="92D050"/>
            </a:solidFill>
            <a:round/>
            <a:headEnd/>
            <a:tailEnd/>
          </a:ln>
          <a:effectLst>
            <a:innerShdw blurRad="63500" dist="50800" dir="16200000">
              <a:prstClr val="black">
                <a:alpha val="50000"/>
              </a:prstClr>
            </a:inn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3380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RAID3</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1645574" name="Rectangle 6"/>
          <p:cNvSpPr>
            <a:spLocks noChangeArrowheads="1"/>
          </p:cNvSpPr>
          <p:nvPr/>
        </p:nvSpPr>
        <p:spPr bwMode="auto">
          <a:xfrm rot="5400000">
            <a:off x="4102100" y="1866900"/>
            <a:ext cx="1130300" cy="787400"/>
          </a:xfrm>
          <a:prstGeom prst="rect">
            <a:avLst/>
          </a:prstGeom>
          <a:gradFill rotWithShape="1">
            <a:gsLst>
              <a:gs pos="0">
                <a:schemeClr val="bg1">
                  <a:alpha val="0"/>
                </a:schemeClr>
              </a:gs>
              <a:gs pos="100000">
                <a:schemeClr val="bg1">
                  <a:alpha val="94000"/>
                </a:schemeClr>
              </a:gs>
            </a:gsLst>
            <a:path path="shape">
              <a:fillToRect l="50000" t="50000" r="50000" b="50000"/>
            </a:path>
          </a:gradFill>
          <a:ln w="9525" algn="ctr">
            <a:solidFill>
              <a:srgbClr val="D7D3D4"/>
            </a:solidFill>
            <a:miter lim="800000"/>
            <a:headEnd/>
            <a:tailEnd/>
          </a:ln>
          <a:effectLst>
            <a:glow rad="63500">
              <a:schemeClr val="accent4">
                <a:satMod val="175000"/>
                <a:alpha val="40000"/>
              </a:schemeClr>
            </a:glow>
          </a:effectLst>
        </p:spPr>
        <p:txBody>
          <a:bodyPr wrap="none" anchor="ctr"/>
          <a:lstStyle/>
          <a:p>
            <a:pPr algn="ctr">
              <a:spcBef>
                <a:spcPct val="50000"/>
              </a:spcBef>
              <a:defRPr/>
            </a:pPr>
            <a:endParaRPr lang="zh-CN" altLang="en-US">
              <a:ea typeface="宋体" pitchFamily="2" charset="-122"/>
            </a:endParaRPr>
          </a:p>
        </p:txBody>
      </p:sp>
      <p:pic>
        <p:nvPicPr>
          <p:cNvPr id="33804" name="Picture 7"/>
          <p:cNvPicPr>
            <a:picLocks noChangeAspect="1" noChangeArrowheads="1"/>
          </p:cNvPicPr>
          <p:nvPr/>
        </p:nvPicPr>
        <p:blipFill>
          <a:blip r:embed="rId4"/>
          <a:srcRect/>
          <a:stretch>
            <a:fillRect/>
          </a:stretch>
        </p:blipFill>
        <p:spPr bwMode="auto">
          <a:xfrm>
            <a:off x="4333875" y="3789363"/>
            <a:ext cx="871538" cy="511175"/>
          </a:xfrm>
          <a:prstGeom prst="rect">
            <a:avLst/>
          </a:prstGeom>
          <a:noFill/>
          <a:ln w="9525">
            <a:noFill/>
            <a:miter lim="800000"/>
            <a:headEnd/>
            <a:tailEnd/>
          </a:ln>
        </p:spPr>
      </p:pic>
      <p:sp>
        <p:nvSpPr>
          <p:cNvPr id="1645576" name="Rectangle 8"/>
          <p:cNvSpPr>
            <a:spLocks noChangeArrowheads="1"/>
          </p:cNvSpPr>
          <p:nvPr/>
        </p:nvSpPr>
        <p:spPr bwMode="auto">
          <a:xfrm>
            <a:off x="2927350" y="3149600"/>
            <a:ext cx="1263650" cy="228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33806" name="Line 9"/>
          <p:cNvSpPr>
            <a:spLocks noChangeShapeType="1"/>
          </p:cNvSpPr>
          <p:nvPr/>
        </p:nvSpPr>
        <p:spPr bwMode="auto">
          <a:xfrm>
            <a:off x="4762500" y="3276600"/>
            <a:ext cx="0" cy="533400"/>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33807" name="Line 10"/>
          <p:cNvSpPr>
            <a:spLocks noChangeShapeType="1"/>
          </p:cNvSpPr>
          <p:nvPr/>
        </p:nvSpPr>
        <p:spPr bwMode="auto">
          <a:xfrm>
            <a:off x="4203700" y="3263900"/>
            <a:ext cx="558800" cy="0"/>
          </a:xfrm>
          <a:prstGeom prst="line">
            <a:avLst/>
          </a:prstGeom>
          <a:noFill/>
          <a:ln w="9525">
            <a:solidFill>
              <a:srgbClr val="00B050"/>
            </a:solidFill>
            <a:round/>
            <a:headEnd/>
            <a:tailEnd/>
          </a:ln>
        </p:spPr>
        <p:txBody>
          <a:bodyPr lIns="92075" tIns="46038" rIns="92075" bIns="46038">
            <a:spAutoFit/>
          </a:bodyPr>
          <a:lstStyle/>
          <a:p>
            <a:endParaRPr lang="zh-CN" altLang="en-US"/>
          </a:p>
        </p:txBody>
      </p:sp>
      <p:pic>
        <p:nvPicPr>
          <p:cNvPr id="33808" name="Picture 11" descr="硬盘"/>
          <p:cNvPicPr>
            <a:picLocks noChangeAspect="1" noChangeArrowheads="1"/>
          </p:cNvPicPr>
          <p:nvPr/>
        </p:nvPicPr>
        <p:blipFill>
          <a:blip r:embed="rId5"/>
          <a:srcRect/>
          <a:stretch>
            <a:fillRect/>
          </a:stretch>
        </p:blipFill>
        <p:spPr bwMode="auto">
          <a:xfrm>
            <a:off x="3254375" y="4654550"/>
            <a:ext cx="644525" cy="684213"/>
          </a:xfrm>
          <a:prstGeom prst="rect">
            <a:avLst/>
          </a:prstGeom>
          <a:noFill/>
          <a:ln w="9525">
            <a:noFill/>
            <a:miter lim="800000"/>
            <a:headEnd/>
            <a:tailEnd/>
          </a:ln>
        </p:spPr>
      </p:pic>
      <p:pic>
        <p:nvPicPr>
          <p:cNvPr id="33809" name="Picture 12" descr="硬盘"/>
          <p:cNvPicPr>
            <a:picLocks noChangeAspect="1" noChangeArrowheads="1"/>
          </p:cNvPicPr>
          <p:nvPr/>
        </p:nvPicPr>
        <p:blipFill>
          <a:blip r:embed="rId5"/>
          <a:srcRect/>
          <a:stretch>
            <a:fillRect/>
          </a:stretch>
        </p:blipFill>
        <p:spPr bwMode="auto">
          <a:xfrm>
            <a:off x="5645150" y="4608513"/>
            <a:ext cx="644525" cy="684212"/>
          </a:xfrm>
          <a:prstGeom prst="rect">
            <a:avLst/>
          </a:prstGeom>
          <a:noFill/>
          <a:ln w="9525">
            <a:noFill/>
            <a:miter lim="800000"/>
            <a:headEnd/>
            <a:tailEnd/>
          </a:ln>
        </p:spPr>
      </p:pic>
      <p:sp>
        <p:nvSpPr>
          <p:cNvPr id="33810" name="Line 13"/>
          <p:cNvSpPr>
            <a:spLocks noChangeShapeType="1"/>
          </p:cNvSpPr>
          <p:nvPr/>
        </p:nvSpPr>
        <p:spPr bwMode="auto">
          <a:xfrm>
            <a:off x="3552825" y="4071938"/>
            <a:ext cx="765175" cy="4762"/>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33811" name="Line 14"/>
          <p:cNvSpPr>
            <a:spLocks noChangeShapeType="1"/>
          </p:cNvSpPr>
          <p:nvPr/>
        </p:nvSpPr>
        <p:spPr bwMode="auto">
          <a:xfrm>
            <a:off x="5207000" y="4064000"/>
            <a:ext cx="736600" cy="0"/>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1645585" name="Rectangle 17"/>
          <p:cNvSpPr>
            <a:spLocks noChangeArrowheads="1"/>
          </p:cNvSpPr>
          <p:nvPr/>
        </p:nvSpPr>
        <p:spPr bwMode="auto">
          <a:xfrm rot="5400000">
            <a:off x="3136900" y="5738813"/>
            <a:ext cx="838200" cy="228600"/>
          </a:xfrm>
          <a:prstGeom prst="rect">
            <a:avLst/>
          </a:prstGeom>
          <a:solidFill>
            <a:schemeClr val="bg1"/>
          </a:solidFill>
          <a:ln w="9525" algn="ctr">
            <a:solidFill>
              <a:srgbClr val="92D05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5586" name="Rectangle 18"/>
          <p:cNvSpPr>
            <a:spLocks noChangeArrowheads="1"/>
          </p:cNvSpPr>
          <p:nvPr/>
        </p:nvSpPr>
        <p:spPr bwMode="auto">
          <a:xfrm rot="5400000">
            <a:off x="5568950" y="5738813"/>
            <a:ext cx="838200" cy="228600"/>
          </a:xfrm>
          <a:prstGeom prst="rect">
            <a:avLst/>
          </a:prstGeom>
          <a:solidFill>
            <a:schemeClr val="bg1"/>
          </a:solidFill>
          <a:ln w="9525" algn="ctr">
            <a:solidFill>
              <a:srgbClr val="92D05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5587" name="Text Box 19"/>
          <p:cNvSpPr txBox="1">
            <a:spLocks noChangeArrowheads="1"/>
          </p:cNvSpPr>
          <p:nvPr/>
        </p:nvSpPr>
        <p:spPr bwMode="auto">
          <a:xfrm>
            <a:off x="3892550" y="3143250"/>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5588" name="Text Box 20"/>
          <p:cNvSpPr txBox="1">
            <a:spLocks noChangeArrowheads="1"/>
          </p:cNvSpPr>
          <p:nvPr/>
        </p:nvSpPr>
        <p:spPr bwMode="auto">
          <a:xfrm>
            <a:off x="370205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5589" name="Text Box 21"/>
          <p:cNvSpPr txBox="1">
            <a:spLocks noChangeArrowheads="1"/>
          </p:cNvSpPr>
          <p:nvPr/>
        </p:nvSpPr>
        <p:spPr bwMode="auto">
          <a:xfrm>
            <a:off x="351790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3</a:t>
            </a:r>
          </a:p>
        </p:txBody>
      </p:sp>
      <p:grpSp>
        <p:nvGrpSpPr>
          <p:cNvPr id="2" name="Group 45"/>
          <p:cNvGrpSpPr>
            <a:grpSpLocks/>
          </p:cNvGrpSpPr>
          <p:nvPr/>
        </p:nvGrpSpPr>
        <p:grpSpPr bwMode="auto">
          <a:xfrm>
            <a:off x="6334125" y="2009775"/>
            <a:ext cx="847725" cy="571500"/>
            <a:chOff x="4020" y="1944"/>
            <a:chExt cx="534" cy="36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p:grpSpPr>
        <p:sp>
          <p:nvSpPr>
            <p:cNvPr id="1645606" name="AutoShape 38"/>
            <p:cNvSpPr>
              <a:spLocks noChangeArrowheads="1"/>
            </p:cNvSpPr>
            <p:nvPr/>
          </p:nvSpPr>
          <p:spPr bwMode="gray">
            <a:xfrm>
              <a:off x="4020" y="1944"/>
              <a:ext cx="534" cy="360"/>
            </a:xfrm>
            <a:prstGeom prst="can">
              <a:avLst>
                <a:gd name="adj" fmla="val 25000"/>
              </a:avLst>
            </a:prstGeom>
            <a:grpFill/>
            <a:ln w="9525">
              <a:solidFill>
                <a:srgbClr val="808080"/>
              </a:solidFill>
              <a:round/>
              <a:headEnd/>
              <a:tailEnd/>
            </a:ln>
            <a:effectLst/>
            <a:scene3d>
              <a:camera prst="orthographicFront"/>
              <a:lightRig rig="threePt" dir="t"/>
            </a:scene3d>
            <a:sp3d/>
          </p:spPr>
          <p:txBody>
            <a:bodyPr wrap="none" anchor="ctr"/>
            <a:lstStyle/>
            <a:p>
              <a:pPr algn="ctr">
                <a:spcBef>
                  <a:spcPct val="50000"/>
                </a:spcBef>
                <a:defRPr/>
              </a:pPr>
              <a:endParaRPr lang="zh-CN" altLang="en-US">
                <a:ea typeface="宋体" pitchFamily="2" charset="-122"/>
              </a:endParaRPr>
            </a:p>
          </p:txBody>
        </p:sp>
        <p:sp>
          <p:nvSpPr>
            <p:cNvPr id="1645592" name="Text Box 24"/>
            <p:cNvSpPr txBox="1">
              <a:spLocks noChangeArrowheads="1"/>
            </p:cNvSpPr>
            <p:nvPr/>
          </p:nvSpPr>
          <p:spPr bwMode="auto">
            <a:xfrm>
              <a:off x="4061" y="2052"/>
              <a:ext cx="483" cy="192"/>
            </a:xfrm>
            <a:prstGeom prst="rect">
              <a:avLst/>
            </a:prstGeom>
            <a:grpFill/>
            <a:ln w="9525" algn="ctr">
              <a:noFill/>
              <a:miter lim="800000"/>
              <a:headEnd/>
              <a:tailEnd/>
            </a:ln>
            <a:effectLst/>
            <a:scene3d>
              <a:camera prst="orthographicFront"/>
              <a:lightRig rig="threePt" dir="t"/>
            </a:scene3d>
            <a:sp3d>
              <a:bevelT w="114300" prst="artDeco"/>
            </a:sp3d>
          </p:spPr>
          <p:txBody>
            <a:bodyPr wrap="none">
              <a:spAutoFit/>
            </a:bodyPr>
            <a:lstStyle/>
            <a:p>
              <a:pPr algn="ctr">
                <a:defRPr/>
              </a:pPr>
              <a:r>
                <a:rPr lang="en-GB" sz="1400" dirty="0">
                  <a:ea typeface="宋体" pitchFamily="2" charset="-122"/>
                </a:rPr>
                <a:t>RAID </a:t>
              </a:r>
              <a:r>
                <a:rPr lang="en-GB" altLang="zh-CN" sz="1400" dirty="0">
                  <a:ea typeface="宋体" pitchFamily="2" charset="-122"/>
                </a:rPr>
                <a:t>3</a:t>
              </a:r>
              <a:endParaRPr lang="en-GB" sz="1400" dirty="0">
                <a:ea typeface="宋体" pitchFamily="2" charset="-122"/>
              </a:endParaRPr>
            </a:p>
          </p:txBody>
        </p:sp>
      </p:grpSp>
      <p:pic>
        <p:nvPicPr>
          <p:cNvPr id="33818" name="Picture 46" descr="硬盘"/>
          <p:cNvPicPr>
            <a:picLocks noChangeAspect="1" noChangeArrowheads="1"/>
          </p:cNvPicPr>
          <p:nvPr/>
        </p:nvPicPr>
        <p:blipFill>
          <a:blip r:embed="rId5"/>
          <a:srcRect/>
          <a:stretch>
            <a:fillRect/>
          </a:stretch>
        </p:blipFill>
        <p:spPr bwMode="auto">
          <a:xfrm>
            <a:off x="4484688" y="4637088"/>
            <a:ext cx="644525" cy="684212"/>
          </a:xfrm>
          <a:prstGeom prst="rect">
            <a:avLst/>
          </a:prstGeom>
          <a:noFill/>
          <a:ln w="9525">
            <a:noFill/>
            <a:miter lim="800000"/>
            <a:headEnd/>
            <a:tailEnd/>
          </a:ln>
        </p:spPr>
      </p:pic>
      <p:sp>
        <p:nvSpPr>
          <p:cNvPr id="33819" name="Line 47"/>
          <p:cNvSpPr>
            <a:spLocks noChangeShapeType="1"/>
          </p:cNvSpPr>
          <p:nvPr/>
        </p:nvSpPr>
        <p:spPr bwMode="auto">
          <a:xfrm>
            <a:off x="5943600" y="4073525"/>
            <a:ext cx="4763" cy="561975"/>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33820" name="Line 48"/>
          <p:cNvSpPr>
            <a:spLocks noChangeShapeType="1"/>
          </p:cNvSpPr>
          <p:nvPr/>
        </p:nvSpPr>
        <p:spPr bwMode="auto">
          <a:xfrm>
            <a:off x="3556000" y="4076700"/>
            <a:ext cx="0" cy="609600"/>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33821" name="Line 49"/>
          <p:cNvSpPr>
            <a:spLocks noChangeShapeType="1"/>
          </p:cNvSpPr>
          <p:nvPr/>
        </p:nvSpPr>
        <p:spPr bwMode="auto">
          <a:xfrm>
            <a:off x="4748213" y="4295775"/>
            <a:ext cx="0" cy="398463"/>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1645618" name="Rectangle 50"/>
          <p:cNvSpPr>
            <a:spLocks noChangeArrowheads="1"/>
          </p:cNvSpPr>
          <p:nvPr/>
        </p:nvSpPr>
        <p:spPr bwMode="auto">
          <a:xfrm rot="5400000">
            <a:off x="4337050" y="5751513"/>
            <a:ext cx="838200" cy="228600"/>
          </a:xfrm>
          <a:prstGeom prst="rect">
            <a:avLst/>
          </a:prstGeom>
          <a:solidFill>
            <a:schemeClr val="bg1"/>
          </a:solidFill>
          <a:ln w="9525" algn="ctr">
            <a:solidFill>
              <a:srgbClr val="92D05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5619" name="Text Box 51"/>
          <p:cNvSpPr txBox="1">
            <a:spLocks noChangeArrowheads="1"/>
          </p:cNvSpPr>
          <p:nvPr/>
        </p:nvSpPr>
        <p:spPr bwMode="auto">
          <a:xfrm>
            <a:off x="332740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4</a:t>
            </a:r>
          </a:p>
        </p:txBody>
      </p:sp>
      <p:sp>
        <p:nvSpPr>
          <p:cNvPr id="1645620" name="Text Box 52"/>
          <p:cNvSpPr txBox="1">
            <a:spLocks noChangeArrowheads="1"/>
          </p:cNvSpPr>
          <p:nvPr/>
        </p:nvSpPr>
        <p:spPr bwMode="auto">
          <a:xfrm>
            <a:off x="314960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990033"/>
                </a:solidFill>
              </a:rPr>
              <a:t>5</a:t>
            </a:r>
          </a:p>
        </p:txBody>
      </p:sp>
      <p:sp>
        <p:nvSpPr>
          <p:cNvPr id="1645621" name="Text Box 53"/>
          <p:cNvSpPr txBox="1">
            <a:spLocks noChangeArrowheads="1"/>
          </p:cNvSpPr>
          <p:nvPr/>
        </p:nvSpPr>
        <p:spPr bwMode="auto">
          <a:xfrm>
            <a:off x="2965450" y="3143250"/>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990033"/>
                </a:solidFill>
              </a:rPr>
              <a:t>6</a:t>
            </a:r>
          </a:p>
        </p:txBody>
      </p:sp>
      <p:sp>
        <p:nvSpPr>
          <p:cNvPr id="1645622" name="Rectangle 54"/>
          <p:cNvSpPr>
            <a:spLocks noChangeArrowheads="1"/>
          </p:cNvSpPr>
          <p:nvPr/>
        </p:nvSpPr>
        <p:spPr bwMode="auto">
          <a:xfrm>
            <a:off x="5543550" y="3168650"/>
            <a:ext cx="787400" cy="228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33827" name="Text Box 55"/>
          <p:cNvSpPr txBox="1">
            <a:spLocks noChangeArrowheads="1"/>
          </p:cNvSpPr>
          <p:nvPr/>
        </p:nvSpPr>
        <p:spPr bwMode="auto">
          <a:xfrm>
            <a:off x="4956175" y="31178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sp>
        <p:nvSpPr>
          <p:cNvPr id="1645624" name="Text Box 56"/>
          <p:cNvSpPr txBox="1">
            <a:spLocks noChangeArrowheads="1"/>
          </p:cNvSpPr>
          <p:nvPr/>
        </p:nvSpPr>
        <p:spPr bwMode="auto">
          <a:xfrm>
            <a:off x="5765800" y="31559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P1</a:t>
            </a:r>
          </a:p>
        </p:txBody>
      </p:sp>
      <p:sp>
        <p:nvSpPr>
          <p:cNvPr id="1645625" name="Text Box 57"/>
          <p:cNvSpPr txBox="1">
            <a:spLocks noChangeArrowheads="1"/>
          </p:cNvSpPr>
          <p:nvPr/>
        </p:nvSpPr>
        <p:spPr bwMode="auto">
          <a:xfrm>
            <a:off x="5499100" y="31559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P0</a:t>
            </a:r>
          </a:p>
        </p:txBody>
      </p:sp>
      <p:sp>
        <p:nvSpPr>
          <p:cNvPr id="33830" name="Line 59"/>
          <p:cNvSpPr>
            <a:spLocks noChangeShapeType="1"/>
          </p:cNvSpPr>
          <p:nvPr/>
        </p:nvSpPr>
        <p:spPr bwMode="auto">
          <a:xfrm>
            <a:off x="4768850" y="3263900"/>
            <a:ext cx="765175" cy="0"/>
          </a:xfrm>
          <a:prstGeom prst="line">
            <a:avLst/>
          </a:prstGeom>
          <a:noFill/>
          <a:ln w="9525">
            <a:solidFill>
              <a:srgbClr val="00B050"/>
            </a:solidFill>
            <a:round/>
            <a:headEnd/>
            <a:tailEnd/>
          </a:ln>
        </p:spPr>
        <p:txBody>
          <a:bodyPr lIns="92075" tIns="46038" rIns="92075" bIns="46038">
            <a:spAutoFit/>
          </a:bodyPr>
          <a:lstStyle/>
          <a:p>
            <a:endParaRPr lang="zh-CN" altLang="en-US"/>
          </a:p>
        </p:txBody>
      </p:sp>
      <p:sp>
        <p:nvSpPr>
          <p:cNvPr id="1645629" name="Rectangle 61"/>
          <p:cNvSpPr>
            <a:spLocks noChangeArrowheads="1"/>
          </p:cNvSpPr>
          <p:nvPr/>
        </p:nvSpPr>
        <p:spPr bwMode="auto">
          <a:xfrm>
            <a:off x="4905375" y="3133725"/>
            <a:ext cx="476250" cy="23812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1645631" name="Text Box 63"/>
          <p:cNvSpPr txBox="1">
            <a:spLocks noChangeArrowheads="1"/>
          </p:cNvSpPr>
          <p:nvPr/>
        </p:nvSpPr>
        <p:spPr bwMode="auto">
          <a:xfrm>
            <a:off x="4886325" y="3124200"/>
            <a:ext cx="619125"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XOR</a:t>
            </a:r>
          </a:p>
        </p:txBody>
      </p:sp>
      <p:sp>
        <p:nvSpPr>
          <p:cNvPr id="1645632" name="Text Box 64"/>
          <p:cNvSpPr txBox="1">
            <a:spLocks noChangeArrowheads="1"/>
          </p:cNvSpPr>
          <p:nvPr/>
        </p:nvSpPr>
        <p:spPr bwMode="auto">
          <a:xfrm>
            <a:off x="6000750" y="3163888"/>
            <a:ext cx="400050" cy="274637"/>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sp>
        <p:nvSpPr>
          <p:cNvPr id="1645635" name="Text Box 67"/>
          <p:cNvSpPr txBox="1">
            <a:spLocks noChangeArrowheads="1"/>
          </p:cNvSpPr>
          <p:nvPr/>
        </p:nvSpPr>
        <p:spPr bwMode="auto">
          <a:xfrm>
            <a:off x="4292600" y="2406201"/>
            <a:ext cx="922342" cy="323808"/>
          </a:xfrm>
          <a:prstGeom prst="rect">
            <a:avLst/>
          </a:prstGeom>
          <a:noFill/>
          <a:ln w="9525" algn="ctr">
            <a:noFill/>
            <a:miter lim="800000"/>
            <a:headEnd/>
            <a:tailEnd/>
          </a:ln>
        </p:spPr>
        <p:txBody>
          <a:bodyPr wrap="square" lIns="92075" tIns="46038" rIns="92075" bIns="46038">
            <a:spAutoFit/>
          </a:bodyPr>
          <a:lstStyle/>
          <a:p>
            <a:pPr>
              <a:spcBef>
                <a:spcPct val="50000"/>
              </a:spcBef>
              <a:tabLst>
                <a:tab pos="6342063" algn="r"/>
              </a:tabLst>
              <a:defRPr/>
            </a:pPr>
            <a:r>
              <a:rPr lang="en-US" altLang="zh-CN" sz="1500" dirty="0">
                <a:solidFill>
                  <a:srgbClr val="002060"/>
                </a:solidFill>
                <a:latin typeface="方正姚体" pitchFamily="2" charset="-122"/>
                <a:ea typeface="方正姚体" pitchFamily="2" charset="-122"/>
              </a:rPr>
              <a:t>3</a:t>
            </a:r>
            <a:r>
              <a:rPr lang="zh-CN" altLang="en-US" sz="1500" dirty="0">
                <a:solidFill>
                  <a:srgbClr val="002060"/>
                </a:solidFill>
                <a:latin typeface="方正姚体" pitchFamily="2" charset="-122"/>
                <a:ea typeface="方正姚体" pitchFamily="2" charset="-122"/>
              </a:rPr>
              <a:t>块磁盘</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45574"/>
                                        </p:tgtEl>
                                        <p:attrNameLst>
                                          <p:attrName>style.visibility</p:attrName>
                                        </p:attrNameLst>
                                      </p:cBhvr>
                                      <p:to>
                                        <p:strVal val="visible"/>
                                      </p:to>
                                    </p:set>
                                    <p:animEffect transition="in" filter="box(in)">
                                      <p:cBhvr>
                                        <p:cTn id="7" dur="500"/>
                                        <p:tgtEl>
                                          <p:spTgt spid="1645574"/>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1645635"/>
                                        </p:tgtEl>
                                        <p:attrNameLst>
                                          <p:attrName>style.visibility</p:attrName>
                                        </p:attrNameLst>
                                      </p:cBhvr>
                                      <p:to>
                                        <p:strVal val="visible"/>
                                      </p:to>
                                    </p:set>
                                    <p:anim calcmode="discrete" valueType="clr">
                                      <p:cBhvr override="childStyle">
                                        <p:cTn id="10" dur="80"/>
                                        <p:tgtEl>
                                          <p:spTgt spid="1645635"/>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1645635"/>
                                        </p:tgtEl>
                                        <p:attrNameLst>
                                          <p:attrName>fillcolor</p:attrName>
                                        </p:attrNameLst>
                                      </p:cBhvr>
                                      <p:tavLst>
                                        <p:tav tm="0">
                                          <p:val>
                                            <p:clrVal>
                                              <a:schemeClr val="accent2"/>
                                            </p:clrVal>
                                          </p:val>
                                        </p:tav>
                                        <p:tav tm="50000">
                                          <p:val>
                                            <p:clrVal>
                                              <a:schemeClr val="hlink"/>
                                            </p:clrVal>
                                          </p:val>
                                        </p:tav>
                                      </p:tavLst>
                                    </p:anim>
                                    <p:set>
                                      <p:cBhvr>
                                        <p:cTn id="12" dur="80"/>
                                        <p:tgtEl>
                                          <p:spTgt spid="1645635"/>
                                        </p:tgtEl>
                                        <p:attrNameLst>
                                          <p:attrName>fill.type</p:attrName>
                                        </p:attrNameLst>
                                      </p:cBhvr>
                                      <p:to>
                                        <p:strVal val="solid"/>
                                      </p:to>
                                    </p:set>
                                  </p:childTnLst>
                                </p:cTn>
                              </p:par>
                            </p:childTnLst>
                          </p:cTn>
                        </p:par>
                        <p:par>
                          <p:cTn id="13" fill="hold">
                            <p:stCondLst>
                              <p:cond delay="500"/>
                            </p:stCondLst>
                            <p:childTnLst>
                              <p:par>
                                <p:cTn id="14" presetID="0" presetClass="path" presetSubtype="0" accel="50000" decel="50000" fill="hold" grpId="0" nodeType="afterEffect">
                                  <p:stCondLst>
                                    <p:cond delay="0"/>
                                  </p:stCondLst>
                                  <p:childTnLst>
                                    <p:animMotion origin="layout" path="M -1.11111E-6 4.81481E-6 C 0.03264 -0.00649 0.06527 -0.01297 0.07847 4.81481E-6 C 0.09166 0.01296 0.10104 0.05833 0.07916 0.07777 C 0.05729 0.09722 -0.03108 0.05879 -0.05278 0.11666 C -0.07448 0.17453 -0.05104 0.37361 -0.0507 0.425 " pathEditMode="relative" rAng="0" ptsTypes="aaaaA">
                                      <p:cBhvr>
                                        <p:cTn id="15" dur="2000" fill="hold"/>
                                        <p:tgtEl>
                                          <p:spTgt spid="1645587"/>
                                        </p:tgtEl>
                                        <p:attrNameLst>
                                          <p:attrName>ppt_x</p:attrName>
                                          <p:attrName>ppt_y</p:attrName>
                                        </p:attrNameLst>
                                      </p:cBhvr>
                                      <p:rCtr x="0" y="0"/>
                                    </p:animMotion>
                                  </p:childTnLst>
                                </p:cTn>
                              </p:par>
                              <p:par>
                                <p:cTn id="16" presetID="0" presetClass="path" presetSubtype="0" accel="50000" decel="50000" fill="hold" grpId="0" nodeType="withEffect">
                                  <p:stCondLst>
                                    <p:cond delay="0"/>
                                  </p:stCondLst>
                                  <p:childTnLst>
                                    <p:animMotion origin="layout" path="M 0.00243 -0.00046 C 0.04288 -0.00671 0.08351 -0.01273 0.09965 -0.00046 C 0.1158 0.01181 0.07795 0.05486 0.09965 0.07361 C 0.12135 0.09236 0.20747 0.05394 0.23021 0.1125 C 0.25295 0.17107 0.2349 0.37245 0.23576 0.42454 " pathEditMode="relative" rAng="0" ptsTypes="aaaaA">
                                      <p:cBhvr>
                                        <p:cTn id="17" dur="2000" fill="hold"/>
                                        <p:tgtEl>
                                          <p:spTgt spid="1645588"/>
                                        </p:tgtEl>
                                        <p:attrNameLst>
                                          <p:attrName>ppt_x</p:attrName>
                                          <p:attrName>ppt_y</p:attrName>
                                        </p:attrNameLst>
                                      </p:cBhvr>
                                      <p:rCtr x="125" y="206"/>
                                    </p:animMotion>
                                  </p:childTnLst>
                                </p:cTn>
                              </p:par>
                            </p:childTnLst>
                          </p:cTn>
                        </p:par>
                        <p:par>
                          <p:cTn id="18" fill="hold">
                            <p:stCondLst>
                              <p:cond delay="2500"/>
                            </p:stCondLst>
                            <p:childTnLst>
                              <p:par>
                                <p:cTn id="19" presetID="35" presetClass="emph" presetSubtype="0" fill="hold" grpId="0" nodeType="afterEffect">
                                  <p:stCondLst>
                                    <p:cond delay="0"/>
                                  </p:stCondLst>
                                  <p:childTnLst>
                                    <p:anim calcmode="discrete" valueType="str">
                                      <p:cBhvr>
                                        <p:cTn id="20" dur="1000" fill="hold"/>
                                        <p:tgtEl>
                                          <p:spTgt spid="1645631"/>
                                        </p:tgtEl>
                                        <p:attrNameLst>
                                          <p:attrName>style.visibility</p:attrName>
                                        </p:attrNameLst>
                                      </p:cBhvr>
                                      <p:tavLst>
                                        <p:tav tm="0">
                                          <p:val>
                                            <p:strVal val="hidden"/>
                                          </p:val>
                                        </p:tav>
                                        <p:tav tm="50000">
                                          <p:val>
                                            <p:strVal val="visible"/>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645625"/>
                                        </p:tgtEl>
                                        <p:attrNameLst>
                                          <p:attrName>style.visibility</p:attrName>
                                        </p:attrNameLst>
                                      </p:cBhvr>
                                      <p:to>
                                        <p:strVal val="visible"/>
                                      </p:to>
                                    </p:set>
                                    <p:animEffect transition="in" filter="box(in)">
                                      <p:cBhvr>
                                        <p:cTn id="23" dur="500"/>
                                        <p:tgtEl>
                                          <p:spTgt spid="1645625"/>
                                        </p:tgtEl>
                                      </p:cBhvr>
                                    </p:animEffect>
                                  </p:childTnLst>
                                </p:cTn>
                              </p:par>
                            </p:childTnLst>
                          </p:cTn>
                        </p:par>
                        <p:par>
                          <p:cTn id="24" fill="hold">
                            <p:stCondLst>
                              <p:cond delay="3500"/>
                            </p:stCondLst>
                            <p:childTnLst>
                              <p:par>
                                <p:cTn id="25" presetID="0" presetClass="path" presetSubtype="0" accel="50000" decel="50000" fill="hold" grpId="1" nodeType="afterEffect">
                                  <p:stCondLst>
                                    <p:cond delay="0"/>
                                  </p:stCondLst>
                                  <p:childTnLst>
                                    <p:animMotion origin="layout" path="M -0.02395 0.00417 C -0.05868 -0.03009 -0.09323 -0.06435 -0.10625 0.00556 C -0.11927 0.07547 -0.10277 0.35394 -0.10208 0.42361 " pathEditMode="relative" rAng="0" ptsTypes="aaA">
                                      <p:cBhvr>
                                        <p:cTn id="26" dur="2000" fill="hold"/>
                                        <p:tgtEl>
                                          <p:spTgt spid="1645625"/>
                                        </p:tgtEl>
                                        <p:attrNameLst>
                                          <p:attrName>ppt_x</p:attrName>
                                          <p:attrName>ppt_y</p:attrName>
                                        </p:attrNameLst>
                                      </p:cBhvr>
                                      <p:rCtr x="-48" y="175"/>
                                    </p:animMotion>
                                  </p:childTnLst>
                                </p:cTn>
                              </p:par>
                            </p:childTnLst>
                          </p:cTn>
                        </p:par>
                        <p:par>
                          <p:cTn id="27" fill="hold">
                            <p:stCondLst>
                              <p:cond delay="5500"/>
                            </p:stCondLst>
                            <p:childTnLst>
                              <p:par>
                                <p:cTn id="28" presetID="0" presetClass="path" presetSubtype="0" accel="50000" decel="50000" fill="hold" grpId="0" nodeType="afterEffect">
                                  <p:stCondLst>
                                    <p:cond delay="0"/>
                                  </p:stCondLst>
                                  <p:childTnLst>
                                    <p:animMotion origin="layout" path="M 0.00104 -7.40741E-7 C 0.0507 -0.00648 0.10052 -0.01273 0.12049 -7.40741E-7 C 0.14045 0.01273 0.14306 0.05671 0.12049 0.07593 C 0.09792 0.09514 0.00712 0.06458 -0.01493 0.11482 C -0.03698 0.16505 -0.01267 0.3331 -0.01215 0.37685 " pathEditMode="relative" rAng="0" ptsTypes="aaaaA">
                                      <p:cBhvr>
                                        <p:cTn id="29" dur="2000" fill="hold"/>
                                        <p:tgtEl>
                                          <p:spTgt spid="1645589"/>
                                        </p:tgtEl>
                                        <p:attrNameLst>
                                          <p:attrName>ppt_x</p:attrName>
                                          <p:attrName>ppt_y</p:attrName>
                                        </p:attrNameLst>
                                      </p:cBhvr>
                                      <p:rCtr x="52" y="182"/>
                                    </p:animMotion>
                                  </p:childTnLst>
                                </p:cTn>
                              </p:par>
                              <p:par>
                                <p:cTn id="30" presetID="0" presetClass="path" presetSubtype="0" accel="50000" decel="50000" fill="hold" grpId="0" nodeType="withEffect">
                                  <p:stCondLst>
                                    <p:cond delay="0"/>
                                  </p:stCondLst>
                                  <p:childTnLst>
                                    <p:animMotion origin="layout" path="M 0.00278 0.00695 C 0.06111 0.00116 0.11962 -0.0044 0.14305 0.00787 C 0.16649 0.02014 0.12205 0.06181 0.14375 0.08102 C 0.16545 0.10023 0.25139 0.07338 0.27361 0.12269 C 0.29583 0.17199 0.27656 0.33403 0.27708 0.37639 " pathEditMode="relative" rAng="0" ptsTypes="aaaaA">
                                      <p:cBhvr>
                                        <p:cTn id="31" dur="2000" fill="hold"/>
                                        <p:tgtEl>
                                          <p:spTgt spid="1645619"/>
                                        </p:tgtEl>
                                        <p:attrNameLst>
                                          <p:attrName>ppt_x</p:attrName>
                                          <p:attrName>ppt_y</p:attrName>
                                        </p:attrNameLst>
                                      </p:cBhvr>
                                      <p:rCtr x="147" y="179"/>
                                    </p:animMotion>
                                  </p:childTnLst>
                                </p:cTn>
                              </p:par>
                            </p:childTnLst>
                          </p:cTn>
                        </p:par>
                        <p:par>
                          <p:cTn id="32" fill="hold">
                            <p:stCondLst>
                              <p:cond delay="7500"/>
                            </p:stCondLst>
                            <p:childTnLst>
                              <p:par>
                                <p:cTn id="33" presetID="35" presetClass="emph" presetSubtype="0" fill="hold" grpId="1" nodeType="afterEffect">
                                  <p:stCondLst>
                                    <p:cond delay="0"/>
                                  </p:stCondLst>
                                  <p:childTnLst>
                                    <p:anim calcmode="discrete" valueType="str">
                                      <p:cBhvr>
                                        <p:cTn id="34" dur="1000" fill="hold"/>
                                        <p:tgtEl>
                                          <p:spTgt spid="1645631"/>
                                        </p:tgtEl>
                                        <p:attrNameLst>
                                          <p:attrName>style.visibility</p:attrName>
                                        </p:attrNameLst>
                                      </p:cBhvr>
                                      <p:tavLst>
                                        <p:tav tm="0">
                                          <p:val>
                                            <p:strVal val="hidden"/>
                                          </p:val>
                                        </p:tav>
                                        <p:tav tm="50000">
                                          <p:val>
                                            <p:strVal val="visible"/>
                                          </p:val>
                                        </p:tav>
                                      </p:tavLst>
                                    </p:anim>
                                  </p:childTnLst>
                                </p:cTn>
                              </p:par>
                              <p:par>
                                <p:cTn id="35" presetID="4" presetClass="entr" presetSubtype="16" fill="hold" grpId="0" nodeType="withEffect">
                                  <p:stCondLst>
                                    <p:cond delay="0"/>
                                  </p:stCondLst>
                                  <p:childTnLst>
                                    <p:set>
                                      <p:cBhvr>
                                        <p:cTn id="36" dur="1" fill="hold">
                                          <p:stCondLst>
                                            <p:cond delay="0"/>
                                          </p:stCondLst>
                                        </p:cTn>
                                        <p:tgtEl>
                                          <p:spTgt spid="1645624"/>
                                        </p:tgtEl>
                                        <p:attrNameLst>
                                          <p:attrName>style.visibility</p:attrName>
                                        </p:attrNameLst>
                                      </p:cBhvr>
                                      <p:to>
                                        <p:strVal val="visible"/>
                                      </p:to>
                                    </p:set>
                                    <p:animEffect transition="in" filter="box(in)">
                                      <p:cBhvr>
                                        <p:cTn id="37" dur="500"/>
                                        <p:tgtEl>
                                          <p:spTgt spid="1645624"/>
                                        </p:tgtEl>
                                      </p:cBhvr>
                                    </p:animEffect>
                                  </p:childTnLst>
                                </p:cTn>
                              </p:par>
                            </p:childTnLst>
                          </p:cTn>
                        </p:par>
                        <p:par>
                          <p:cTn id="38" fill="hold">
                            <p:stCondLst>
                              <p:cond delay="8500"/>
                            </p:stCondLst>
                            <p:childTnLst>
                              <p:par>
                                <p:cTn id="39" presetID="0" presetClass="path" presetSubtype="0" accel="50000" decel="50000" fill="hold" grpId="1" nodeType="afterEffect">
                                  <p:stCondLst>
                                    <p:cond delay="0"/>
                                  </p:stCondLst>
                                  <p:childTnLst>
                                    <p:animMotion origin="layout" path="M -0.0059 0.01204 C -0.06076 -0.01852 -0.11562 -0.04884 -0.13646 0.01204 C -0.15729 0.07292 -0.13177 0.31597 -0.1309 0.37685 " pathEditMode="relative" rAng="0" ptsTypes="aaA">
                                      <p:cBhvr>
                                        <p:cTn id="40" dur="2000" fill="hold"/>
                                        <p:tgtEl>
                                          <p:spTgt spid="1645624"/>
                                        </p:tgtEl>
                                        <p:attrNameLst>
                                          <p:attrName>ppt_x</p:attrName>
                                          <p:attrName>ppt_y</p:attrName>
                                        </p:attrNameLst>
                                      </p:cBhvr>
                                      <p:rCtr x="-76" y="152"/>
                                    </p:animMotion>
                                  </p:childTnLst>
                                </p:cTn>
                              </p:par>
                            </p:childTnLst>
                          </p:cTn>
                        </p:par>
                        <p:par>
                          <p:cTn id="41" fill="hold">
                            <p:stCondLst>
                              <p:cond delay="10500"/>
                            </p:stCondLst>
                            <p:childTnLst>
                              <p:par>
                                <p:cTn id="42" presetID="0" presetClass="path" presetSubtype="0" accel="50000" decel="50000" fill="hold" grpId="0" nodeType="afterEffect">
                                  <p:stCondLst>
                                    <p:cond delay="0"/>
                                  </p:stCondLst>
                                  <p:childTnLst>
                                    <p:animMotion origin="layout" path="M 0.00139 -7.40741E-7 C 0.06736 -0.00625 0.13351 -0.0125 0.16042 -7.40741E-7 C 0.18733 0.0125 0.18525 0.05602 0.1625 0.075 C 0.13976 0.09398 0.0467 0.07014 0.02431 0.11389 C 0.00191 0.15764 0.02726 0.29977 0.02778 0.33704 " pathEditMode="relative" rAng="0" ptsTypes="aaaaA">
                                      <p:cBhvr>
                                        <p:cTn id="43" dur="2000" fill="hold"/>
                                        <p:tgtEl>
                                          <p:spTgt spid="1645620"/>
                                        </p:tgtEl>
                                        <p:attrNameLst>
                                          <p:attrName>ppt_x</p:attrName>
                                          <p:attrName>ppt_y</p:attrName>
                                        </p:attrNameLst>
                                      </p:cBhvr>
                                      <p:rCtr x="93" y="162"/>
                                    </p:animMotion>
                                  </p:childTnLst>
                                </p:cTn>
                              </p:par>
                              <p:par>
                                <p:cTn id="44" presetID="0" presetClass="path" presetSubtype="0" accel="50000" decel="50000" fill="hold" nodeType="withEffect">
                                  <p:stCondLst>
                                    <p:cond delay="0"/>
                                  </p:stCondLst>
                                  <p:childTnLst>
                                    <p:animMotion origin="layout" path="M 0.00556 0.00232 C 0.079 -0.00393 0.15261 -0.00995 0.18264 0.00232 C 0.21268 0.01458 0.16407 0.05625 0.18542 0.07546 C 0.20678 0.09468 0.28907 0.07477 0.31112 0.11713 C 0.33316 0.15949 0.31632 0.29468 0.31737 0.33009 " pathEditMode="relative" rAng="0" ptsTypes="aaaaA">
                                      <p:cBhvr>
                                        <p:cTn id="45" dur="2000" fill="hold"/>
                                        <p:tgtEl>
                                          <p:spTgt spid="1645621"/>
                                        </p:tgtEl>
                                        <p:attrNameLst>
                                          <p:attrName>ppt_x</p:attrName>
                                          <p:attrName>ppt_y</p:attrName>
                                        </p:attrNameLst>
                                      </p:cBhvr>
                                      <p:rCtr x="164" y="158"/>
                                    </p:animMotion>
                                  </p:childTnLst>
                                </p:cTn>
                              </p:par>
                            </p:childTnLst>
                          </p:cTn>
                        </p:par>
                        <p:par>
                          <p:cTn id="46" fill="hold">
                            <p:stCondLst>
                              <p:cond delay="12500"/>
                            </p:stCondLst>
                            <p:childTnLst>
                              <p:par>
                                <p:cTn id="47" presetID="35" presetClass="emph" presetSubtype="0" fill="hold" nodeType="afterEffect">
                                  <p:stCondLst>
                                    <p:cond delay="0"/>
                                  </p:stCondLst>
                                  <p:childTnLst>
                                    <p:anim calcmode="discrete" valueType="str">
                                      <p:cBhvr>
                                        <p:cTn id="48" dur="1000" fill="hold"/>
                                        <p:tgtEl>
                                          <p:spTgt spid="1645631"/>
                                        </p:tgtEl>
                                        <p:attrNameLst>
                                          <p:attrName>style.visibility</p:attrName>
                                        </p:attrNameLst>
                                      </p:cBhvr>
                                      <p:tavLst>
                                        <p:tav tm="0">
                                          <p:val>
                                            <p:strVal val="hidden"/>
                                          </p:val>
                                        </p:tav>
                                        <p:tav tm="50000">
                                          <p:val>
                                            <p:strVal val="visible"/>
                                          </p:val>
                                        </p:tav>
                                      </p:tavLst>
                                    </p:anim>
                                  </p:childTnLst>
                                </p:cTn>
                              </p:par>
                              <p:par>
                                <p:cTn id="49" presetID="4" presetClass="entr" presetSubtype="16" fill="hold" grpId="0" nodeType="withEffect">
                                  <p:stCondLst>
                                    <p:cond delay="0"/>
                                  </p:stCondLst>
                                  <p:childTnLst>
                                    <p:set>
                                      <p:cBhvr>
                                        <p:cTn id="50" dur="1" fill="hold">
                                          <p:stCondLst>
                                            <p:cond delay="0"/>
                                          </p:stCondLst>
                                        </p:cTn>
                                        <p:tgtEl>
                                          <p:spTgt spid="1645632"/>
                                        </p:tgtEl>
                                        <p:attrNameLst>
                                          <p:attrName>style.visibility</p:attrName>
                                        </p:attrNameLst>
                                      </p:cBhvr>
                                      <p:to>
                                        <p:strVal val="visible"/>
                                      </p:to>
                                    </p:set>
                                    <p:animEffect transition="in" filter="box(in)">
                                      <p:cBhvr>
                                        <p:cTn id="51" dur="500"/>
                                        <p:tgtEl>
                                          <p:spTgt spid="1645632"/>
                                        </p:tgtEl>
                                      </p:cBhvr>
                                    </p:animEffect>
                                  </p:childTnLst>
                                </p:cTn>
                              </p:par>
                            </p:childTnLst>
                          </p:cTn>
                        </p:par>
                        <p:par>
                          <p:cTn id="52" fill="hold">
                            <p:stCondLst>
                              <p:cond delay="13500"/>
                            </p:stCondLst>
                            <p:childTnLst>
                              <p:par>
                                <p:cTn id="53" presetID="0" presetClass="path" presetSubtype="0" accel="50000" decel="50000" fill="hold" grpId="1" nodeType="afterEffect">
                                  <p:stCondLst>
                                    <p:cond delay="0"/>
                                  </p:stCondLst>
                                  <p:childTnLst>
                                    <p:animMotion origin="layout" path="M -0.01527 0.01204 C -0.0769 -0.01482 -0.13855 -0.04167 -0.16216 0.01204 C -0.18577 0.06574 -0.15782 0.28056 -0.15695 0.33426 " pathEditMode="relative" rAng="0" ptsTypes="aaA">
                                      <p:cBhvr>
                                        <p:cTn id="54" dur="2000" fill="hold"/>
                                        <p:tgtEl>
                                          <p:spTgt spid="1645632"/>
                                        </p:tgtEl>
                                        <p:attrNameLst>
                                          <p:attrName>ppt_x</p:attrName>
                                          <p:attrName>ppt_y</p:attrName>
                                        </p:attrNameLst>
                                      </p:cBhvr>
                                      <p:rCtr x="-85" y="134"/>
                                    </p:animMotion>
                                  </p:childTnLst>
                                </p:cTn>
                              </p:par>
                              <p:par>
                                <p:cTn id="55" presetID="21" presetClass="entr" presetSubtype="4"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heel(4)">
                                      <p:cBhvr>
                                        <p:cTn id="57" dur="2000"/>
                                        <p:tgtEl>
                                          <p:spTgt spid="2"/>
                                        </p:tgtEl>
                                      </p:cBhvr>
                                    </p:animEffect>
                                  </p:childTnLst>
                                </p:cTn>
                              </p:par>
                            </p:childTnLst>
                          </p:cTn>
                        </p:par>
                        <p:par>
                          <p:cTn id="58" fill="hold">
                            <p:stCondLst>
                              <p:cond delay="15500"/>
                            </p:stCondLst>
                            <p:childTnLst>
                              <p:par>
                                <p:cTn id="59" presetID="27" presetClass="entr" presetSubtype="0" fill="hold" grpId="0" nodeType="afterEffect">
                                  <p:stCondLst>
                                    <p:cond delay="0"/>
                                  </p:stCondLst>
                                  <p:iterate type="lt">
                                    <p:tmPct val="50000"/>
                                  </p:iterate>
                                  <p:childTnLst>
                                    <p:set>
                                      <p:cBhvr>
                                        <p:cTn id="60" dur="1" fill="hold">
                                          <p:stCondLst>
                                            <p:cond delay="0"/>
                                          </p:stCondLst>
                                        </p:cTn>
                                        <p:tgtEl>
                                          <p:spTgt spid="1645635"/>
                                        </p:tgtEl>
                                        <p:attrNameLst>
                                          <p:attrName>style.visibility</p:attrName>
                                        </p:attrNameLst>
                                      </p:cBhvr>
                                      <p:to>
                                        <p:strVal val="visible"/>
                                      </p:to>
                                    </p:set>
                                    <p:anim calcmode="discrete" valueType="clr">
                                      <p:cBhvr override="childStyle">
                                        <p:cTn id="61" dur="80"/>
                                        <p:tgtEl>
                                          <p:spTgt spid="1645635"/>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645635"/>
                                        </p:tgtEl>
                                        <p:attrNameLst>
                                          <p:attrName>fillcolor</p:attrName>
                                        </p:attrNameLst>
                                      </p:cBhvr>
                                      <p:tavLst>
                                        <p:tav tm="0">
                                          <p:val>
                                            <p:clrVal>
                                              <a:schemeClr val="accent2"/>
                                            </p:clrVal>
                                          </p:val>
                                        </p:tav>
                                        <p:tav tm="50000">
                                          <p:val>
                                            <p:clrVal>
                                              <a:schemeClr val="hlink"/>
                                            </p:clrVal>
                                          </p:val>
                                        </p:tav>
                                      </p:tavLst>
                                    </p:anim>
                                    <p:set>
                                      <p:cBhvr>
                                        <p:cTn id="63" dur="80"/>
                                        <p:tgtEl>
                                          <p:spTgt spid="16456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587" grpId="0"/>
      <p:bldP spid="1645588" grpId="0"/>
      <p:bldP spid="1645589" grpId="0"/>
      <p:bldP spid="1645619" grpId="0"/>
      <p:bldP spid="1645620" grpId="0"/>
      <p:bldP spid="1645624" grpId="0"/>
      <p:bldP spid="1645624" grpId="1"/>
      <p:bldP spid="1645625" grpId="0"/>
      <p:bldP spid="1645625" grpId="1"/>
      <p:bldP spid="1645631" grpId="0"/>
      <p:bldP spid="1645631" grpId="1"/>
      <p:bldP spid="1645632" grpId="0"/>
      <p:bldP spid="1645632" grpId="1"/>
      <p:bldP spid="16456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66"/>
          <p:cNvSpPr>
            <a:spLocks noChangeArrowheads="1"/>
          </p:cNvSpPr>
          <p:nvPr/>
        </p:nvSpPr>
        <p:spPr bwMode="auto">
          <a:xfrm>
            <a:off x="2279278" y="3036622"/>
            <a:ext cx="4203700" cy="444500"/>
          </a:xfrm>
          <a:prstGeom prst="roundRect">
            <a:avLst>
              <a:gd name="adj" fmla="val 16667"/>
            </a:avLst>
          </a:prstGeom>
          <a:solidFill>
            <a:schemeClr val="bg1"/>
          </a:solidFill>
          <a:ln w="3175" algn="ctr">
            <a:solidFill>
              <a:srgbClr val="92D050"/>
            </a:solidFill>
            <a:round/>
            <a:headEnd/>
            <a:tailEnd/>
          </a:ln>
          <a:effectLst>
            <a:innerShdw blurRad="63500" dist="50800" dir="16200000">
              <a:prstClr val="black">
                <a:alpha val="50000"/>
              </a:prstClr>
            </a:inn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7665" name="Rectangle 49"/>
          <p:cNvSpPr>
            <a:spLocks noChangeArrowheads="1"/>
          </p:cNvSpPr>
          <p:nvPr/>
        </p:nvSpPr>
        <p:spPr bwMode="auto">
          <a:xfrm rot="5400000">
            <a:off x="4337050" y="5789613"/>
            <a:ext cx="838200" cy="228600"/>
          </a:xfrm>
          <a:prstGeom prst="rect">
            <a:avLst/>
          </a:prstGeom>
          <a:solidFill>
            <a:schemeClr val="bg1"/>
          </a:solidFill>
          <a:ln w="9525" algn="ctr">
            <a:solidFill>
              <a:srgbClr val="FFC00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pic>
        <p:nvPicPr>
          <p:cNvPr id="34822" name="Picture 45" descr="硬盘"/>
          <p:cNvPicPr>
            <a:picLocks noChangeAspect="1" noChangeArrowheads="1"/>
          </p:cNvPicPr>
          <p:nvPr/>
        </p:nvPicPr>
        <p:blipFill>
          <a:blip r:embed="rId3"/>
          <a:srcRect/>
          <a:stretch>
            <a:fillRect/>
          </a:stretch>
        </p:blipFill>
        <p:spPr bwMode="auto">
          <a:xfrm>
            <a:off x="4484688" y="4637088"/>
            <a:ext cx="644525" cy="684212"/>
          </a:xfrm>
          <a:prstGeom prst="rect">
            <a:avLst/>
          </a:prstGeom>
          <a:noFill/>
          <a:ln w="9525">
            <a:noFill/>
            <a:miter lim="800000"/>
            <a:headEnd/>
            <a:tailEnd/>
          </a:ln>
        </p:spPr>
      </p:pic>
      <p:sp>
        <p:nvSpPr>
          <p:cNvPr id="34825"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RAID5</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34826" name="Picture 5"/>
          <p:cNvPicPr>
            <a:picLocks noChangeAspect="1" noChangeArrowheads="1"/>
          </p:cNvPicPr>
          <p:nvPr/>
        </p:nvPicPr>
        <p:blipFill>
          <a:blip r:embed="rId4">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47622" name="Rectangle 6"/>
          <p:cNvSpPr>
            <a:spLocks noChangeArrowheads="1"/>
          </p:cNvSpPr>
          <p:nvPr/>
        </p:nvSpPr>
        <p:spPr bwMode="auto">
          <a:xfrm rot="5400000">
            <a:off x="4146550" y="1873250"/>
            <a:ext cx="1130300" cy="774700"/>
          </a:xfrm>
          <a:prstGeom prst="rect">
            <a:avLst/>
          </a:prstGeom>
          <a:gradFill rotWithShape="1">
            <a:gsLst>
              <a:gs pos="0">
                <a:schemeClr val="bg1">
                  <a:alpha val="0"/>
                </a:schemeClr>
              </a:gs>
              <a:gs pos="100000">
                <a:schemeClr val="bg1">
                  <a:alpha val="94000"/>
                </a:schemeClr>
              </a:gs>
            </a:gsLst>
            <a:path path="shape">
              <a:fillToRect l="50000" t="50000" r="50000" b="50000"/>
            </a:path>
          </a:gradFill>
          <a:ln w="9525" algn="ctr">
            <a:solidFill>
              <a:srgbClr val="D7D3D4"/>
            </a:solidFill>
            <a:miter lim="800000"/>
            <a:headEnd/>
            <a:tailEnd/>
          </a:ln>
          <a:effectLst>
            <a:glow rad="63500">
              <a:schemeClr val="accent4">
                <a:satMod val="175000"/>
                <a:alpha val="40000"/>
              </a:schemeClr>
            </a:glow>
          </a:effectLst>
        </p:spPr>
        <p:txBody>
          <a:bodyPr wrap="none" anchor="ctr"/>
          <a:lstStyle/>
          <a:p>
            <a:pPr algn="ctr">
              <a:spcBef>
                <a:spcPct val="50000"/>
              </a:spcBef>
              <a:defRPr/>
            </a:pPr>
            <a:endParaRPr lang="zh-CN" altLang="en-US">
              <a:ea typeface="宋体" pitchFamily="2" charset="-122"/>
            </a:endParaRPr>
          </a:p>
        </p:txBody>
      </p:sp>
      <p:sp>
        <p:nvSpPr>
          <p:cNvPr id="1647644" name="Text Box 28"/>
          <p:cNvSpPr txBox="1">
            <a:spLocks noChangeArrowheads="1"/>
          </p:cNvSpPr>
          <p:nvPr/>
        </p:nvSpPr>
        <p:spPr bwMode="auto">
          <a:xfrm>
            <a:off x="4286248" y="2390812"/>
            <a:ext cx="930280" cy="339196"/>
          </a:xfrm>
          <a:prstGeom prst="rect">
            <a:avLst/>
          </a:prstGeom>
          <a:noFill/>
          <a:ln w="9525" algn="ctr">
            <a:noFill/>
            <a:miter lim="800000"/>
            <a:headEnd/>
            <a:tailEnd/>
          </a:ln>
        </p:spPr>
        <p:txBody>
          <a:bodyPr wrap="square" lIns="92075" tIns="46038" rIns="92075" bIns="46038">
            <a:spAutoFit/>
          </a:bodyPr>
          <a:lstStyle/>
          <a:p>
            <a:pPr>
              <a:spcBef>
                <a:spcPct val="50000"/>
              </a:spcBef>
              <a:tabLst>
                <a:tab pos="6342063" algn="r"/>
              </a:tabLst>
              <a:defRPr/>
            </a:pPr>
            <a:r>
              <a:rPr lang="en-US" altLang="zh-CN" sz="1600" dirty="0">
                <a:solidFill>
                  <a:srgbClr val="002060"/>
                </a:solidFill>
                <a:latin typeface="方正姚体" pitchFamily="2" charset="-122"/>
                <a:ea typeface="方正姚体" pitchFamily="2" charset="-122"/>
              </a:rPr>
              <a:t>3</a:t>
            </a:r>
            <a:r>
              <a:rPr lang="zh-CN" altLang="en-US" sz="1600" dirty="0">
                <a:solidFill>
                  <a:srgbClr val="002060"/>
                </a:solidFill>
                <a:latin typeface="方正姚体" pitchFamily="2" charset="-122"/>
                <a:ea typeface="方正姚体" pitchFamily="2" charset="-122"/>
              </a:rPr>
              <a:t>块磁盘</a:t>
            </a:r>
          </a:p>
        </p:txBody>
      </p:sp>
      <p:grpSp>
        <p:nvGrpSpPr>
          <p:cNvPr id="2" name="Group 65"/>
          <p:cNvGrpSpPr>
            <a:grpSpLocks/>
          </p:cNvGrpSpPr>
          <p:nvPr/>
        </p:nvGrpSpPr>
        <p:grpSpPr bwMode="auto">
          <a:xfrm>
            <a:off x="6311900" y="2006600"/>
            <a:ext cx="838200" cy="584200"/>
            <a:chOff x="3976" y="1248"/>
            <a:chExt cx="528" cy="384"/>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p:grpSpPr>
        <p:sp>
          <p:nvSpPr>
            <p:cNvPr id="1647624" name="AutoShape 8"/>
            <p:cNvSpPr>
              <a:spLocks noChangeArrowheads="1"/>
            </p:cNvSpPr>
            <p:nvPr/>
          </p:nvSpPr>
          <p:spPr bwMode="gray">
            <a:xfrm>
              <a:off x="3976" y="1248"/>
              <a:ext cx="528" cy="384"/>
            </a:xfrm>
            <a:prstGeom prst="can">
              <a:avLst>
                <a:gd name="adj" fmla="val 25000"/>
              </a:avLst>
            </a:prstGeom>
            <a:grpFill/>
            <a:ln w="9525">
              <a:solidFill>
                <a:srgbClr val="808080"/>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1647645" name="Rectangle 29"/>
            <p:cNvSpPr>
              <a:spLocks noChangeArrowheads="1"/>
            </p:cNvSpPr>
            <p:nvPr/>
          </p:nvSpPr>
          <p:spPr bwMode="auto">
            <a:xfrm>
              <a:off x="4007" y="1378"/>
              <a:ext cx="488" cy="203"/>
            </a:xfrm>
            <a:prstGeom prst="rect">
              <a:avLst/>
            </a:prstGeom>
            <a:grpFill/>
            <a:ln w="9525" algn="ctr">
              <a:noFill/>
              <a:miter lim="800000"/>
              <a:headEnd/>
              <a:tailEnd/>
            </a:ln>
            <a:effectLst/>
            <a:scene3d>
              <a:camera prst="orthographicFront"/>
              <a:lightRig rig="threePt" dir="t"/>
            </a:scene3d>
            <a:sp3d>
              <a:bevelT w="114300" prst="artDeco"/>
            </a:sp3d>
          </p:spPr>
          <p:txBody>
            <a:bodyPr wrap="none" lIns="92075" tIns="46038" rIns="92075" bIns="46038">
              <a:spAutoFit/>
            </a:bodyPr>
            <a:lstStyle/>
            <a:p>
              <a:pPr>
                <a:tabLst>
                  <a:tab pos="6342063" algn="r"/>
                </a:tabLst>
                <a:defRPr/>
              </a:pPr>
              <a:r>
                <a:rPr lang="en-GB" sz="1400" dirty="0">
                  <a:ea typeface="宋体" pitchFamily="2" charset="-122"/>
                </a:rPr>
                <a:t>RAID </a:t>
              </a:r>
              <a:r>
                <a:rPr lang="en-GB" altLang="zh-CN" sz="1400" dirty="0">
                  <a:ea typeface="宋体" pitchFamily="2" charset="-122"/>
                </a:rPr>
                <a:t>5</a:t>
              </a:r>
            </a:p>
          </p:txBody>
        </p:sp>
      </p:grpSp>
      <p:pic>
        <p:nvPicPr>
          <p:cNvPr id="34832" name="Picture 32"/>
          <p:cNvPicPr>
            <a:picLocks noChangeAspect="1" noChangeArrowheads="1"/>
          </p:cNvPicPr>
          <p:nvPr/>
        </p:nvPicPr>
        <p:blipFill>
          <a:blip r:embed="rId5"/>
          <a:srcRect/>
          <a:stretch>
            <a:fillRect/>
          </a:stretch>
        </p:blipFill>
        <p:spPr bwMode="auto">
          <a:xfrm>
            <a:off x="4333875" y="3789363"/>
            <a:ext cx="871538" cy="511175"/>
          </a:xfrm>
          <a:prstGeom prst="rect">
            <a:avLst/>
          </a:prstGeom>
          <a:noFill/>
          <a:ln w="9525">
            <a:noFill/>
            <a:miter lim="800000"/>
            <a:headEnd/>
            <a:tailEnd/>
          </a:ln>
        </p:spPr>
      </p:pic>
      <p:sp>
        <p:nvSpPr>
          <p:cNvPr id="1647649" name="Rectangle 33"/>
          <p:cNvSpPr>
            <a:spLocks noChangeArrowheads="1"/>
          </p:cNvSpPr>
          <p:nvPr/>
        </p:nvSpPr>
        <p:spPr bwMode="auto">
          <a:xfrm>
            <a:off x="2460625" y="3127375"/>
            <a:ext cx="1730375" cy="27781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34834" name="Line 34"/>
          <p:cNvSpPr>
            <a:spLocks noChangeShapeType="1"/>
          </p:cNvSpPr>
          <p:nvPr/>
        </p:nvSpPr>
        <p:spPr bwMode="auto">
          <a:xfrm>
            <a:off x="4762500" y="3276600"/>
            <a:ext cx="0" cy="533400"/>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34835" name="Line 35"/>
          <p:cNvSpPr>
            <a:spLocks noChangeShapeType="1"/>
          </p:cNvSpPr>
          <p:nvPr/>
        </p:nvSpPr>
        <p:spPr bwMode="auto">
          <a:xfrm>
            <a:off x="4203700" y="3263900"/>
            <a:ext cx="558800" cy="0"/>
          </a:xfrm>
          <a:prstGeom prst="line">
            <a:avLst/>
          </a:prstGeom>
          <a:noFill/>
          <a:ln w="9525">
            <a:solidFill>
              <a:srgbClr val="FFC000"/>
            </a:solidFill>
            <a:round/>
            <a:headEnd/>
            <a:tailEnd/>
          </a:ln>
        </p:spPr>
        <p:txBody>
          <a:bodyPr lIns="92075" tIns="46038" rIns="92075" bIns="46038">
            <a:spAutoFit/>
          </a:bodyPr>
          <a:lstStyle/>
          <a:p>
            <a:endParaRPr lang="zh-CN" altLang="en-US"/>
          </a:p>
        </p:txBody>
      </p:sp>
      <p:pic>
        <p:nvPicPr>
          <p:cNvPr id="34836" name="Picture 36" descr="硬盘"/>
          <p:cNvPicPr>
            <a:picLocks noChangeAspect="1" noChangeArrowheads="1"/>
          </p:cNvPicPr>
          <p:nvPr/>
        </p:nvPicPr>
        <p:blipFill>
          <a:blip r:embed="rId3"/>
          <a:srcRect/>
          <a:stretch>
            <a:fillRect/>
          </a:stretch>
        </p:blipFill>
        <p:spPr bwMode="auto">
          <a:xfrm>
            <a:off x="3254375" y="4654550"/>
            <a:ext cx="644525" cy="684213"/>
          </a:xfrm>
          <a:prstGeom prst="rect">
            <a:avLst/>
          </a:prstGeom>
          <a:noFill/>
          <a:ln w="9525">
            <a:noFill/>
            <a:miter lim="800000"/>
            <a:headEnd/>
            <a:tailEnd/>
          </a:ln>
        </p:spPr>
      </p:pic>
      <p:pic>
        <p:nvPicPr>
          <p:cNvPr id="34837" name="Picture 37" descr="硬盘"/>
          <p:cNvPicPr>
            <a:picLocks noChangeAspect="1" noChangeArrowheads="1"/>
          </p:cNvPicPr>
          <p:nvPr/>
        </p:nvPicPr>
        <p:blipFill>
          <a:blip r:embed="rId3"/>
          <a:srcRect/>
          <a:stretch>
            <a:fillRect/>
          </a:stretch>
        </p:blipFill>
        <p:spPr bwMode="auto">
          <a:xfrm>
            <a:off x="5645150" y="4608513"/>
            <a:ext cx="644525" cy="684212"/>
          </a:xfrm>
          <a:prstGeom prst="rect">
            <a:avLst/>
          </a:prstGeom>
          <a:noFill/>
          <a:ln w="9525">
            <a:noFill/>
            <a:miter lim="800000"/>
            <a:headEnd/>
            <a:tailEnd/>
          </a:ln>
        </p:spPr>
      </p:pic>
      <p:sp>
        <p:nvSpPr>
          <p:cNvPr id="34838" name="Line 38"/>
          <p:cNvSpPr>
            <a:spLocks noChangeShapeType="1"/>
          </p:cNvSpPr>
          <p:nvPr/>
        </p:nvSpPr>
        <p:spPr bwMode="auto">
          <a:xfrm>
            <a:off x="3552825" y="4071938"/>
            <a:ext cx="765175" cy="4762"/>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34839" name="Line 39"/>
          <p:cNvSpPr>
            <a:spLocks noChangeShapeType="1"/>
          </p:cNvSpPr>
          <p:nvPr/>
        </p:nvSpPr>
        <p:spPr bwMode="auto">
          <a:xfrm>
            <a:off x="5207000" y="4064000"/>
            <a:ext cx="736600" cy="0"/>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1647656" name="Rectangle 40"/>
          <p:cNvSpPr>
            <a:spLocks noChangeArrowheads="1"/>
          </p:cNvSpPr>
          <p:nvPr/>
        </p:nvSpPr>
        <p:spPr bwMode="auto">
          <a:xfrm rot="5400000">
            <a:off x="3136900" y="5789613"/>
            <a:ext cx="838200" cy="228600"/>
          </a:xfrm>
          <a:prstGeom prst="rect">
            <a:avLst/>
          </a:prstGeom>
          <a:solidFill>
            <a:schemeClr val="bg1"/>
          </a:solidFill>
          <a:ln w="9525" algn="ctr">
            <a:solidFill>
              <a:srgbClr val="FFC00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7657" name="Rectangle 41"/>
          <p:cNvSpPr>
            <a:spLocks noChangeArrowheads="1"/>
          </p:cNvSpPr>
          <p:nvPr/>
        </p:nvSpPr>
        <p:spPr bwMode="auto">
          <a:xfrm rot="5400000">
            <a:off x="5568950" y="5802313"/>
            <a:ext cx="838200" cy="228600"/>
          </a:xfrm>
          <a:prstGeom prst="rect">
            <a:avLst/>
          </a:prstGeom>
          <a:solidFill>
            <a:schemeClr val="bg1"/>
          </a:solidFill>
          <a:ln w="9525" algn="ctr">
            <a:solidFill>
              <a:srgbClr val="FFC000"/>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7658" name="Text Box 42"/>
          <p:cNvSpPr txBox="1">
            <a:spLocks noChangeArrowheads="1"/>
          </p:cNvSpPr>
          <p:nvPr/>
        </p:nvSpPr>
        <p:spPr bwMode="auto">
          <a:xfrm>
            <a:off x="3892550" y="3121025"/>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7659" name="Text Box 43"/>
          <p:cNvSpPr txBox="1">
            <a:spLocks noChangeArrowheads="1"/>
          </p:cNvSpPr>
          <p:nvPr/>
        </p:nvSpPr>
        <p:spPr bwMode="auto">
          <a:xfrm>
            <a:off x="3702050" y="3121025"/>
            <a:ext cx="2540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7660" name="Text Box 44"/>
          <p:cNvSpPr txBox="1">
            <a:spLocks noChangeArrowheads="1"/>
          </p:cNvSpPr>
          <p:nvPr/>
        </p:nvSpPr>
        <p:spPr bwMode="auto">
          <a:xfrm>
            <a:off x="3517900" y="312102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3</a:t>
            </a:r>
          </a:p>
        </p:txBody>
      </p:sp>
      <p:sp>
        <p:nvSpPr>
          <p:cNvPr id="34845" name="Line 46"/>
          <p:cNvSpPr>
            <a:spLocks noChangeShapeType="1"/>
          </p:cNvSpPr>
          <p:nvPr/>
        </p:nvSpPr>
        <p:spPr bwMode="auto">
          <a:xfrm>
            <a:off x="5943600" y="4073525"/>
            <a:ext cx="4763" cy="561975"/>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34846" name="Line 47"/>
          <p:cNvSpPr>
            <a:spLocks noChangeShapeType="1"/>
          </p:cNvSpPr>
          <p:nvPr/>
        </p:nvSpPr>
        <p:spPr bwMode="auto">
          <a:xfrm>
            <a:off x="3556000" y="4076700"/>
            <a:ext cx="0" cy="609600"/>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34847" name="Line 48"/>
          <p:cNvSpPr>
            <a:spLocks noChangeShapeType="1"/>
          </p:cNvSpPr>
          <p:nvPr/>
        </p:nvSpPr>
        <p:spPr bwMode="auto">
          <a:xfrm>
            <a:off x="4748213" y="4295775"/>
            <a:ext cx="0" cy="398463"/>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1647666" name="Text Box 50"/>
          <p:cNvSpPr txBox="1">
            <a:spLocks noChangeArrowheads="1"/>
          </p:cNvSpPr>
          <p:nvPr/>
        </p:nvSpPr>
        <p:spPr bwMode="auto">
          <a:xfrm>
            <a:off x="3327400" y="312102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4</a:t>
            </a:r>
          </a:p>
        </p:txBody>
      </p:sp>
      <p:sp>
        <p:nvSpPr>
          <p:cNvPr id="1647667" name="Text Box 51"/>
          <p:cNvSpPr txBox="1">
            <a:spLocks noChangeArrowheads="1"/>
          </p:cNvSpPr>
          <p:nvPr/>
        </p:nvSpPr>
        <p:spPr bwMode="auto">
          <a:xfrm>
            <a:off x="3149600" y="312102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00B050"/>
                </a:solidFill>
              </a:rPr>
              <a:t>5</a:t>
            </a:r>
          </a:p>
        </p:txBody>
      </p:sp>
      <p:sp>
        <p:nvSpPr>
          <p:cNvPr id="1647668" name="Text Box 52"/>
          <p:cNvSpPr txBox="1">
            <a:spLocks noChangeArrowheads="1"/>
          </p:cNvSpPr>
          <p:nvPr/>
        </p:nvSpPr>
        <p:spPr bwMode="auto">
          <a:xfrm>
            <a:off x="2965450" y="312102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00B050"/>
                </a:solidFill>
              </a:rPr>
              <a:t>6</a:t>
            </a:r>
          </a:p>
        </p:txBody>
      </p:sp>
      <p:sp>
        <p:nvSpPr>
          <p:cNvPr id="1647669" name="Rectangle 53"/>
          <p:cNvSpPr>
            <a:spLocks noChangeArrowheads="1"/>
          </p:cNvSpPr>
          <p:nvPr/>
        </p:nvSpPr>
        <p:spPr bwMode="auto">
          <a:xfrm>
            <a:off x="5543550" y="3124200"/>
            <a:ext cx="787400" cy="27781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1647672" name="Text Box 56"/>
          <p:cNvSpPr txBox="1">
            <a:spLocks noChangeArrowheads="1"/>
          </p:cNvSpPr>
          <p:nvPr/>
        </p:nvSpPr>
        <p:spPr bwMode="auto">
          <a:xfrm>
            <a:off x="5499100" y="311150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P0</a:t>
            </a:r>
          </a:p>
        </p:txBody>
      </p:sp>
      <p:sp>
        <p:nvSpPr>
          <p:cNvPr id="1647671" name="Text Box 55"/>
          <p:cNvSpPr txBox="1">
            <a:spLocks noChangeArrowheads="1"/>
          </p:cNvSpPr>
          <p:nvPr/>
        </p:nvSpPr>
        <p:spPr bwMode="auto">
          <a:xfrm>
            <a:off x="5765800" y="311150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P1</a:t>
            </a:r>
          </a:p>
        </p:txBody>
      </p:sp>
      <p:sp>
        <p:nvSpPr>
          <p:cNvPr id="1647676" name="Text Box 60"/>
          <p:cNvSpPr txBox="1">
            <a:spLocks noChangeArrowheads="1"/>
          </p:cNvSpPr>
          <p:nvPr/>
        </p:nvSpPr>
        <p:spPr bwMode="auto">
          <a:xfrm>
            <a:off x="6000750" y="3108325"/>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sp>
        <p:nvSpPr>
          <p:cNvPr id="34855" name="Text Box 61"/>
          <p:cNvSpPr txBox="1">
            <a:spLocks noChangeArrowheads="1"/>
          </p:cNvSpPr>
          <p:nvPr/>
        </p:nvSpPr>
        <p:spPr bwMode="auto">
          <a:xfrm>
            <a:off x="4956175" y="31178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sp>
        <p:nvSpPr>
          <p:cNvPr id="34856" name="Line 62"/>
          <p:cNvSpPr>
            <a:spLocks noChangeShapeType="1"/>
          </p:cNvSpPr>
          <p:nvPr/>
        </p:nvSpPr>
        <p:spPr bwMode="auto">
          <a:xfrm>
            <a:off x="4768850" y="3263900"/>
            <a:ext cx="765175" cy="0"/>
          </a:xfrm>
          <a:prstGeom prst="line">
            <a:avLst/>
          </a:prstGeom>
          <a:noFill/>
          <a:ln w="9525">
            <a:solidFill>
              <a:srgbClr val="FFC000"/>
            </a:solidFill>
            <a:round/>
            <a:headEnd/>
            <a:tailEnd/>
          </a:ln>
        </p:spPr>
        <p:txBody>
          <a:bodyPr lIns="92075" tIns="46038" rIns="92075" bIns="46038">
            <a:spAutoFit/>
          </a:bodyPr>
          <a:lstStyle/>
          <a:p>
            <a:endParaRPr lang="zh-CN" altLang="en-US"/>
          </a:p>
        </p:txBody>
      </p:sp>
      <p:sp>
        <p:nvSpPr>
          <p:cNvPr id="1647679" name="Rectangle 63"/>
          <p:cNvSpPr>
            <a:spLocks noChangeArrowheads="1"/>
          </p:cNvSpPr>
          <p:nvPr/>
        </p:nvSpPr>
        <p:spPr bwMode="auto">
          <a:xfrm>
            <a:off x="4905375" y="3133725"/>
            <a:ext cx="476250" cy="2778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1647680" name="Text Box 64"/>
          <p:cNvSpPr txBox="1">
            <a:spLocks noChangeArrowheads="1"/>
          </p:cNvSpPr>
          <p:nvPr/>
        </p:nvSpPr>
        <p:spPr bwMode="auto">
          <a:xfrm>
            <a:off x="4886325" y="3124200"/>
            <a:ext cx="619125"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XOR</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47622"/>
                                        </p:tgtEl>
                                        <p:attrNameLst>
                                          <p:attrName>style.visibility</p:attrName>
                                        </p:attrNameLst>
                                      </p:cBhvr>
                                      <p:to>
                                        <p:strVal val="visible"/>
                                      </p:to>
                                    </p:set>
                                    <p:animEffect transition="in" filter="box(in)">
                                      <p:cBhvr>
                                        <p:cTn id="7" dur="500"/>
                                        <p:tgtEl>
                                          <p:spTgt spid="164762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47644"/>
                                        </p:tgtEl>
                                        <p:attrNameLst>
                                          <p:attrName>style.visibility</p:attrName>
                                        </p:attrNameLst>
                                      </p:cBhvr>
                                      <p:to>
                                        <p:strVal val="visible"/>
                                      </p:to>
                                    </p:set>
                                    <p:anim calcmode="discrete" valueType="clr">
                                      <p:cBhvr override="childStyle">
                                        <p:cTn id="11" dur="80"/>
                                        <p:tgtEl>
                                          <p:spTgt spid="1647644"/>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47644"/>
                                        </p:tgtEl>
                                        <p:attrNameLst>
                                          <p:attrName>fillcolor</p:attrName>
                                        </p:attrNameLst>
                                      </p:cBhvr>
                                      <p:tavLst>
                                        <p:tav tm="0">
                                          <p:val>
                                            <p:clrVal>
                                              <a:schemeClr val="accent2"/>
                                            </p:clrVal>
                                          </p:val>
                                        </p:tav>
                                        <p:tav tm="50000">
                                          <p:val>
                                            <p:clrVal>
                                              <a:schemeClr val="hlink"/>
                                            </p:clrVal>
                                          </p:val>
                                        </p:tav>
                                      </p:tavLst>
                                    </p:anim>
                                    <p:set>
                                      <p:cBhvr>
                                        <p:cTn id="13" dur="80"/>
                                        <p:tgtEl>
                                          <p:spTgt spid="1647644"/>
                                        </p:tgtEl>
                                        <p:attrNameLst>
                                          <p:attrName>fill.type</p:attrName>
                                        </p:attrNameLst>
                                      </p:cBhvr>
                                      <p:to>
                                        <p:strVal val="solid"/>
                                      </p:to>
                                    </p:set>
                                  </p:childTnLst>
                                </p:cTn>
                              </p:par>
                            </p:childTnLst>
                          </p:cTn>
                        </p:par>
                        <p:par>
                          <p:cTn id="14" fill="hold">
                            <p:stCondLst>
                              <p:cond delay="700"/>
                            </p:stCondLst>
                            <p:childTnLst>
                              <p:par>
                                <p:cTn id="15" presetID="0" presetClass="path" presetSubtype="0" accel="50000" decel="50000" fill="hold" grpId="0" nodeType="afterEffect">
                                  <p:stCondLst>
                                    <p:cond delay="0"/>
                                  </p:stCondLst>
                                  <p:childTnLst>
                                    <p:animMotion origin="layout" path="M 0.00503 -0.00463 C 0.03715 -0.01111 0.06944 -0.01736 0.08211 -0.00463 C 0.09479 0.0081 0.10347 0.05255 0.08142 0.07222 C 0.05937 0.0919 -0.02865 0.05324 -0.05053 0.11296 C -0.0724 0.17269 -0.05 0.37755 -0.04983 0.43056 " pathEditMode="relative" rAng="0" ptsTypes="aaaaA">
                                      <p:cBhvr>
                                        <p:cTn id="16" dur="2000" fill="hold"/>
                                        <p:tgtEl>
                                          <p:spTgt spid="1647658"/>
                                        </p:tgtEl>
                                        <p:attrNameLst>
                                          <p:attrName>ppt_x</p:attrName>
                                          <p:attrName>ppt_y</p:attrName>
                                        </p:attrNameLst>
                                      </p:cBhvr>
                                      <p:rCtr x="10" y="211"/>
                                    </p:animMotion>
                                  </p:childTnLst>
                                </p:cTn>
                              </p:par>
                            </p:childTnLst>
                          </p:cTn>
                        </p:par>
                        <p:par>
                          <p:cTn id="17" fill="hold">
                            <p:stCondLst>
                              <p:cond delay="2700"/>
                            </p:stCondLst>
                            <p:childTnLst>
                              <p:par>
                                <p:cTn id="18" presetID="0" presetClass="path" presetSubtype="0" accel="50000" decel="50000" fill="hold" grpId="0" nodeType="afterEffect">
                                  <p:stCondLst>
                                    <p:cond delay="0"/>
                                  </p:stCondLst>
                                  <p:childTnLst>
                                    <p:animMotion origin="layout" path="M 0.00347 -7.40741E-7 C 0.04479 -0.00648 0.08628 -0.01296 0.10278 -7.40741E-7 C 0.11927 0.01296 0.10226 0.00579 0.10208 0.07778 C 0.10191 0.14977 0.10156 0.37338 0.10139 0.43241 " pathEditMode="relative" rAng="0" ptsTypes="aaaA">
                                      <p:cBhvr>
                                        <p:cTn id="19" dur="2000" fill="hold"/>
                                        <p:tgtEl>
                                          <p:spTgt spid="1647659"/>
                                        </p:tgtEl>
                                        <p:attrNameLst>
                                          <p:attrName>ppt_x</p:attrName>
                                          <p:attrName>ppt_y</p:attrName>
                                        </p:attrNameLst>
                                      </p:cBhvr>
                                      <p:rCtr x="58" y="210"/>
                                    </p:animMotion>
                                  </p:childTnLst>
                                </p:cTn>
                              </p:par>
                            </p:childTnLst>
                          </p:cTn>
                        </p:par>
                        <p:par>
                          <p:cTn id="20" fill="hold">
                            <p:stCondLst>
                              <p:cond delay="4700"/>
                            </p:stCondLst>
                            <p:childTnLst>
                              <p:par>
                                <p:cTn id="21" presetID="35" presetClass="emph" presetSubtype="0" fill="hold" grpId="0" nodeType="afterEffect">
                                  <p:stCondLst>
                                    <p:cond delay="0"/>
                                  </p:stCondLst>
                                  <p:childTnLst>
                                    <p:anim calcmode="discrete" valueType="str">
                                      <p:cBhvr>
                                        <p:cTn id="22" dur="1000" fill="hold"/>
                                        <p:tgtEl>
                                          <p:spTgt spid="1647680"/>
                                        </p:tgtEl>
                                        <p:attrNameLst>
                                          <p:attrName>style.visibility</p:attrName>
                                        </p:attrNameLst>
                                      </p:cBhvr>
                                      <p:tavLst>
                                        <p:tav tm="0">
                                          <p:val>
                                            <p:strVal val="hidden"/>
                                          </p:val>
                                        </p:tav>
                                        <p:tav tm="50000">
                                          <p:val>
                                            <p:strVal val="visible"/>
                                          </p:val>
                                        </p:tav>
                                      </p:tavLst>
                                    </p:anim>
                                  </p:childTnLst>
                                </p:cTn>
                              </p:par>
                            </p:childTnLst>
                          </p:cTn>
                        </p:par>
                        <p:par>
                          <p:cTn id="23" fill="hold">
                            <p:stCondLst>
                              <p:cond delay="5700"/>
                            </p:stCondLst>
                            <p:childTnLst>
                              <p:par>
                                <p:cTn id="24" presetID="4" presetClass="entr" presetSubtype="16" fill="hold" grpId="1" nodeType="afterEffect">
                                  <p:stCondLst>
                                    <p:cond delay="0"/>
                                  </p:stCondLst>
                                  <p:childTnLst>
                                    <p:set>
                                      <p:cBhvr>
                                        <p:cTn id="25" dur="1" fill="hold">
                                          <p:stCondLst>
                                            <p:cond delay="0"/>
                                          </p:stCondLst>
                                        </p:cTn>
                                        <p:tgtEl>
                                          <p:spTgt spid="1647672"/>
                                        </p:tgtEl>
                                        <p:attrNameLst>
                                          <p:attrName>style.visibility</p:attrName>
                                        </p:attrNameLst>
                                      </p:cBhvr>
                                      <p:to>
                                        <p:strVal val="visible"/>
                                      </p:to>
                                    </p:set>
                                    <p:animEffect transition="in" filter="box(in)">
                                      <p:cBhvr>
                                        <p:cTn id="26" dur="500"/>
                                        <p:tgtEl>
                                          <p:spTgt spid="1647672"/>
                                        </p:tgtEl>
                                      </p:cBhvr>
                                    </p:animEffect>
                                  </p:childTnLst>
                                </p:cTn>
                              </p:par>
                            </p:childTnLst>
                          </p:cTn>
                        </p:par>
                        <p:par>
                          <p:cTn id="27" fill="hold">
                            <p:stCondLst>
                              <p:cond delay="6200"/>
                            </p:stCondLst>
                            <p:childTnLst>
                              <p:par>
                                <p:cTn id="28" presetID="0" presetClass="path" presetSubtype="0" accel="50000" decel="50000" fill="hold" grpId="0" nodeType="afterEffect">
                                  <p:stCondLst>
                                    <p:cond delay="0"/>
                                  </p:stCondLst>
                                  <p:childTnLst>
                                    <p:animMotion origin="layout" path="M -0.01163 -0.00069 C -0.04982 -0.00764 -0.08802 -0.01435 -0.10329 -0.00162 C -0.11857 0.01111 -0.12482 0.05648 -0.10329 0.07616 C -0.08177 0.09584 0.0033 0.05695 0.02587 0.11597 C 0.04844 0.175 0.03108 0.37824 0.03212 0.43079 " pathEditMode="relative" rAng="0" ptsTypes="aaaaA">
                                      <p:cBhvr>
                                        <p:cTn id="29" dur="2000" fill="hold"/>
                                        <p:tgtEl>
                                          <p:spTgt spid="1647672"/>
                                        </p:tgtEl>
                                        <p:attrNameLst>
                                          <p:attrName>ppt_x</p:attrName>
                                          <p:attrName>ppt_y</p:attrName>
                                        </p:attrNameLst>
                                      </p:cBhvr>
                                      <p:rCtr x="-27" y="209"/>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0.00538 -0.00139 C 0.05486 -0.00741 0.10434 -0.01319 0.12413 -0.00046 C 0.14392 0.01227 0.14618 0.05579 0.12413 0.07454 C 0.10208 0.09329 0.01372 0.06019 -0.00851 0.1125 C -0.03073 0.16482 -0.00903 0.34236 -0.0092 0.38843 " pathEditMode="relative" rAng="0" ptsTypes="aaaaA">
                                      <p:cBhvr>
                                        <p:cTn id="33" dur="2000" fill="hold"/>
                                        <p:tgtEl>
                                          <p:spTgt spid="1647660"/>
                                        </p:tgtEl>
                                        <p:attrNameLst>
                                          <p:attrName>ppt_x</p:attrName>
                                          <p:attrName>ppt_y</p:attrName>
                                        </p:attrNameLst>
                                      </p:cBhvr>
                                      <p:rCtr x="52" y="189"/>
                                    </p:animMotion>
                                  </p:childTnLst>
                                </p:cTn>
                              </p:par>
                            </p:childTnLst>
                          </p:cTn>
                        </p:par>
                        <p:par>
                          <p:cTn id="34" fill="hold">
                            <p:stCondLst>
                              <p:cond delay="2000"/>
                            </p:stCondLst>
                            <p:childTnLst>
                              <p:par>
                                <p:cTn id="35" presetID="0" presetClass="path" presetSubtype="0" accel="50000" decel="50000" fill="hold" nodeType="afterEffect">
                                  <p:stCondLst>
                                    <p:cond delay="0"/>
                                  </p:stCondLst>
                                  <p:childTnLst>
                                    <p:animMotion origin="layout" path="M 0.00538 0.00047 C 0.06232 -0.00602 0.11927 -0.01227 0.14218 0.00047 C 0.1651 0.0132 0.12118 0.0581 0.14288 0.07732 C 0.16458 0.09653 0.24982 0.0632 0.27204 0.11528 C 0.29427 0.16736 0.27552 0.34375 0.27621 0.38935 " pathEditMode="relative" rAng="0" ptsTypes="aaaaA">
                                      <p:cBhvr>
                                        <p:cTn id="36" dur="2000" fill="hold"/>
                                        <p:tgtEl>
                                          <p:spTgt spid="1647666">
                                            <p:txEl>
                                              <p:pRg st="0" end="0"/>
                                            </p:txEl>
                                          </p:spTgt>
                                        </p:tgtEl>
                                        <p:attrNameLst>
                                          <p:attrName>ppt_x</p:attrName>
                                          <p:attrName>ppt_y</p:attrName>
                                        </p:attrNameLst>
                                      </p:cBhvr>
                                      <p:rCtr x="144" y="188"/>
                                    </p:animMotion>
                                  </p:childTnLst>
                                </p:cTn>
                              </p:par>
                            </p:childTnLst>
                          </p:cTn>
                        </p:par>
                        <p:par>
                          <p:cTn id="37" fill="hold">
                            <p:stCondLst>
                              <p:cond delay="4000"/>
                            </p:stCondLst>
                            <p:childTnLst>
                              <p:par>
                                <p:cTn id="38" presetID="35" presetClass="emph" presetSubtype="0" fill="hold" grpId="1" nodeType="afterEffect">
                                  <p:stCondLst>
                                    <p:cond delay="0"/>
                                  </p:stCondLst>
                                  <p:childTnLst>
                                    <p:anim calcmode="discrete" valueType="str">
                                      <p:cBhvr>
                                        <p:cTn id="39" dur="1000" fill="hold"/>
                                        <p:tgtEl>
                                          <p:spTgt spid="1647680"/>
                                        </p:tgtEl>
                                        <p:attrNameLst>
                                          <p:attrName>style.visibility</p:attrName>
                                        </p:attrNameLst>
                                      </p:cBhvr>
                                      <p:tavLst>
                                        <p:tav tm="0">
                                          <p:val>
                                            <p:strVal val="hidden"/>
                                          </p:val>
                                        </p:tav>
                                        <p:tav tm="50000">
                                          <p:val>
                                            <p:strVal val="visible"/>
                                          </p:val>
                                        </p:tav>
                                      </p:tavLst>
                                    </p:anim>
                                  </p:childTnLst>
                                </p:cTn>
                              </p:par>
                            </p:childTnLst>
                          </p:cTn>
                        </p:par>
                        <p:par>
                          <p:cTn id="40" fill="hold">
                            <p:stCondLst>
                              <p:cond delay="5000"/>
                            </p:stCondLst>
                            <p:childTnLst>
                              <p:par>
                                <p:cTn id="41" presetID="4" presetClass="entr" presetSubtype="16" fill="hold" grpId="1" nodeType="afterEffect">
                                  <p:stCondLst>
                                    <p:cond delay="0"/>
                                  </p:stCondLst>
                                  <p:childTnLst>
                                    <p:set>
                                      <p:cBhvr>
                                        <p:cTn id="42" dur="1" fill="hold">
                                          <p:stCondLst>
                                            <p:cond delay="0"/>
                                          </p:stCondLst>
                                        </p:cTn>
                                        <p:tgtEl>
                                          <p:spTgt spid="1647671"/>
                                        </p:tgtEl>
                                        <p:attrNameLst>
                                          <p:attrName>style.visibility</p:attrName>
                                        </p:attrNameLst>
                                      </p:cBhvr>
                                      <p:to>
                                        <p:strVal val="visible"/>
                                      </p:to>
                                    </p:set>
                                    <p:animEffect transition="in" filter="box(in)">
                                      <p:cBhvr>
                                        <p:cTn id="43" dur="500"/>
                                        <p:tgtEl>
                                          <p:spTgt spid="1647671"/>
                                        </p:tgtEl>
                                      </p:cBhvr>
                                    </p:animEffect>
                                  </p:childTnLst>
                                </p:cTn>
                              </p:par>
                            </p:childTnLst>
                          </p:cTn>
                        </p:par>
                        <p:par>
                          <p:cTn id="44" fill="hold">
                            <p:stCondLst>
                              <p:cond delay="5500"/>
                            </p:stCondLst>
                            <p:childTnLst>
                              <p:par>
                                <p:cTn id="45" presetID="0" presetClass="path" presetSubtype="0" accel="50000" decel="50000" fill="hold" grpId="0" nodeType="afterEffect">
                                  <p:stCondLst>
                                    <p:cond delay="0"/>
                                  </p:stCondLst>
                                  <p:childTnLst>
                                    <p:animMotion origin="layout" path="M -0.00937 0.00023 C -0.05955 -0.03194 -0.10972 -0.06412 -0.13021 0.00023 C -0.15069 0.06459 -0.13194 0.32199 -0.13229 0.38635 " pathEditMode="relative" rAng="0" ptsTypes="aaA">
                                      <p:cBhvr>
                                        <p:cTn id="46" dur="2000" fill="hold"/>
                                        <p:tgtEl>
                                          <p:spTgt spid="1647671"/>
                                        </p:tgtEl>
                                        <p:attrNameLst>
                                          <p:attrName>ppt_x</p:attrName>
                                          <p:attrName>ppt_y</p:attrName>
                                        </p:attrNameLst>
                                      </p:cBhvr>
                                      <p:rCtr x="-71" y="161"/>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573 0.00232 C 0.0717 -0.02616 0.13785 -0.05463 0.16407 0.00232 C 0.19028 0.05926 0.16285 0.28704 0.16268 0.34398 " pathEditMode="relative" rAng="0" ptsTypes="aaA">
                                      <p:cBhvr>
                                        <p:cTn id="50" dur="2000" fill="hold"/>
                                        <p:tgtEl>
                                          <p:spTgt spid="1647667"/>
                                        </p:tgtEl>
                                        <p:attrNameLst>
                                          <p:attrName>ppt_x</p:attrName>
                                          <p:attrName>ppt_y</p:attrName>
                                        </p:attrNameLst>
                                      </p:cBhvr>
                                      <p:rCtr x="92" y="142"/>
                                    </p:animMotion>
                                  </p:childTnLst>
                                </p:cTn>
                              </p:par>
                              <p:par>
                                <p:cTn id="51" presetID="0" presetClass="path" presetSubtype="0" accel="50000" decel="50000" fill="hold" grpId="0" nodeType="withEffect">
                                  <p:stCondLst>
                                    <p:cond delay="0"/>
                                  </p:stCondLst>
                                  <p:childTnLst>
                                    <p:animMotion origin="layout" path="M 0.0073 0.01204 C 0.08125 0.00556 0.15539 -0.00093 0.18577 0.01204 C 0.21615 0.025 0.16789 0.0706 0.18924 0.08982 C 0.21059 0.10903 0.29271 0.08542 0.31424 0.12778 C 0.33577 0.17014 0.31771 0.30764 0.31841 0.34352 " pathEditMode="relative" rAng="0" ptsTypes="aaaaA">
                                      <p:cBhvr>
                                        <p:cTn id="52" dur="2000" fill="hold"/>
                                        <p:tgtEl>
                                          <p:spTgt spid="1647668"/>
                                        </p:tgtEl>
                                        <p:attrNameLst>
                                          <p:attrName>ppt_x</p:attrName>
                                          <p:attrName>ppt_y</p:attrName>
                                        </p:attrNameLst>
                                      </p:cBhvr>
                                      <p:rCtr x="164" y="159"/>
                                    </p:animMotion>
                                  </p:childTnLst>
                                </p:cTn>
                              </p:par>
                            </p:childTnLst>
                          </p:cTn>
                        </p:par>
                        <p:par>
                          <p:cTn id="53" fill="hold">
                            <p:stCondLst>
                              <p:cond delay="2000"/>
                            </p:stCondLst>
                            <p:childTnLst>
                              <p:par>
                                <p:cTn id="54" presetID="35" presetClass="emph" presetSubtype="0" fill="hold" grpId="2" nodeType="afterEffect">
                                  <p:stCondLst>
                                    <p:cond delay="0"/>
                                  </p:stCondLst>
                                  <p:childTnLst>
                                    <p:anim calcmode="discrete" valueType="str">
                                      <p:cBhvr>
                                        <p:cTn id="55" dur="1000" fill="hold"/>
                                        <p:tgtEl>
                                          <p:spTgt spid="1647680"/>
                                        </p:tgtEl>
                                        <p:attrNameLst>
                                          <p:attrName>style.visibility</p:attrName>
                                        </p:attrNameLst>
                                      </p:cBhvr>
                                      <p:tavLst>
                                        <p:tav tm="0">
                                          <p:val>
                                            <p:strVal val="hidden"/>
                                          </p:val>
                                        </p:tav>
                                        <p:tav tm="50000">
                                          <p:val>
                                            <p:strVal val="visible"/>
                                          </p:val>
                                        </p:tav>
                                      </p:tavLst>
                                    </p:anim>
                                  </p:childTnLst>
                                </p:cTn>
                              </p:par>
                              <p:par>
                                <p:cTn id="56" presetID="4" presetClass="entr" presetSubtype="16" fill="hold" grpId="1" nodeType="withEffect">
                                  <p:stCondLst>
                                    <p:cond delay="0"/>
                                  </p:stCondLst>
                                  <p:childTnLst>
                                    <p:set>
                                      <p:cBhvr>
                                        <p:cTn id="57" dur="1" fill="hold">
                                          <p:stCondLst>
                                            <p:cond delay="0"/>
                                          </p:stCondLst>
                                        </p:cTn>
                                        <p:tgtEl>
                                          <p:spTgt spid="1647676"/>
                                        </p:tgtEl>
                                        <p:attrNameLst>
                                          <p:attrName>style.visibility</p:attrName>
                                        </p:attrNameLst>
                                      </p:cBhvr>
                                      <p:to>
                                        <p:strVal val="visible"/>
                                      </p:to>
                                    </p:set>
                                    <p:animEffect transition="in" filter="box(in)">
                                      <p:cBhvr>
                                        <p:cTn id="58" dur="500"/>
                                        <p:tgtEl>
                                          <p:spTgt spid="1647676"/>
                                        </p:tgtEl>
                                      </p:cBhvr>
                                    </p:animEffect>
                                  </p:childTnLst>
                                </p:cTn>
                              </p:par>
                            </p:childTnLst>
                          </p:cTn>
                        </p:par>
                        <p:par>
                          <p:cTn id="59" fill="hold">
                            <p:stCondLst>
                              <p:cond delay="3000"/>
                            </p:stCondLst>
                            <p:childTnLst>
                              <p:par>
                                <p:cTn id="60" presetID="0" presetClass="path" presetSubtype="0" accel="50000" decel="50000" fill="hold" grpId="0" nodeType="afterEffect">
                                  <p:stCondLst>
                                    <p:cond delay="0"/>
                                  </p:stCondLst>
                                  <p:childTnLst>
                                    <p:animMotion origin="layout" path="M -0.00833 0.01018 C -0.06962 0.00301 -0.13091 -0.00394 -0.15487 0.00833 C -0.17882 0.0206 -0.13004 0.06366 -0.15209 0.08333 C -0.17414 0.10301 -0.26407 0.08241 -0.28681 0.12593 C -0.30955 0.16944 -0.28803 0.3081 -0.2882 0.34444 " pathEditMode="relative" rAng="0" ptsTypes="aaaaA">
                                      <p:cBhvr>
                                        <p:cTn id="61" dur="2000" fill="hold"/>
                                        <p:tgtEl>
                                          <p:spTgt spid="1647676"/>
                                        </p:tgtEl>
                                        <p:attrNameLst>
                                          <p:attrName>ppt_x</p:attrName>
                                          <p:attrName>ppt_y</p:attrName>
                                        </p:attrNameLst>
                                      </p:cBhvr>
                                      <p:rCtr x="-151" y="160"/>
                                    </p:animMotion>
                                  </p:childTnLst>
                                </p:cTn>
                              </p:par>
                              <p:par>
                                <p:cTn id="62" presetID="21" presetClass="entr" presetSubtype="4"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heel(4)">
                                      <p:cBhvr>
                                        <p:cTn id="6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7644" grpId="0"/>
      <p:bldP spid="1647658" grpId="0"/>
      <p:bldP spid="1647659" grpId="0"/>
      <p:bldP spid="1647660" grpId="0"/>
      <p:bldP spid="1647667" grpId="0"/>
      <p:bldP spid="1647668" grpId="0"/>
      <p:bldP spid="1647672" grpId="0"/>
      <p:bldP spid="1647672" grpId="1"/>
      <p:bldP spid="1647671" grpId="0"/>
      <p:bldP spid="1647671" grpId="1"/>
      <p:bldP spid="1647676" grpId="0"/>
      <p:bldP spid="1647676" grpId="1"/>
      <p:bldP spid="1647680" grpId="0"/>
      <p:bldP spid="1647680" grpId="1"/>
      <p:bldP spid="1647680"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硬盘"/>
          <p:cNvPicPr>
            <a:picLocks noChangeAspect="1" noChangeArrowheads="1"/>
          </p:cNvPicPr>
          <p:nvPr/>
        </p:nvPicPr>
        <p:blipFill>
          <a:blip r:embed="rId3"/>
          <a:srcRect/>
          <a:stretch>
            <a:fillRect/>
          </a:stretch>
        </p:blipFill>
        <p:spPr bwMode="auto">
          <a:xfrm>
            <a:off x="4070350" y="4738688"/>
            <a:ext cx="644525" cy="684212"/>
          </a:xfrm>
          <a:prstGeom prst="rect">
            <a:avLst/>
          </a:prstGeom>
          <a:noFill/>
          <a:ln w="9525">
            <a:noFill/>
            <a:miter lim="800000"/>
            <a:headEnd/>
            <a:tailEnd/>
          </a:ln>
        </p:spPr>
      </p:pic>
      <p:sp>
        <p:nvSpPr>
          <p:cNvPr id="35845" name="Rectangle 6"/>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RAID6</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35846" name="Picture 7"/>
          <p:cNvPicPr>
            <a:picLocks noChangeAspect="1" noChangeArrowheads="1"/>
          </p:cNvPicPr>
          <p:nvPr/>
        </p:nvPicPr>
        <p:blipFill>
          <a:blip r:embed="rId4">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49672" name="Rectangle 8"/>
          <p:cNvSpPr>
            <a:spLocks noChangeArrowheads="1"/>
          </p:cNvSpPr>
          <p:nvPr/>
        </p:nvSpPr>
        <p:spPr bwMode="auto">
          <a:xfrm rot="5400000">
            <a:off x="3994150" y="1720850"/>
            <a:ext cx="1130300" cy="1079500"/>
          </a:xfrm>
          <a:prstGeom prst="rect">
            <a:avLst/>
          </a:prstGeom>
          <a:gradFill rotWithShape="1">
            <a:gsLst>
              <a:gs pos="0">
                <a:schemeClr val="bg1">
                  <a:alpha val="0"/>
                </a:schemeClr>
              </a:gs>
              <a:gs pos="100000">
                <a:schemeClr val="bg1">
                  <a:alpha val="94000"/>
                </a:schemeClr>
              </a:gs>
            </a:gsLst>
            <a:path path="shape">
              <a:fillToRect l="50000" t="50000" r="50000" b="50000"/>
            </a:path>
          </a:gradFill>
          <a:ln w="9525" algn="ctr">
            <a:solidFill>
              <a:srgbClr val="D7D3D4"/>
            </a:solidFill>
            <a:miter lim="800000"/>
            <a:headEnd/>
            <a:tailEnd/>
          </a:ln>
          <a:effectLst>
            <a:glow rad="63500">
              <a:schemeClr val="accent4">
                <a:satMod val="175000"/>
                <a:alpha val="40000"/>
              </a:schemeClr>
            </a:glow>
          </a:effectLst>
        </p:spPr>
        <p:txBody>
          <a:bodyPr wrap="none" anchor="ctr"/>
          <a:lstStyle/>
          <a:p>
            <a:pPr algn="ctr">
              <a:spcBef>
                <a:spcPct val="50000"/>
              </a:spcBef>
              <a:defRPr/>
            </a:pPr>
            <a:endParaRPr lang="zh-CN" altLang="en-US">
              <a:ea typeface="宋体" pitchFamily="2" charset="-122"/>
            </a:endParaRPr>
          </a:p>
        </p:txBody>
      </p:sp>
      <p:sp>
        <p:nvSpPr>
          <p:cNvPr id="1649673" name="Text Box 9"/>
          <p:cNvSpPr txBox="1">
            <a:spLocks noChangeArrowheads="1"/>
          </p:cNvSpPr>
          <p:nvPr/>
        </p:nvSpPr>
        <p:spPr bwMode="auto">
          <a:xfrm>
            <a:off x="4071934" y="2375424"/>
            <a:ext cx="1082680" cy="369974"/>
          </a:xfrm>
          <a:prstGeom prst="rect">
            <a:avLst/>
          </a:prstGeom>
          <a:noFill/>
          <a:ln w="9525" algn="ctr">
            <a:noFill/>
            <a:miter lim="800000"/>
            <a:headEnd/>
            <a:tailEnd/>
          </a:ln>
        </p:spPr>
        <p:txBody>
          <a:bodyPr wrap="square" lIns="92075" tIns="46038" rIns="92075" bIns="46038">
            <a:spAutoFit/>
          </a:bodyPr>
          <a:lstStyle/>
          <a:p>
            <a:pPr>
              <a:spcBef>
                <a:spcPct val="50000"/>
              </a:spcBef>
              <a:tabLst>
                <a:tab pos="6342063" algn="r"/>
              </a:tabLst>
              <a:defRPr/>
            </a:pPr>
            <a:r>
              <a:rPr lang="en-US" altLang="zh-CN" dirty="0">
                <a:solidFill>
                  <a:srgbClr val="002060"/>
                </a:solidFill>
                <a:latin typeface="方正姚体" pitchFamily="2" charset="-122"/>
                <a:ea typeface="方正姚体" pitchFamily="2" charset="-122"/>
              </a:rPr>
              <a:t>4</a:t>
            </a:r>
            <a:r>
              <a:rPr lang="zh-CN" altLang="en-US" dirty="0">
                <a:solidFill>
                  <a:srgbClr val="002060"/>
                </a:solidFill>
                <a:latin typeface="方正姚体" pitchFamily="2" charset="-122"/>
                <a:ea typeface="方正姚体" pitchFamily="2" charset="-122"/>
              </a:rPr>
              <a:t>块磁盘</a:t>
            </a:r>
          </a:p>
        </p:txBody>
      </p:sp>
      <p:sp>
        <p:nvSpPr>
          <p:cNvPr id="1649677" name="AutoShape 13"/>
          <p:cNvSpPr>
            <a:spLocks noChangeArrowheads="1"/>
          </p:cNvSpPr>
          <p:nvPr/>
        </p:nvSpPr>
        <p:spPr bwMode="auto">
          <a:xfrm>
            <a:off x="1073150" y="2980982"/>
            <a:ext cx="6264275" cy="841375"/>
          </a:xfrm>
          <a:prstGeom prst="roundRect">
            <a:avLst>
              <a:gd name="adj" fmla="val 16667"/>
            </a:avLst>
          </a:prstGeom>
          <a:solidFill>
            <a:schemeClr val="bg1"/>
          </a:solidFill>
          <a:ln w="3175" algn="ctr">
            <a:solidFill>
              <a:srgbClr val="C0C0C0"/>
            </a:solidFill>
            <a:round/>
            <a:headEnd/>
            <a:tailEnd/>
          </a:ln>
          <a:effectLst/>
          <a:scene3d>
            <a:camera prst="orthographicFront"/>
            <a:lightRig rig="threePt" dir="t"/>
          </a:scene3d>
          <a:sp3d>
            <a:bevelT w="139700" prst="cross"/>
          </a:sp3d>
        </p:spPr>
        <p:txBody>
          <a:bodyPr lIns="92075" tIns="46038" rIns="92075" bIns="46038" anchor="ctr">
            <a:spAutoFit/>
          </a:bodyPr>
          <a:lstStyle/>
          <a:p>
            <a:pPr algn="ctr">
              <a:spcBef>
                <a:spcPct val="50000"/>
              </a:spcBef>
              <a:defRPr/>
            </a:pPr>
            <a:endParaRPr lang="zh-CN" altLang="en-US">
              <a:ea typeface="宋体" pitchFamily="2" charset="-122"/>
            </a:endParaRPr>
          </a:p>
        </p:txBody>
      </p:sp>
      <p:pic>
        <p:nvPicPr>
          <p:cNvPr id="35854" name="Picture 14"/>
          <p:cNvPicPr>
            <a:picLocks noChangeAspect="1" noChangeArrowheads="1"/>
          </p:cNvPicPr>
          <p:nvPr/>
        </p:nvPicPr>
        <p:blipFill>
          <a:blip r:embed="rId5"/>
          <a:srcRect/>
          <a:stretch>
            <a:fillRect/>
          </a:stretch>
        </p:blipFill>
        <p:spPr bwMode="auto">
          <a:xfrm>
            <a:off x="4333875" y="3862388"/>
            <a:ext cx="871538" cy="511175"/>
          </a:xfrm>
          <a:prstGeom prst="rect">
            <a:avLst/>
          </a:prstGeom>
          <a:noFill/>
          <a:ln w="9525">
            <a:noFill/>
            <a:miter lim="800000"/>
            <a:headEnd/>
            <a:tailEnd/>
          </a:ln>
        </p:spPr>
      </p:pic>
      <p:sp>
        <p:nvSpPr>
          <p:cNvPr id="1649679" name="Rectangle 15"/>
          <p:cNvSpPr>
            <a:spLocks noChangeArrowheads="1"/>
          </p:cNvSpPr>
          <p:nvPr/>
        </p:nvSpPr>
        <p:spPr bwMode="auto">
          <a:xfrm>
            <a:off x="1168400" y="3082925"/>
            <a:ext cx="3022600" cy="27781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1649680" name="Line 16"/>
          <p:cNvSpPr>
            <a:spLocks noChangeShapeType="1"/>
          </p:cNvSpPr>
          <p:nvPr/>
        </p:nvSpPr>
        <p:spPr bwMode="auto">
          <a:xfrm>
            <a:off x="4762500" y="3209925"/>
            <a:ext cx="0" cy="661988"/>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681" name="Line 17"/>
          <p:cNvSpPr>
            <a:spLocks noChangeShapeType="1"/>
          </p:cNvSpPr>
          <p:nvPr/>
        </p:nvSpPr>
        <p:spPr bwMode="auto">
          <a:xfrm>
            <a:off x="4203700" y="3197225"/>
            <a:ext cx="558800" cy="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pic>
        <p:nvPicPr>
          <p:cNvPr id="35858" name="Picture 18" descr="硬盘"/>
          <p:cNvPicPr>
            <a:picLocks noChangeAspect="1" noChangeArrowheads="1"/>
          </p:cNvPicPr>
          <p:nvPr/>
        </p:nvPicPr>
        <p:blipFill>
          <a:blip r:embed="rId3"/>
          <a:srcRect/>
          <a:stretch>
            <a:fillRect/>
          </a:stretch>
        </p:blipFill>
        <p:spPr bwMode="auto">
          <a:xfrm>
            <a:off x="3259138" y="4727575"/>
            <a:ext cx="644525" cy="684213"/>
          </a:xfrm>
          <a:prstGeom prst="rect">
            <a:avLst/>
          </a:prstGeom>
          <a:noFill/>
          <a:ln w="9525">
            <a:noFill/>
            <a:miter lim="800000"/>
            <a:headEnd/>
            <a:tailEnd/>
          </a:ln>
        </p:spPr>
      </p:pic>
      <p:pic>
        <p:nvPicPr>
          <p:cNvPr id="35859" name="Picture 19" descr="硬盘"/>
          <p:cNvPicPr>
            <a:picLocks noChangeAspect="1" noChangeArrowheads="1"/>
          </p:cNvPicPr>
          <p:nvPr/>
        </p:nvPicPr>
        <p:blipFill>
          <a:blip r:embed="rId3"/>
          <a:srcRect/>
          <a:stretch>
            <a:fillRect/>
          </a:stretch>
        </p:blipFill>
        <p:spPr bwMode="auto">
          <a:xfrm>
            <a:off x="5649913" y="4733925"/>
            <a:ext cx="644525" cy="684213"/>
          </a:xfrm>
          <a:prstGeom prst="rect">
            <a:avLst/>
          </a:prstGeom>
          <a:noFill/>
          <a:ln w="9525">
            <a:noFill/>
            <a:miter lim="800000"/>
            <a:headEnd/>
            <a:tailEnd/>
          </a:ln>
        </p:spPr>
      </p:pic>
      <p:sp>
        <p:nvSpPr>
          <p:cNvPr id="1649684" name="Line 20"/>
          <p:cNvSpPr>
            <a:spLocks noChangeShapeType="1"/>
          </p:cNvSpPr>
          <p:nvPr/>
        </p:nvSpPr>
        <p:spPr bwMode="auto">
          <a:xfrm>
            <a:off x="3562350" y="4144963"/>
            <a:ext cx="765175" cy="4762"/>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685" name="Line 21"/>
          <p:cNvSpPr>
            <a:spLocks noChangeShapeType="1"/>
          </p:cNvSpPr>
          <p:nvPr/>
        </p:nvSpPr>
        <p:spPr bwMode="auto">
          <a:xfrm>
            <a:off x="5207000" y="4137025"/>
            <a:ext cx="736600" cy="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686" name="Rectangle 22"/>
          <p:cNvSpPr>
            <a:spLocks noChangeArrowheads="1"/>
          </p:cNvSpPr>
          <p:nvPr/>
        </p:nvSpPr>
        <p:spPr bwMode="auto">
          <a:xfrm rot="5400000">
            <a:off x="3141663" y="5680075"/>
            <a:ext cx="838200" cy="228600"/>
          </a:xfrm>
          <a:prstGeom prst="rect">
            <a:avLst/>
          </a:prstGeom>
          <a:solidFill>
            <a:schemeClr val="bg1"/>
          </a:solidFill>
          <a:ln w="9525" algn="ctr">
            <a:solidFill>
              <a:srgbClr val="D7D3D4"/>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9687" name="Rectangle 23"/>
          <p:cNvSpPr>
            <a:spLocks noChangeArrowheads="1"/>
          </p:cNvSpPr>
          <p:nvPr/>
        </p:nvSpPr>
        <p:spPr bwMode="auto">
          <a:xfrm rot="5400000">
            <a:off x="5568950" y="5683250"/>
            <a:ext cx="838200" cy="228600"/>
          </a:xfrm>
          <a:prstGeom prst="rect">
            <a:avLst/>
          </a:prstGeom>
          <a:solidFill>
            <a:schemeClr val="bg1"/>
          </a:solidFill>
          <a:ln w="9525" algn="ctr">
            <a:solidFill>
              <a:srgbClr val="D7D3D4"/>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9688" name="Text Box 24"/>
          <p:cNvSpPr txBox="1">
            <a:spLocks noChangeArrowheads="1"/>
          </p:cNvSpPr>
          <p:nvPr/>
        </p:nvSpPr>
        <p:spPr bwMode="auto">
          <a:xfrm>
            <a:off x="3892550" y="3076575"/>
            <a:ext cx="20320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1</a:t>
            </a:r>
          </a:p>
        </p:txBody>
      </p:sp>
      <p:sp>
        <p:nvSpPr>
          <p:cNvPr id="1649690" name="Text Box 26"/>
          <p:cNvSpPr txBox="1">
            <a:spLocks noChangeArrowheads="1"/>
          </p:cNvSpPr>
          <p:nvPr/>
        </p:nvSpPr>
        <p:spPr bwMode="auto">
          <a:xfrm>
            <a:off x="3517900" y="307657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3</a:t>
            </a:r>
          </a:p>
        </p:txBody>
      </p:sp>
      <p:sp>
        <p:nvSpPr>
          <p:cNvPr id="1649692" name="Line 28"/>
          <p:cNvSpPr>
            <a:spLocks noChangeShapeType="1"/>
          </p:cNvSpPr>
          <p:nvPr/>
        </p:nvSpPr>
        <p:spPr bwMode="auto">
          <a:xfrm>
            <a:off x="3556000" y="4149725"/>
            <a:ext cx="0" cy="60960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695" name="Text Box 31"/>
          <p:cNvSpPr txBox="1">
            <a:spLocks noChangeArrowheads="1"/>
          </p:cNvSpPr>
          <p:nvPr/>
        </p:nvSpPr>
        <p:spPr bwMode="auto">
          <a:xfrm>
            <a:off x="3149600" y="307657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00B050"/>
                </a:solidFill>
              </a:rPr>
              <a:t>5</a:t>
            </a:r>
          </a:p>
        </p:txBody>
      </p:sp>
      <p:sp>
        <p:nvSpPr>
          <p:cNvPr id="1649696" name="Text Box 32"/>
          <p:cNvSpPr txBox="1">
            <a:spLocks noChangeArrowheads="1"/>
          </p:cNvSpPr>
          <p:nvPr/>
        </p:nvSpPr>
        <p:spPr bwMode="auto">
          <a:xfrm>
            <a:off x="2965450" y="307657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00B050"/>
                </a:solidFill>
              </a:rPr>
              <a:t>6</a:t>
            </a:r>
          </a:p>
        </p:txBody>
      </p:sp>
      <p:sp>
        <p:nvSpPr>
          <p:cNvPr id="1649697" name="Rectangle 33"/>
          <p:cNvSpPr>
            <a:spLocks noChangeArrowheads="1"/>
          </p:cNvSpPr>
          <p:nvPr/>
        </p:nvSpPr>
        <p:spPr bwMode="auto">
          <a:xfrm>
            <a:off x="5648325" y="3076575"/>
            <a:ext cx="787400" cy="27781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35870" name="Text Box 37"/>
          <p:cNvSpPr txBox="1">
            <a:spLocks noChangeArrowheads="1"/>
          </p:cNvSpPr>
          <p:nvPr/>
        </p:nvSpPr>
        <p:spPr bwMode="auto">
          <a:xfrm>
            <a:off x="4956175" y="3051175"/>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sp>
        <p:nvSpPr>
          <p:cNvPr id="1649702" name="Line 38"/>
          <p:cNvSpPr>
            <a:spLocks noChangeShapeType="1"/>
          </p:cNvSpPr>
          <p:nvPr/>
        </p:nvSpPr>
        <p:spPr bwMode="auto">
          <a:xfrm>
            <a:off x="4768850" y="3197225"/>
            <a:ext cx="765175" cy="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35872" name="Rectangle 39"/>
          <p:cNvSpPr>
            <a:spLocks noChangeArrowheads="1"/>
          </p:cNvSpPr>
          <p:nvPr/>
        </p:nvSpPr>
        <p:spPr bwMode="auto">
          <a:xfrm>
            <a:off x="4905375" y="3067050"/>
            <a:ext cx="476250" cy="238125"/>
          </a:xfrm>
          <a:prstGeom prst="rect">
            <a:avLst/>
          </a:prstGeom>
          <a:solidFill>
            <a:schemeClr val="bg1"/>
          </a:solidFill>
          <a:ln w="9525" algn="ctr">
            <a:solidFill>
              <a:srgbClr val="FF9900"/>
            </a:solidFill>
            <a:miter lim="800000"/>
            <a:headEnd/>
            <a:tailEnd/>
          </a:ln>
        </p:spPr>
        <p:txBody>
          <a:bodyPr lIns="92075" tIns="46038" rIns="92075" bIns="46038" anchor="ctr">
            <a:spAutoFit/>
          </a:bodyPr>
          <a:lstStyle/>
          <a:p>
            <a:pPr algn="ctr">
              <a:spcBef>
                <a:spcPct val="50000"/>
              </a:spcBef>
            </a:pPr>
            <a:endParaRPr lang="zh-CN" altLang="en-US"/>
          </a:p>
        </p:txBody>
      </p:sp>
      <p:sp>
        <p:nvSpPr>
          <p:cNvPr id="1649704" name="Text Box 40"/>
          <p:cNvSpPr txBox="1">
            <a:spLocks noChangeArrowheads="1"/>
          </p:cNvSpPr>
          <p:nvPr/>
        </p:nvSpPr>
        <p:spPr bwMode="auto">
          <a:xfrm>
            <a:off x="4905375" y="3063875"/>
            <a:ext cx="619125" cy="2778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nchor="ctr">
            <a:spAutoFit/>
          </a:bodyPr>
          <a:lstStyle/>
          <a:p>
            <a:pPr algn="ctr">
              <a:spcBef>
                <a:spcPct val="50000"/>
              </a:spcBef>
              <a:tabLst>
                <a:tab pos="6342063" algn="r"/>
              </a:tabLst>
              <a:defRPr/>
            </a:pPr>
            <a:r>
              <a:rPr lang="en-US" altLang="zh-CN" dirty="0">
                <a:solidFill>
                  <a:schemeClr val="tx2">
                    <a:lumMod val="95000"/>
                    <a:lumOff val="5000"/>
                  </a:schemeClr>
                </a:solidFill>
                <a:latin typeface="方正姚体" pitchFamily="2" charset="-122"/>
                <a:ea typeface="方正姚体" pitchFamily="2" charset="-122"/>
              </a:rPr>
              <a:t>XOR</a:t>
            </a:r>
          </a:p>
        </p:txBody>
      </p:sp>
      <p:sp>
        <p:nvSpPr>
          <p:cNvPr id="1649705" name="Rectangle 41"/>
          <p:cNvSpPr>
            <a:spLocks noChangeArrowheads="1"/>
          </p:cNvSpPr>
          <p:nvPr/>
        </p:nvSpPr>
        <p:spPr bwMode="auto">
          <a:xfrm>
            <a:off x="6415088" y="2176817"/>
            <a:ext cx="689291" cy="277641"/>
          </a:xfrm>
          <a:prstGeom prst="rect">
            <a:avLst/>
          </a:prstGeom>
          <a:grpFill/>
          <a:ln w="9525" algn="ctr">
            <a:noFill/>
            <a:miter lim="800000"/>
            <a:headEnd/>
            <a:tailEnd/>
          </a:ln>
          <a:effectLst/>
          <a:scene3d>
            <a:camera prst="orthographicFront"/>
            <a:lightRig rig="threePt" dir="t"/>
          </a:scene3d>
          <a:sp3d>
            <a:bevelT w="114300" prst="artDeco"/>
          </a:sp3d>
        </p:spPr>
        <p:txBody>
          <a:bodyPr wrap="none" lIns="92075" tIns="46038" rIns="92075" bIns="46038">
            <a:spAutoFit/>
          </a:bodyPr>
          <a:lstStyle/>
          <a:p>
            <a:pPr>
              <a:tabLst>
                <a:tab pos="6342063" algn="r"/>
              </a:tabLst>
              <a:defRPr/>
            </a:pPr>
            <a:r>
              <a:rPr lang="en-GB" dirty="0">
                <a:ea typeface="宋体" pitchFamily="2" charset="-122"/>
              </a:rPr>
              <a:t>RAID </a:t>
            </a:r>
            <a:r>
              <a:rPr lang="en-GB" altLang="zh-CN" dirty="0">
                <a:ea typeface="宋体" pitchFamily="2" charset="-122"/>
              </a:rPr>
              <a:t>6</a:t>
            </a:r>
            <a:endParaRPr lang="en-US" altLang="zh-CN" dirty="0">
              <a:ea typeface="宋体" pitchFamily="2" charset="-122"/>
            </a:endParaRPr>
          </a:p>
        </p:txBody>
      </p:sp>
      <p:sp>
        <p:nvSpPr>
          <p:cNvPr id="1649706" name="Rectangle 42"/>
          <p:cNvSpPr>
            <a:spLocks noChangeArrowheads="1"/>
          </p:cNvSpPr>
          <p:nvPr/>
        </p:nvSpPr>
        <p:spPr bwMode="auto">
          <a:xfrm>
            <a:off x="4911725" y="3457575"/>
            <a:ext cx="927100" cy="2778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2075" tIns="46038" rIns="92075" bIns="46038" anchor="ctr">
            <a:spAutoFit/>
          </a:bodyPr>
          <a:lstStyle/>
          <a:p>
            <a:pPr algn="ctr">
              <a:spcBef>
                <a:spcPct val="50000"/>
              </a:spcBef>
              <a:tabLst>
                <a:tab pos="6342063" algn="r"/>
              </a:tabLst>
              <a:defRPr/>
            </a:pPr>
            <a:endParaRPr lang="zh-CN" altLang="en-US" dirty="0">
              <a:latin typeface="方正姚体" pitchFamily="2" charset="-122"/>
              <a:ea typeface="方正姚体" pitchFamily="2" charset="-122"/>
            </a:endParaRPr>
          </a:p>
        </p:txBody>
      </p:sp>
      <p:sp>
        <p:nvSpPr>
          <p:cNvPr id="1649707" name="Text Box 43"/>
          <p:cNvSpPr txBox="1">
            <a:spLocks noChangeArrowheads="1"/>
          </p:cNvSpPr>
          <p:nvPr/>
        </p:nvSpPr>
        <p:spPr bwMode="auto">
          <a:xfrm>
            <a:off x="4781550" y="3457575"/>
            <a:ext cx="1200150" cy="277813"/>
          </a:xfrm>
          <a:prstGeom prst="rect">
            <a:avLst/>
          </a:prstGeom>
          <a:noFill/>
          <a:ln w="9525" algn="ctr">
            <a:noFill/>
            <a:miter lim="800000"/>
            <a:headEnd/>
            <a:tailEnd/>
          </a:ln>
          <a:effectLst/>
        </p:spPr>
        <p:txBody>
          <a:bodyPr lIns="92075" tIns="46038" rIns="92075" bIns="46038">
            <a:spAutoFit/>
          </a:bodyPr>
          <a:lstStyle/>
          <a:p>
            <a:pPr algn="ctr">
              <a:spcBef>
                <a:spcPct val="50000"/>
              </a:spcBef>
              <a:tabLst>
                <a:tab pos="6342063" algn="r"/>
              </a:tabLst>
              <a:defRPr/>
            </a:pPr>
            <a:r>
              <a:rPr lang="en-US" altLang="zh-CN" dirty="0">
                <a:solidFill>
                  <a:schemeClr val="tx2">
                    <a:lumMod val="95000"/>
                    <a:lumOff val="5000"/>
                  </a:schemeClr>
                </a:solidFill>
                <a:latin typeface="方正姚体" pitchFamily="2" charset="-122"/>
                <a:ea typeface="方正姚体" pitchFamily="2" charset="-122"/>
              </a:rPr>
              <a:t>GE</a:t>
            </a:r>
            <a:r>
              <a:rPr lang="zh-CN" altLang="en-US" dirty="0">
                <a:solidFill>
                  <a:schemeClr val="tx2">
                    <a:lumMod val="95000"/>
                    <a:lumOff val="5000"/>
                  </a:schemeClr>
                </a:solidFill>
                <a:latin typeface="方正姚体" pitchFamily="2" charset="-122"/>
                <a:ea typeface="方正姚体" pitchFamily="2" charset="-122"/>
              </a:rPr>
              <a:t>变换</a:t>
            </a:r>
            <a:r>
              <a:rPr lang="en-US" altLang="zh-CN" dirty="0">
                <a:solidFill>
                  <a:schemeClr val="tx2">
                    <a:lumMod val="95000"/>
                    <a:lumOff val="5000"/>
                  </a:schemeClr>
                </a:solidFill>
                <a:latin typeface="方正姚体" pitchFamily="2" charset="-122"/>
                <a:ea typeface="方正姚体" pitchFamily="2" charset="-122"/>
              </a:rPr>
              <a:t>+XOR</a:t>
            </a:r>
          </a:p>
        </p:txBody>
      </p:sp>
      <p:sp>
        <p:nvSpPr>
          <p:cNvPr id="1649708" name="Rectangle 44"/>
          <p:cNvSpPr>
            <a:spLocks noChangeArrowheads="1"/>
          </p:cNvSpPr>
          <p:nvPr/>
        </p:nvSpPr>
        <p:spPr bwMode="auto">
          <a:xfrm>
            <a:off x="5988050" y="3460750"/>
            <a:ext cx="787400" cy="27781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2075" tIns="46038" rIns="92075" bIns="46038" anchor="ctr">
            <a:spAutoFit/>
          </a:bodyPr>
          <a:lstStyle/>
          <a:p>
            <a:pPr algn="ctr">
              <a:spcBef>
                <a:spcPct val="50000"/>
              </a:spcBef>
              <a:defRPr/>
            </a:pPr>
            <a:endParaRPr lang="zh-CN" altLang="en-US"/>
          </a:p>
        </p:txBody>
      </p:sp>
      <p:sp>
        <p:nvSpPr>
          <p:cNvPr id="1649709" name="Line 45"/>
          <p:cNvSpPr>
            <a:spLocks noChangeShapeType="1"/>
          </p:cNvSpPr>
          <p:nvPr/>
        </p:nvSpPr>
        <p:spPr bwMode="auto">
          <a:xfrm>
            <a:off x="4765675" y="3203575"/>
            <a:ext cx="139700" cy="39370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710" name="Line 46"/>
          <p:cNvSpPr>
            <a:spLocks noChangeShapeType="1"/>
          </p:cNvSpPr>
          <p:nvPr/>
        </p:nvSpPr>
        <p:spPr bwMode="auto">
          <a:xfrm>
            <a:off x="5842000" y="3578225"/>
            <a:ext cx="142875" cy="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pic>
        <p:nvPicPr>
          <p:cNvPr id="35880" name="Picture 51" descr="硬盘"/>
          <p:cNvPicPr>
            <a:picLocks noChangeAspect="1" noChangeArrowheads="1"/>
          </p:cNvPicPr>
          <p:nvPr/>
        </p:nvPicPr>
        <p:blipFill>
          <a:blip r:embed="rId3"/>
          <a:srcRect/>
          <a:stretch>
            <a:fillRect/>
          </a:stretch>
        </p:blipFill>
        <p:spPr bwMode="auto">
          <a:xfrm>
            <a:off x="4867275" y="4745038"/>
            <a:ext cx="644525" cy="684212"/>
          </a:xfrm>
          <a:prstGeom prst="rect">
            <a:avLst/>
          </a:prstGeom>
          <a:noFill/>
          <a:ln w="9525">
            <a:noFill/>
            <a:miter lim="800000"/>
            <a:headEnd/>
            <a:tailEnd/>
          </a:ln>
        </p:spPr>
      </p:pic>
      <p:sp>
        <p:nvSpPr>
          <p:cNvPr id="1649693" name="Line 29"/>
          <p:cNvSpPr>
            <a:spLocks noChangeShapeType="1"/>
          </p:cNvSpPr>
          <p:nvPr/>
        </p:nvSpPr>
        <p:spPr bwMode="auto">
          <a:xfrm>
            <a:off x="4370388" y="4368800"/>
            <a:ext cx="0" cy="398463"/>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714" name="Line 50"/>
          <p:cNvSpPr>
            <a:spLocks noChangeShapeType="1"/>
          </p:cNvSpPr>
          <p:nvPr/>
        </p:nvSpPr>
        <p:spPr bwMode="auto">
          <a:xfrm>
            <a:off x="5162550" y="4373563"/>
            <a:ext cx="0" cy="398462"/>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716" name="Rectangle 52"/>
          <p:cNvSpPr>
            <a:spLocks noChangeArrowheads="1"/>
          </p:cNvSpPr>
          <p:nvPr/>
        </p:nvSpPr>
        <p:spPr bwMode="auto">
          <a:xfrm rot="5400000">
            <a:off x="4786313" y="5681663"/>
            <a:ext cx="838200" cy="228600"/>
          </a:xfrm>
          <a:prstGeom prst="rect">
            <a:avLst/>
          </a:prstGeom>
          <a:solidFill>
            <a:schemeClr val="bg1"/>
          </a:solidFill>
          <a:ln w="9525" algn="ctr">
            <a:solidFill>
              <a:srgbClr val="D7D3D4"/>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9666" name="Rectangle 2"/>
          <p:cNvSpPr>
            <a:spLocks noChangeArrowheads="1"/>
          </p:cNvSpPr>
          <p:nvPr/>
        </p:nvSpPr>
        <p:spPr bwMode="auto">
          <a:xfrm rot="5400000">
            <a:off x="3994150" y="5680075"/>
            <a:ext cx="838200" cy="228600"/>
          </a:xfrm>
          <a:prstGeom prst="rect">
            <a:avLst/>
          </a:prstGeom>
          <a:solidFill>
            <a:schemeClr val="bg1"/>
          </a:solidFill>
          <a:ln w="9525" algn="ctr">
            <a:solidFill>
              <a:srgbClr val="D7D3D4"/>
            </a:solidFill>
            <a:miter lim="800000"/>
            <a:headEnd/>
            <a:tailEnd/>
          </a:ln>
          <a:effectLst>
            <a:outerShdw dist="107763" dir="81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49717" name="Line 53"/>
          <p:cNvSpPr>
            <a:spLocks noChangeShapeType="1"/>
          </p:cNvSpPr>
          <p:nvPr/>
        </p:nvSpPr>
        <p:spPr bwMode="auto">
          <a:xfrm>
            <a:off x="5948363" y="4146550"/>
            <a:ext cx="0" cy="609600"/>
          </a:xfrm>
          <a:prstGeom prst="line">
            <a:avLst/>
          </a:prstGeom>
          <a:noFill/>
          <a:ln w="9525">
            <a:solidFill>
              <a:schemeClr val="bg1">
                <a:lumMod val="85000"/>
              </a:schemeClr>
            </a:solidFill>
            <a:round/>
            <a:headEnd/>
            <a:tailEnd/>
          </a:ln>
          <a:effectLst/>
        </p:spPr>
        <p:txBody>
          <a:bodyPr lIns="92075" tIns="46038" rIns="92075" bIns="46038">
            <a:spAutoFit/>
          </a:bodyPr>
          <a:lstStyle/>
          <a:p>
            <a:pPr algn="ctr">
              <a:spcBef>
                <a:spcPct val="50000"/>
              </a:spcBef>
              <a:defRPr/>
            </a:pPr>
            <a:endParaRPr lang="zh-CN" altLang="en-US">
              <a:ea typeface="宋体" pitchFamily="2" charset="-122"/>
            </a:endParaRPr>
          </a:p>
        </p:txBody>
      </p:sp>
      <p:sp>
        <p:nvSpPr>
          <p:cNvPr id="1649689" name="Text Box 25"/>
          <p:cNvSpPr txBox="1">
            <a:spLocks noChangeArrowheads="1"/>
          </p:cNvSpPr>
          <p:nvPr/>
        </p:nvSpPr>
        <p:spPr bwMode="auto">
          <a:xfrm>
            <a:off x="3702050" y="3076575"/>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2</a:t>
            </a:r>
          </a:p>
        </p:txBody>
      </p:sp>
      <p:sp>
        <p:nvSpPr>
          <p:cNvPr id="1649694" name="Text Box 30"/>
          <p:cNvSpPr txBox="1">
            <a:spLocks noChangeArrowheads="1"/>
          </p:cNvSpPr>
          <p:nvPr/>
        </p:nvSpPr>
        <p:spPr bwMode="auto">
          <a:xfrm>
            <a:off x="3327400" y="3073400"/>
            <a:ext cx="254000" cy="277813"/>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solidFill>
                  <a:srgbClr val="FF0000"/>
                </a:solidFill>
              </a:rPr>
              <a:t>4</a:t>
            </a:r>
          </a:p>
        </p:txBody>
      </p:sp>
      <p:sp>
        <p:nvSpPr>
          <p:cNvPr id="1649713" name="Text Box 49"/>
          <p:cNvSpPr txBox="1">
            <a:spLocks noChangeArrowheads="1"/>
          </p:cNvSpPr>
          <p:nvPr/>
        </p:nvSpPr>
        <p:spPr bwMode="auto">
          <a:xfrm>
            <a:off x="6426200" y="34353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Q2</a:t>
            </a:r>
          </a:p>
        </p:txBody>
      </p:sp>
      <p:sp>
        <p:nvSpPr>
          <p:cNvPr id="1649711" name="Text Box 47"/>
          <p:cNvSpPr txBox="1">
            <a:spLocks noChangeArrowheads="1"/>
          </p:cNvSpPr>
          <p:nvPr/>
        </p:nvSpPr>
        <p:spPr bwMode="auto">
          <a:xfrm>
            <a:off x="5940425" y="34353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Q0</a:t>
            </a:r>
          </a:p>
        </p:txBody>
      </p:sp>
      <p:sp>
        <p:nvSpPr>
          <p:cNvPr id="1649712" name="Text Box 48"/>
          <p:cNvSpPr txBox="1">
            <a:spLocks noChangeArrowheads="1"/>
          </p:cNvSpPr>
          <p:nvPr/>
        </p:nvSpPr>
        <p:spPr bwMode="auto">
          <a:xfrm>
            <a:off x="6188075" y="34353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Q1</a:t>
            </a:r>
          </a:p>
        </p:txBody>
      </p:sp>
      <p:sp>
        <p:nvSpPr>
          <p:cNvPr id="1649699" name="Text Box 35"/>
          <p:cNvSpPr txBox="1">
            <a:spLocks noChangeArrowheads="1"/>
          </p:cNvSpPr>
          <p:nvPr/>
        </p:nvSpPr>
        <p:spPr bwMode="auto">
          <a:xfrm>
            <a:off x="5864225" y="30543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P1</a:t>
            </a:r>
          </a:p>
        </p:txBody>
      </p:sp>
      <p:sp>
        <p:nvSpPr>
          <p:cNvPr id="1649698" name="Text Box 34"/>
          <p:cNvSpPr txBox="1">
            <a:spLocks noChangeArrowheads="1"/>
          </p:cNvSpPr>
          <p:nvPr/>
        </p:nvSpPr>
        <p:spPr bwMode="auto">
          <a:xfrm>
            <a:off x="5603875" y="3057525"/>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P0</a:t>
            </a:r>
          </a:p>
        </p:txBody>
      </p:sp>
      <p:sp>
        <p:nvSpPr>
          <p:cNvPr id="1649700" name="Text Box 36"/>
          <p:cNvSpPr txBox="1">
            <a:spLocks noChangeArrowheads="1"/>
          </p:cNvSpPr>
          <p:nvPr/>
        </p:nvSpPr>
        <p:spPr bwMode="auto">
          <a:xfrm>
            <a:off x="6108700" y="3054350"/>
            <a:ext cx="400050" cy="274638"/>
          </a:xfrm>
          <a:prstGeom prst="rect">
            <a:avLst/>
          </a:prstGeom>
          <a:noFill/>
          <a:ln w="9525" algn="ctr">
            <a:noFill/>
            <a:miter lim="800000"/>
            <a:headEnd/>
            <a:tailEnd/>
          </a:ln>
        </p:spPr>
        <p:txBody>
          <a:bodyPr lIns="92075" tIns="46038" rIns="92075" bIns="46038">
            <a:spAutoFit/>
          </a:bodyPr>
          <a:lstStyle/>
          <a:p>
            <a:pPr>
              <a:spcBef>
                <a:spcPct val="50000"/>
              </a:spcBef>
              <a:tabLst>
                <a:tab pos="6342063" algn="r"/>
              </a:tabLst>
            </a:pPr>
            <a:r>
              <a:rPr lang="en-US" altLang="zh-CN"/>
              <a:t>P2</a:t>
            </a:r>
          </a:p>
        </p:txBody>
      </p:sp>
      <p:grpSp>
        <p:nvGrpSpPr>
          <p:cNvPr id="2" name="Group 65"/>
          <p:cNvGrpSpPr>
            <a:grpSpLocks/>
          </p:cNvGrpSpPr>
          <p:nvPr/>
        </p:nvGrpSpPr>
        <p:grpSpPr bwMode="auto">
          <a:xfrm>
            <a:off x="6329390" y="2036786"/>
            <a:ext cx="838200" cy="584200"/>
            <a:chOff x="3976" y="1248"/>
            <a:chExt cx="528" cy="384"/>
          </a:xfrm>
          <a:solidFill>
            <a:schemeClr val="bg1">
              <a:lumMod val="95000"/>
            </a:schemeClr>
          </a:solidFill>
        </p:grpSpPr>
        <p:sp>
          <p:nvSpPr>
            <p:cNvPr id="52" name="AutoShape 8"/>
            <p:cNvSpPr>
              <a:spLocks noChangeArrowheads="1"/>
            </p:cNvSpPr>
            <p:nvPr/>
          </p:nvSpPr>
          <p:spPr bwMode="gray">
            <a:xfrm>
              <a:off x="3976" y="1248"/>
              <a:ext cx="528" cy="384"/>
            </a:xfrm>
            <a:prstGeom prst="can">
              <a:avLst>
                <a:gd name="adj" fmla="val 25000"/>
              </a:avLst>
            </a:prstGeom>
            <a:grpFill/>
            <a:ln w="9525">
              <a:solidFill>
                <a:srgbClr val="808080"/>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3" name="Rectangle 29"/>
            <p:cNvSpPr>
              <a:spLocks noChangeArrowheads="1"/>
            </p:cNvSpPr>
            <p:nvPr/>
          </p:nvSpPr>
          <p:spPr bwMode="auto">
            <a:xfrm>
              <a:off x="4016" y="1378"/>
              <a:ext cx="488" cy="203"/>
            </a:xfrm>
            <a:prstGeom prst="rect">
              <a:avLst/>
            </a:prstGeom>
            <a:grpFill/>
            <a:ln w="9525" algn="ctr">
              <a:noFill/>
              <a:miter lim="800000"/>
              <a:headEnd/>
              <a:tailEnd/>
            </a:ln>
            <a:effectLst/>
            <a:scene3d>
              <a:camera prst="orthographicFront"/>
              <a:lightRig rig="threePt" dir="t"/>
            </a:scene3d>
            <a:sp3d>
              <a:bevelT w="114300" prst="artDeco"/>
            </a:sp3d>
          </p:spPr>
          <p:txBody>
            <a:bodyPr wrap="none" lIns="92075" tIns="46038" rIns="92075" bIns="46038">
              <a:spAutoFit/>
            </a:bodyPr>
            <a:lstStyle/>
            <a:p>
              <a:pPr>
                <a:tabLst>
                  <a:tab pos="6342063" algn="r"/>
                </a:tabLst>
                <a:defRPr/>
              </a:pPr>
              <a:r>
                <a:rPr lang="en-GB" sz="1400" dirty="0">
                  <a:ea typeface="宋体" pitchFamily="2" charset="-122"/>
                </a:rPr>
                <a:t>RAID </a:t>
              </a:r>
              <a:r>
                <a:rPr lang="en-US" altLang="zh-CN" sz="1400" dirty="0">
                  <a:ea typeface="宋体" pitchFamily="2" charset="-122"/>
                </a:rPr>
                <a:t>6</a:t>
              </a:r>
              <a:endParaRPr lang="en-GB" altLang="zh-CN" sz="1400" dirty="0">
                <a:ea typeface="宋体"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49672"/>
                                        </p:tgtEl>
                                        <p:attrNameLst>
                                          <p:attrName>style.visibility</p:attrName>
                                        </p:attrNameLst>
                                      </p:cBhvr>
                                      <p:to>
                                        <p:strVal val="visible"/>
                                      </p:to>
                                    </p:set>
                                    <p:animEffect transition="in" filter="box(in)">
                                      <p:cBhvr>
                                        <p:cTn id="7" dur="500"/>
                                        <p:tgtEl>
                                          <p:spTgt spid="164967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49673"/>
                                        </p:tgtEl>
                                        <p:attrNameLst>
                                          <p:attrName>style.visibility</p:attrName>
                                        </p:attrNameLst>
                                      </p:cBhvr>
                                      <p:to>
                                        <p:strVal val="visible"/>
                                      </p:to>
                                    </p:set>
                                    <p:anim calcmode="discrete" valueType="clr">
                                      <p:cBhvr override="childStyle">
                                        <p:cTn id="11" dur="80"/>
                                        <p:tgtEl>
                                          <p:spTgt spid="1649673"/>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49673"/>
                                        </p:tgtEl>
                                        <p:attrNameLst>
                                          <p:attrName>fillcolor</p:attrName>
                                        </p:attrNameLst>
                                      </p:cBhvr>
                                      <p:tavLst>
                                        <p:tav tm="0">
                                          <p:val>
                                            <p:clrVal>
                                              <a:schemeClr val="accent2"/>
                                            </p:clrVal>
                                          </p:val>
                                        </p:tav>
                                        <p:tav tm="50000">
                                          <p:val>
                                            <p:clrVal>
                                              <a:schemeClr val="hlink"/>
                                            </p:clrVal>
                                          </p:val>
                                        </p:tav>
                                      </p:tavLst>
                                    </p:anim>
                                    <p:set>
                                      <p:cBhvr>
                                        <p:cTn id="13" dur="80"/>
                                        <p:tgtEl>
                                          <p:spTgt spid="1649673"/>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02013 -0.00371 C 0.04635 -0.01204 0.07274 -0.02037 0.08333 -0.00371 C 0.09392 0.01296 0.10607 0.07292 0.08402 0.09629 C 0.06197 0.11967 -0.02657 0.07986 -0.04862 0.13611 C -0.07066 0.19236 -0.04809 0.38379 -0.04792 0.43333 " pathEditMode="relative" ptsTypes="aaaaA">
                                      <p:cBhvr>
                                        <p:cTn id="17" dur="2000" fill="hold"/>
                                        <p:tgtEl>
                                          <p:spTgt spid="1649688"/>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0.00399 -0.00208 C 0.04497 -0.01019 0.08611 -0.01806 0.1026 -0.00208 C 0.1191 0.01389 0.11042 0.06574 0.1033 0.09421 C 0.09618 0.12268 0.06615 0.11157 0.05955 0.16829 C 0.05295 0.225 0.06302 0.38981 0.06372 0.43403 " pathEditMode="relative" rAng="0" ptsTypes="aaaaA">
                                      <p:cBhvr>
                                        <p:cTn id="19" dur="2000" fill="hold"/>
                                        <p:tgtEl>
                                          <p:spTgt spid="1649689"/>
                                        </p:tgtEl>
                                        <p:attrNameLst>
                                          <p:attrName>ppt_x</p:attrName>
                                          <p:attrName>ppt_y</p:attrName>
                                        </p:attrNameLst>
                                      </p:cBhvr>
                                      <p:rCtr x="57" y="210"/>
                                    </p:animMotion>
                                  </p:childTnLst>
                                </p:cTn>
                              </p:par>
                            </p:childTnLst>
                          </p:cTn>
                        </p:par>
                        <p:par>
                          <p:cTn id="20" fill="hold">
                            <p:stCondLst>
                              <p:cond delay="2000"/>
                            </p:stCondLst>
                            <p:childTnLst>
                              <p:par>
                                <p:cTn id="21" presetID="35" presetClass="emph" presetSubtype="0" fill="hold" nodeType="afterEffect">
                                  <p:stCondLst>
                                    <p:cond delay="0"/>
                                  </p:stCondLst>
                                  <p:childTnLst>
                                    <p:anim calcmode="discrete" valueType="str">
                                      <p:cBhvr>
                                        <p:cTn id="22" dur="1000" fill="hold"/>
                                        <p:tgtEl>
                                          <p:spTgt spid="1649704"/>
                                        </p:tgtEl>
                                        <p:attrNameLst>
                                          <p:attrName>style.visibility</p:attrName>
                                        </p:attrNameLst>
                                      </p:cBhvr>
                                      <p:tavLst>
                                        <p:tav tm="0">
                                          <p:val>
                                            <p:strVal val="hidden"/>
                                          </p:val>
                                        </p:tav>
                                        <p:tav tm="50000">
                                          <p:val>
                                            <p:strVal val="visible"/>
                                          </p:val>
                                        </p:tav>
                                      </p:tavLst>
                                    </p:anim>
                                  </p:childTnLst>
                                </p:cTn>
                              </p:par>
                            </p:childTnLst>
                          </p:cTn>
                        </p:par>
                        <p:par>
                          <p:cTn id="23" fill="hold">
                            <p:stCondLst>
                              <p:cond delay="3000"/>
                            </p:stCondLst>
                            <p:childTnLst>
                              <p:par>
                                <p:cTn id="24" presetID="4" presetClass="entr" presetSubtype="16" fill="hold" grpId="0" nodeType="afterEffect">
                                  <p:stCondLst>
                                    <p:cond delay="0"/>
                                  </p:stCondLst>
                                  <p:childTnLst>
                                    <p:set>
                                      <p:cBhvr>
                                        <p:cTn id="25" dur="1" fill="hold">
                                          <p:stCondLst>
                                            <p:cond delay="0"/>
                                          </p:stCondLst>
                                        </p:cTn>
                                        <p:tgtEl>
                                          <p:spTgt spid="1649698"/>
                                        </p:tgtEl>
                                        <p:attrNameLst>
                                          <p:attrName>style.visibility</p:attrName>
                                        </p:attrNameLst>
                                      </p:cBhvr>
                                      <p:to>
                                        <p:strVal val="visible"/>
                                      </p:to>
                                    </p:set>
                                    <p:animEffect transition="in" filter="box(in)">
                                      <p:cBhvr>
                                        <p:cTn id="26" dur="500"/>
                                        <p:tgtEl>
                                          <p:spTgt spid="1649698"/>
                                        </p:tgtEl>
                                      </p:cBhvr>
                                    </p:animEffect>
                                  </p:childTnLst>
                                </p:cTn>
                              </p:par>
                            </p:childTnLst>
                          </p:cTn>
                        </p:par>
                        <p:par>
                          <p:cTn id="27" fill="hold">
                            <p:stCondLst>
                              <p:cond delay="3500"/>
                            </p:stCondLst>
                            <p:childTnLst>
                              <p:par>
                                <p:cTn id="28" presetID="35" presetClass="emph" presetSubtype="0" fill="hold" grpId="0" nodeType="afterEffect">
                                  <p:stCondLst>
                                    <p:cond delay="0"/>
                                  </p:stCondLst>
                                  <p:childTnLst>
                                    <p:anim calcmode="discrete" valueType="str">
                                      <p:cBhvr>
                                        <p:cTn id="29" dur="1000" fill="hold"/>
                                        <p:tgtEl>
                                          <p:spTgt spid="1649707"/>
                                        </p:tgtEl>
                                        <p:attrNameLst>
                                          <p:attrName>style.visibility</p:attrName>
                                        </p:attrNameLst>
                                      </p:cBhvr>
                                      <p:tavLst>
                                        <p:tav tm="0">
                                          <p:val>
                                            <p:strVal val="hidden"/>
                                          </p:val>
                                        </p:tav>
                                        <p:tav tm="50000">
                                          <p:val>
                                            <p:strVal val="visible"/>
                                          </p:val>
                                        </p:tav>
                                      </p:tavLst>
                                    </p:anim>
                                  </p:childTnLst>
                                </p:cTn>
                              </p:par>
                            </p:childTnLst>
                          </p:cTn>
                        </p:par>
                        <p:par>
                          <p:cTn id="30" fill="hold">
                            <p:stCondLst>
                              <p:cond delay="4500"/>
                            </p:stCondLst>
                            <p:childTnLst>
                              <p:par>
                                <p:cTn id="31" presetID="4" presetClass="entr" presetSubtype="16" fill="hold" grpId="0" nodeType="afterEffect">
                                  <p:stCondLst>
                                    <p:cond delay="0"/>
                                  </p:stCondLst>
                                  <p:childTnLst>
                                    <p:set>
                                      <p:cBhvr>
                                        <p:cTn id="32" dur="1" fill="hold">
                                          <p:stCondLst>
                                            <p:cond delay="0"/>
                                          </p:stCondLst>
                                        </p:cTn>
                                        <p:tgtEl>
                                          <p:spTgt spid="1649711"/>
                                        </p:tgtEl>
                                        <p:attrNameLst>
                                          <p:attrName>style.visibility</p:attrName>
                                        </p:attrNameLst>
                                      </p:cBhvr>
                                      <p:to>
                                        <p:strVal val="visible"/>
                                      </p:to>
                                    </p:set>
                                    <p:animEffect transition="in" filter="box(in)">
                                      <p:cBhvr>
                                        <p:cTn id="33" dur="500"/>
                                        <p:tgtEl>
                                          <p:spTgt spid="1649711"/>
                                        </p:tgtEl>
                                      </p:cBhvr>
                                    </p:animEffect>
                                  </p:childTnLst>
                                </p:cTn>
                              </p:par>
                            </p:childTnLst>
                          </p:cTn>
                        </p:par>
                        <p:par>
                          <p:cTn id="34" fill="hold">
                            <p:stCondLst>
                              <p:cond delay="5000"/>
                            </p:stCondLst>
                            <p:childTnLst>
                              <p:par>
                                <p:cTn id="35" presetID="0" presetClass="path" presetSubtype="0" accel="50000" decel="50000" fill="hold" grpId="1" nodeType="afterEffect">
                                  <p:stCondLst>
                                    <p:cond delay="0"/>
                                  </p:stCondLst>
                                  <p:childTnLst>
                                    <p:animMotion origin="layout" path="M -0.01875 0.00046 C -0.05382 -0.00787 -0.08871 -0.01597 -0.10277 0.00046 C -0.11684 0.0169 -0.11024 0.06088 -0.10277 0.09954 C -0.09531 0.1382 -0.06632 0.1757 -0.05833 0.23195 C -0.05034 0.2882 -0.05538 0.40324 -0.05486 0.4375 " pathEditMode="relative" rAng="0" ptsTypes="aaaaA">
                                      <p:cBhvr>
                                        <p:cTn id="36" dur="2000" fill="hold"/>
                                        <p:tgtEl>
                                          <p:spTgt spid="1649698"/>
                                        </p:tgtEl>
                                        <p:attrNameLst>
                                          <p:attrName>ppt_x</p:attrName>
                                          <p:attrName>ppt_y</p:attrName>
                                        </p:attrNameLst>
                                      </p:cBhvr>
                                      <p:rCtr x="-49" y="210"/>
                                    </p:animMotion>
                                  </p:childTnLst>
                                </p:cTn>
                              </p:par>
                            </p:childTnLst>
                          </p:cTn>
                        </p:par>
                        <p:par>
                          <p:cTn id="37" fill="hold">
                            <p:stCondLst>
                              <p:cond delay="7000"/>
                            </p:stCondLst>
                            <p:childTnLst>
                              <p:par>
                                <p:cTn id="38" presetID="0" presetClass="path" presetSubtype="0" accel="50000" decel="50000" fill="hold" grpId="1" nodeType="afterEffect">
                                  <p:stCondLst>
                                    <p:cond delay="0"/>
                                  </p:stCondLst>
                                  <p:childTnLst>
                                    <p:animMotion origin="layout" path="M -0.01302 0.00139 C -0.07066 -0.00162 -0.12813 -0.00463 -0.15122 0.00232 C -0.17431 0.00926 -0.17257 0.02963 -0.15122 0.04306 C -0.12986 0.05648 -0.04531 0.02639 -0.02275 0.08287 C -0.00018 0.13936 -0.01702 0.33218 -0.0158 0.38195 " pathEditMode="relative" rAng="0" ptsTypes="aaaaA">
                                      <p:cBhvr>
                                        <p:cTn id="39" dur="2000" fill="hold"/>
                                        <p:tgtEl>
                                          <p:spTgt spid="1649711"/>
                                        </p:tgtEl>
                                        <p:attrNameLst>
                                          <p:attrName>ppt_x</p:attrName>
                                          <p:attrName>ppt_y</p:attrName>
                                        </p:attrNameLst>
                                      </p:cBhvr>
                                      <p:rCtr x="-74" y="187"/>
                                    </p:animMotion>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0" nodeType="clickEffect">
                                  <p:stCondLst>
                                    <p:cond delay="0"/>
                                  </p:stCondLst>
                                  <p:childTnLst>
                                    <p:animMotion origin="layout" path="M 0.0033 0.00046 C 0.05278 -0.00764 0.10226 -0.01551 0.12205 0.00046 C 0.14184 0.01643 0.1441 0.07384 0.12205 0.09676 C 0.1 0.11967 0.01215 0.08819 -0.00989 0.1375 C -0.03194 0.1868 -0.00989 0.35046 -0.00989 0.39305 " pathEditMode="relative" rAng="0" ptsTypes="aaaaA">
                                      <p:cBhvr>
                                        <p:cTn id="43" dur="2000" fill="hold"/>
                                        <p:tgtEl>
                                          <p:spTgt spid="1649690"/>
                                        </p:tgtEl>
                                        <p:attrNameLst>
                                          <p:attrName>ppt_x</p:attrName>
                                          <p:attrName>ppt_y</p:attrName>
                                        </p:attrNameLst>
                                      </p:cBhvr>
                                      <p:rCtr x="53" y="188"/>
                                    </p:animMotion>
                                  </p:childTnLst>
                                </p:cTn>
                              </p:par>
                              <p:par>
                                <p:cTn id="44" presetID="0" presetClass="path" presetSubtype="0" accel="50000" decel="50000" fill="hold" grpId="0" nodeType="withEffect">
                                  <p:stCondLst>
                                    <p:cond delay="0"/>
                                  </p:stCondLst>
                                  <p:childTnLst>
                                    <p:animMotion origin="layout" path="M 0.00225 -0.00278 C 0.06007 -0.01065 0.11805 -0.01829 0.14114 -0.00278 C 0.16423 0.01273 0.13316 0.06273 0.14114 0.09074 C 0.14913 0.11875 0.1809 0.11388 0.18906 0.16481 C 0.19722 0.21574 0.19028 0.35763 0.19045 0.39629 " pathEditMode="relative" rAng="0" ptsTypes="aaaaA">
                                      <p:cBhvr>
                                        <p:cTn id="45" dur="2000" fill="hold"/>
                                        <p:tgtEl>
                                          <p:spTgt spid="1649694"/>
                                        </p:tgtEl>
                                        <p:attrNameLst>
                                          <p:attrName>ppt_x</p:attrName>
                                          <p:attrName>ppt_y</p:attrName>
                                        </p:attrNameLst>
                                      </p:cBhvr>
                                      <p:rCtr x="97" y="192"/>
                                    </p:animMotion>
                                  </p:childTnLst>
                                </p:cTn>
                              </p:par>
                            </p:childTnLst>
                          </p:cTn>
                        </p:par>
                        <p:par>
                          <p:cTn id="46" fill="hold">
                            <p:stCondLst>
                              <p:cond delay="2000"/>
                            </p:stCondLst>
                            <p:childTnLst>
                              <p:par>
                                <p:cTn id="47" presetID="35" presetClass="emph" presetSubtype="0" fill="hold" nodeType="afterEffect">
                                  <p:stCondLst>
                                    <p:cond delay="0"/>
                                  </p:stCondLst>
                                  <p:childTnLst>
                                    <p:anim calcmode="discrete" valueType="str">
                                      <p:cBhvr>
                                        <p:cTn id="48" dur="1000" fill="hold"/>
                                        <p:tgtEl>
                                          <p:spTgt spid="1649704"/>
                                        </p:tgtEl>
                                        <p:attrNameLst>
                                          <p:attrName>style.visibility</p:attrName>
                                        </p:attrNameLst>
                                      </p:cBhvr>
                                      <p:tavLst>
                                        <p:tav tm="0">
                                          <p:val>
                                            <p:strVal val="hidden"/>
                                          </p:val>
                                        </p:tav>
                                        <p:tav tm="50000">
                                          <p:val>
                                            <p:strVal val="visible"/>
                                          </p:val>
                                        </p:tav>
                                      </p:tavLst>
                                    </p:anim>
                                  </p:childTnLst>
                                </p:cTn>
                              </p:par>
                            </p:childTnLst>
                          </p:cTn>
                        </p:par>
                        <p:par>
                          <p:cTn id="49" fill="hold">
                            <p:stCondLst>
                              <p:cond delay="3000"/>
                            </p:stCondLst>
                            <p:childTnLst>
                              <p:par>
                                <p:cTn id="50" presetID="4" presetClass="entr" presetSubtype="16" fill="hold" grpId="0" nodeType="afterEffect">
                                  <p:stCondLst>
                                    <p:cond delay="0"/>
                                  </p:stCondLst>
                                  <p:childTnLst>
                                    <p:set>
                                      <p:cBhvr>
                                        <p:cTn id="51" dur="1" fill="hold">
                                          <p:stCondLst>
                                            <p:cond delay="0"/>
                                          </p:stCondLst>
                                        </p:cTn>
                                        <p:tgtEl>
                                          <p:spTgt spid="1649699"/>
                                        </p:tgtEl>
                                        <p:attrNameLst>
                                          <p:attrName>style.visibility</p:attrName>
                                        </p:attrNameLst>
                                      </p:cBhvr>
                                      <p:to>
                                        <p:strVal val="visible"/>
                                      </p:to>
                                    </p:set>
                                    <p:animEffect transition="in" filter="box(in)">
                                      <p:cBhvr>
                                        <p:cTn id="52" dur="500"/>
                                        <p:tgtEl>
                                          <p:spTgt spid="1649699"/>
                                        </p:tgtEl>
                                      </p:cBhvr>
                                    </p:animEffect>
                                  </p:childTnLst>
                                </p:cTn>
                              </p:par>
                            </p:childTnLst>
                          </p:cTn>
                        </p:par>
                        <p:par>
                          <p:cTn id="53" fill="hold">
                            <p:stCondLst>
                              <p:cond delay="3500"/>
                            </p:stCondLst>
                            <p:childTnLst>
                              <p:par>
                                <p:cTn id="54" presetID="35" presetClass="emph" presetSubtype="0" fill="hold" grpId="1" nodeType="afterEffect">
                                  <p:stCondLst>
                                    <p:cond delay="0"/>
                                  </p:stCondLst>
                                  <p:childTnLst>
                                    <p:anim calcmode="discrete" valueType="str">
                                      <p:cBhvr>
                                        <p:cTn id="55" dur="1000" fill="hold"/>
                                        <p:tgtEl>
                                          <p:spTgt spid="1649707"/>
                                        </p:tgtEl>
                                        <p:attrNameLst>
                                          <p:attrName>style.visibility</p:attrName>
                                        </p:attrNameLst>
                                      </p:cBhvr>
                                      <p:tavLst>
                                        <p:tav tm="0">
                                          <p:val>
                                            <p:strVal val="hidden"/>
                                          </p:val>
                                        </p:tav>
                                        <p:tav tm="50000">
                                          <p:val>
                                            <p:strVal val="visible"/>
                                          </p:val>
                                        </p:tav>
                                      </p:tavLst>
                                    </p:anim>
                                  </p:childTnLst>
                                </p:cTn>
                              </p:par>
                            </p:childTnLst>
                          </p:cTn>
                        </p:par>
                        <p:par>
                          <p:cTn id="56" fill="hold">
                            <p:stCondLst>
                              <p:cond delay="4500"/>
                            </p:stCondLst>
                            <p:childTnLst>
                              <p:par>
                                <p:cTn id="57" presetID="4" presetClass="entr" presetSubtype="16" fill="hold" grpId="0" nodeType="afterEffect">
                                  <p:stCondLst>
                                    <p:cond delay="0"/>
                                  </p:stCondLst>
                                  <p:childTnLst>
                                    <p:set>
                                      <p:cBhvr>
                                        <p:cTn id="58" dur="1" fill="hold">
                                          <p:stCondLst>
                                            <p:cond delay="0"/>
                                          </p:stCondLst>
                                        </p:cTn>
                                        <p:tgtEl>
                                          <p:spTgt spid="1649712"/>
                                        </p:tgtEl>
                                        <p:attrNameLst>
                                          <p:attrName>style.visibility</p:attrName>
                                        </p:attrNameLst>
                                      </p:cBhvr>
                                      <p:to>
                                        <p:strVal val="visible"/>
                                      </p:to>
                                    </p:set>
                                    <p:animEffect transition="in" filter="box(in)">
                                      <p:cBhvr>
                                        <p:cTn id="59" dur="500"/>
                                        <p:tgtEl>
                                          <p:spTgt spid="1649712"/>
                                        </p:tgtEl>
                                      </p:cBhvr>
                                    </p:animEffect>
                                  </p:childTnLst>
                                </p:cTn>
                              </p:par>
                            </p:childTnLst>
                          </p:cTn>
                        </p:par>
                        <p:par>
                          <p:cTn id="60" fill="hold">
                            <p:stCondLst>
                              <p:cond delay="5000"/>
                            </p:stCondLst>
                            <p:childTnLst>
                              <p:par>
                                <p:cTn id="61" presetID="0" presetClass="path" presetSubtype="0" accel="50000" decel="50000" fill="hold" grpId="1" nodeType="afterEffect">
                                  <p:stCondLst>
                                    <p:cond delay="0"/>
                                  </p:stCondLst>
                                  <p:childTnLst>
                                    <p:animMotion origin="layout" path="M -0.00886 -0.00023 C -0.0599 -0.00857 -0.11094 -0.01667 -0.13108 -0.00023 C -0.15122 0.0162 -0.12205 0.06944 -0.12969 0.09791 C -0.13733 0.12639 -0.17032 0.12037 -0.17691 0.17014 C -0.18351 0.21991 -0.17066 0.35926 -0.16927 0.39699 " pathEditMode="relative" rAng="0" ptsTypes="aaaaA">
                                      <p:cBhvr>
                                        <p:cTn id="62" dur="2000" fill="hold"/>
                                        <p:tgtEl>
                                          <p:spTgt spid="1649699"/>
                                        </p:tgtEl>
                                        <p:attrNameLst>
                                          <p:attrName>ppt_x</p:attrName>
                                          <p:attrName>ppt_y</p:attrName>
                                        </p:attrNameLst>
                                      </p:cBhvr>
                                      <p:rCtr x="-87" y="190"/>
                                    </p:animMotion>
                                  </p:childTnLst>
                                </p:cTn>
                              </p:par>
                            </p:childTnLst>
                          </p:cTn>
                        </p:par>
                        <p:par>
                          <p:cTn id="63" fill="hold">
                            <p:stCondLst>
                              <p:cond delay="7000"/>
                            </p:stCondLst>
                            <p:childTnLst>
                              <p:par>
                                <p:cTn id="64" presetID="0" presetClass="path" presetSubtype="0" accel="50000" decel="50000" fill="hold" grpId="1" nodeType="afterEffect">
                                  <p:stCondLst>
                                    <p:cond delay="0"/>
                                  </p:stCondLst>
                                  <p:childTnLst>
                                    <p:animMotion origin="layout" path="M -0.01146 0.00139 C -0.08142 -0.00416 -0.15121 -0.00972 -0.17882 -0.00231 C -0.20642 0.0051 -0.19913 0.03125 -0.17743 0.04584 C -0.15573 0.06042 -0.07153 0.03588 -0.04896 0.08473 C -0.02639 0.13357 -0.04323 0.29699 -0.04201 0.33936 " pathEditMode="relative" rAng="0" ptsTypes="aaaaA">
                                      <p:cBhvr>
                                        <p:cTn id="65" dur="2000" fill="hold"/>
                                        <p:tgtEl>
                                          <p:spTgt spid="1649712"/>
                                        </p:tgtEl>
                                        <p:attrNameLst>
                                          <p:attrName>ppt_x</p:attrName>
                                          <p:attrName>ppt_y</p:attrName>
                                        </p:attrNameLst>
                                      </p:cBhvr>
                                      <p:rCtr x="-98" y="163"/>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0" nodeType="clickEffect">
                                  <p:stCondLst>
                                    <p:cond delay="0"/>
                                  </p:stCondLst>
                                  <p:childTnLst>
                                    <p:animMotion origin="layout" path="M 0.00209 1.48148E-6 C 0.06945 -0.0081 0.13698 -0.01597 0.16389 1.48148E-6 C 0.1908 0.01597 0.18594 0.07384 0.16389 0.09629 C 0.14184 0.11875 0.05365 0.09097 0.03125 0.13426 C 0.00886 0.17754 0.03004 0.31875 0.02986 0.35555 " pathEditMode="relative" rAng="0" ptsTypes="aaaaA">
                                      <p:cBhvr>
                                        <p:cTn id="69" dur="2000" fill="hold"/>
                                        <p:tgtEl>
                                          <p:spTgt spid="1649695"/>
                                        </p:tgtEl>
                                        <p:attrNameLst>
                                          <p:attrName>ppt_x</p:attrName>
                                          <p:attrName>ppt_y</p:attrName>
                                        </p:attrNameLst>
                                      </p:cBhvr>
                                      <p:rCtr x="94" y="170"/>
                                    </p:animMotion>
                                  </p:childTnLst>
                                </p:cTn>
                              </p:par>
                              <p:par>
                                <p:cTn id="70" presetID="0" presetClass="path" presetSubtype="0" accel="50000" decel="50000" fill="hold" grpId="0" nodeType="withEffect">
                                  <p:stCondLst>
                                    <p:cond delay="0"/>
                                  </p:stCondLst>
                                  <p:childTnLst>
                                    <p:animMotion origin="layout" path="M 0.00573 -0.01158 C 0.08056 -0.02014 0.15556 -0.02871 0.18559 -0.0125 C 0.21563 0.0037 0.16476 0.06296 0.18629 0.08565 C 0.20782 0.10833 0.29271 0.07893 0.31476 0.12361 C 0.33681 0.16829 0.31771 0.31574 0.31823 0.35417 " pathEditMode="relative" rAng="0" ptsTypes="aaaaA">
                                      <p:cBhvr>
                                        <p:cTn id="71" dur="2000" fill="hold"/>
                                        <p:tgtEl>
                                          <p:spTgt spid="1649696"/>
                                        </p:tgtEl>
                                        <p:attrNameLst>
                                          <p:attrName>ppt_x</p:attrName>
                                          <p:attrName>ppt_y</p:attrName>
                                        </p:attrNameLst>
                                      </p:cBhvr>
                                      <p:rCtr x="165" y="174"/>
                                    </p:animMotion>
                                  </p:childTnLst>
                                </p:cTn>
                              </p:par>
                            </p:childTnLst>
                          </p:cTn>
                        </p:par>
                        <p:par>
                          <p:cTn id="72" fill="hold">
                            <p:stCondLst>
                              <p:cond delay="2000"/>
                            </p:stCondLst>
                            <p:childTnLst>
                              <p:par>
                                <p:cTn id="73" presetID="35" presetClass="emph" presetSubtype="0" fill="hold" nodeType="afterEffect">
                                  <p:stCondLst>
                                    <p:cond delay="0"/>
                                  </p:stCondLst>
                                  <p:childTnLst>
                                    <p:anim calcmode="discrete" valueType="str">
                                      <p:cBhvr>
                                        <p:cTn id="74" dur="1000" fill="hold"/>
                                        <p:tgtEl>
                                          <p:spTgt spid="1649704"/>
                                        </p:tgtEl>
                                        <p:attrNameLst>
                                          <p:attrName>style.visibility</p:attrName>
                                        </p:attrNameLst>
                                      </p:cBhvr>
                                      <p:tavLst>
                                        <p:tav tm="0">
                                          <p:val>
                                            <p:strVal val="hidden"/>
                                          </p:val>
                                        </p:tav>
                                        <p:tav tm="50000">
                                          <p:val>
                                            <p:strVal val="visible"/>
                                          </p:val>
                                        </p:tav>
                                      </p:tavLst>
                                    </p:anim>
                                  </p:childTnLst>
                                </p:cTn>
                              </p:par>
                            </p:childTnLst>
                          </p:cTn>
                        </p:par>
                        <p:par>
                          <p:cTn id="75" fill="hold">
                            <p:stCondLst>
                              <p:cond delay="3000"/>
                            </p:stCondLst>
                            <p:childTnLst>
                              <p:par>
                                <p:cTn id="76" presetID="4" presetClass="entr" presetSubtype="16" fill="hold" grpId="0" nodeType="afterEffect">
                                  <p:stCondLst>
                                    <p:cond delay="0"/>
                                  </p:stCondLst>
                                  <p:childTnLst>
                                    <p:set>
                                      <p:cBhvr>
                                        <p:cTn id="77" dur="1" fill="hold">
                                          <p:stCondLst>
                                            <p:cond delay="0"/>
                                          </p:stCondLst>
                                        </p:cTn>
                                        <p:tgtEl>
                                          <p:spTgt spid="1649700"/>
                                        </p:tgtEl>
                                        <p:attrNameLst>
                                          <p:attrName>style.visibility</p:attrName>
                                        </p:attrNameLst>
                                      </p:cBhvr>
                                      <p:to>
                                        <p:strVal val="visible"/>
                                      </p:to>
                                    </p:set>
                                    <p:animEffect transition="in" filter="box(in)">
                                      <p:cBhvr>
                                        <p:cTn id="78" dur="500"/>
                                        <p:tgtEl>
                                          <p:spTgt spid="1649700"/>
                                        </p:tgtEl>
                                      </p:cBhvr>
                                    </p:animEffect>
                                  </p:childTnLst>
                                </p:cTn>
                              </p:par>
                            </p:childTnLst>
                          </p:cTn>
                        </p:par>
                        <p:par>
                          <p:cTn id="79" fill="hold">
                            <p:stCondLst>
                              <p:cond delay="3500"/>
                            </p:stCondLst>
                            <p:childTnLst>
                              <p:par>
                                <p:cTn id="80" presetID="35" presetClass="emph" presetSubtype="0" fill="hold" grpId="2" nodeType="afterEffect">
                                  <p:stCondLst>
                                    <p:cond delay="0"/>
                                  </p:stCondLst>
                                  <p:childTnLst>
                                    <p:anim calcmode="discrete" valueType="str">
                                      <p:cBhvr>
                                        <p:cTn id="81" dur="1000" fill="hold"/>
                                        <p:tgtEl>
                                          <p:spTgt spid="1649707"/>
                                        </p:tgtEl>
                                        <p:attrNameLst>
                                          <p:attrName>style.visibility</p:attrName>
                                        </p:attrNameLst>
                                      </p:cBhvr>
                                      <p:tavLst>
                                        <p:tav tm="0">
                                          <p:val>
                                            <p:strVal val="hidden"/>
                                          </p:val>
                                        </p:tav>
                                        <p:tav tm="50000">
                                          <p:val>
                                            <p:strVal val="visible"/>
                                          </p:val>
                                        </p:tav>
                                      </p:tavLst>
                                    </p:anim>
                                  </p:childTnLst>
                                </p:cTn>
                              </p:par>
                            </p:childTnLst>
                          </p:cTn>
                        </p:par>
                        <p:par>
                          <p:cTn id="82" fill="hold">
                            <p:stCondLst>
                              <p:cond delay="4500"/>
                            </p:stCondLst>
                            <p:childTnLst>
                              <p:par>
                                <p:cTn id="83" presetID="4" presetClass="entr" presetSubtype="16" fill="hold" grpId="0" nodeType="afterEffect">
                                  <p:stCondLst>
                                    <p:cond delay="0"/>
                                  </p:stCondLst>
                                  <p:childTnLst>
                                    <p:set>
                                      <p:cBhvr>
                                        <p:cTn id="84" dur="1" fill="hold">
                                          <p:stCondLst>
                                            <p:cond delay="0"/>
                                          </p:stCondLst>
                                        </p:cTn>
                                        <p:tgtEl>
                                          <p:spTgt spid="1649713"/>
                                        </p:tgtEl>
                                        <p:attrNameLst>
                                          <p:attrName>style.visibility</p:attrName>
                                        </p:attrNameLst>
                                      </p:cBhvr>
                                      <p:to>
                                        <p:strVal val="visible"/>
                                      </p:to>
                                    </p:set>
                                    <p:animEffect transition="in" filter="box(in)">
                                      <p:cBhvr>
                                        <p:cTn id="85" dur="500"/>
                                        <p:tgtEl>
                                          <p:spTgt spid="1649713"/>
                                        </p:tgtEl>
                                      </p:cBhvr>
                                    </p:animEffect>
                                  </p:childTnLst>
                                </p:cTn>
                              </p:par>
                            </p:childTnLst>
                          </p:cTn>
                        </p:par>
                        <p:par>
                          <p:cTn id="86" fill="hold">
                            <p:stCondLst>
                              <p:cond delay="5000"/>
                            </p:stCondLst>
                            <p:childTnLst>
                              <p:par>
                                <p:cTn id="87" presetID="0" presetClass="path" presetSubtype="0" accel="50000" decel="50000" fill="hold" grpId="1" nodeType="afterEffect">
                                  <p:stCondLst>
                                    <p:cond delay="0"/>
                                  </p:stCondLst>
                                  <p:childTnLst>
                                    <p:animMotion origin="layout" path="M -0.01354 -0.00209 C -0.07448 -0.00996 -0.13524 -0.01759 -0.15937 -0.00116 C -0.1835 0.01528 -0.15017 0.06759 -0.15798 0.09606 C -0.1658 0.12453 -0.19948 0.12569 -0.2059 0.16921 C -0.21232 0.21273 -0.19844 0.32592 -0.19687 0.35717 " pathEditMode="relative" rAng="0" ptsTypes="aaaaA">
                                      <p:cBhvr>
                                        <p:cTn id="88" dur="2000" fill="hold"/>
                                        <p:tgtEl>
                                          <p:spTgt spid="1649700"/>
                                        </p:tgtEl>
                                        <p:attrNameLst>
                                          <p:attrName>ppt_x</p:attrName>
                                          <p:attrName>ppt_y</p:attrName>
                                        </p:attrNameLst>
                                      </p:cBhvr>
                                      <p:rCtr x="-99" y="172"/>
                                    </p:animMotion>
                                  </p:childTnLst>
                                </p:cTn>
                              </p:par>
                            </p:childTnLst>
                          </p:cTn>
                        </p:par>
                        <p:par>
                          <p:cTn id="89" fill="hold">
                            <p:stCondLst>
                              <p:cond delay="7000"/>
                            </p:stCondLst>
                            <p:childTnLst>
                              <p:par>
                                <p:cTn id="90" presetID="0" presetClass="path" presetSubtype="0" accel="50000" decel="50000" fill="hold" grpId="1" nodeType="afterEffect">
                                  <p:stCondLst>
                                    <p:cond delay="0"/>
                                  </p:stCondLst>
                                  <p:childTnLst>
                                    <p:animMotion origin="layout" path="M -0.02569 0.00047 C -0.09982 -0.00347 -0.17378 -0.0074 -0.20347 -0.00046 C -0.23316 0.00648 -0.21146 0.02269 -0.20347 0.04213 C -0.19548 0.06158 -0.16337 0.07246 -0.15555 0.11621 C -0.14774 0.15996 -0.15607 0.27292 -0.15625 0.30417 " pathEditMode="relative" rAng="0" ptsTypes="aaaaA">
                                      <p:cBhvr>
                                        <p:cTn id="91" dur="2000" fill="hold"/>
                                        <p:tgtEl>
                                          <p:spTgt spid="1649713"/>
                                        </p:tgtEl>
                                        <p:attrNameLst>
                                          <p:attrName>ppt_x</p:attrName>
                                          <p:attrName>ppt_y</p:attrName>
                                        </p:attrNameLst>
                                      </p:cBhvr>
                                      <p:rCtr x="-104" y="148"/>
                                    </p:animMotion>
                                  </p:childTnLst>
                                </p:cTn>
                              </p:par>
                              <p:par>
                                <p:cTn id="92" presetID="21" presetClass="entr" presetSubtype="4" fill="hold" nodeType="withEffect">
                                  <p:stCondLst>
                                    <p:cond delay="0"/>
                                  </p:stCondLst>
                                  <p:childTnLst>
                                    <p:set>
                                      <p:cBhvr>
                                        <p:cTn id="93" dur="1" fill="hold">
                                          <p:stCondLst>
                                            <p:cond delay="0"/>
                                          </p:stCondLst>
                                        </p:cTn>
                                        <p:tgtEl>
                                          <p:spTgt spid="1649705"/>
                                        </p:tgtEl>
                                        <p:attrNameLst>
                                          <p:attrName>style.visibility</p:attrName>
                                        </p:attrNameLst>
                                      </p:cBhvr>
                                      <p:to>
                                        <p:strVal val="visible"/>
                                      </p:to>
                                    </p:set>
                                    <p:animEffect transition="in" filter="wheel(4)">
                                      <p:cBhvr>
                                        <p:cTn id="94" dur="2000"/>
                                        <p:tgtEl>
                                          <p:spTgt spid="1649705"/>
                                        </p:tgtEl>
                                      </p:cBhvr>
                                    </p:animEffect>
                                  </p:childTnLst>
                                </p:cTn>
                              </p:par>
                            </p:childTnLst>
                          </p:cTn>
                        </p:par>
                        <p:par>
                          <p:cTn id="95" fill="hold">
                            <p:stCondLst>
                              <p:cond delay="9000"/>
                            </p:stCondLst>
                            <p:childTnLst>
                              <p:par>
                                <p:cTn id="96" presetID="21" presetClass="entr" presetSubtype="4" fill="hold" nodeType="after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wheel(4)">
                                      <p:cBhvr>
                                        <p:cTn id="9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9673" grpId="0"/>
      <p:bldP spid="1649688" grpId="0"/>
      <p:bldP spid="1649690" grpId="0"/>
      <p:bldP spid="1649695" grpId="0"/>
      <p:bldP spid="1649696" grpId="0"/>
      <p:bldP spid="1649707" grpId="0"/>
      <p:bldP spid="1649707" grpId="1"/>
      <p:bldP spid="1649707" grpId="2"/>
      <p:bldP spid="1649689" grpId="0"/>
      <p:bldP spid="1649694" grpId="0"/>
      <p:bldP spid="1649713" grpId="0"/>
      <p:bldP spid="1649713" grpId="1"/>
      <p:bldP spid="1649711" grpId="0"/>
      <p:bldP spid="1649711" grpId="1"/>
      <p:bldP spid="1649712" grpId="0"/>
      <p:bldP spid="1649712" grpId="1"/>
      <p:bldP spid="1649699" grpId="0"/>
      <p:bldP spid="1649699" grpId="1"/>
      <p:bldP spid="1649698" grpId="0"/>
      <p:bldP spid="1649698" grpId="1"/>
      <p:bldP spid="1649700" grpId="0"/>
      <p:bldP spid="164970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53"/>
          <p:cNvSpPr>
            <a:spLocks noChangeShapeType="1"/>
          </p:cNvSpPr>
          <p:nvPr/>
        </p:nvSpPr>
        <p:spPr bwMode="auto">
          <a:xfrm>
            <a:off x="4516438" y="3403600"/>
            <a:ext cx="0" cy="609600"/>
          </a:xfrm>
          <a:prstGeom prst="line">
            <a:avLst/>
          </a:prstGeom>
          <a:noFill/>
          <a:ln w="38100">
            <a:solidFill>
              <a:schemeClr val="accent1"/>
            </a:solidFill>
            <a:round/>
            <a:headEnd/>
            <a:tailEnd/>
          </a:ln>
        </p:spPr>
        <p:txBody>
          <a:bodyPr lIns="92075" tIns="46038" rIns="92075" bIns="46038">
            <a:spAutoFit/>
          </a:bodyPr>
          <a:lstStyle/>
          <a:p>
            <a:endParaRPr lang="zh-CN" altLang="en-US"/>
          </a:p>
        </p:txBody>
      </p:sp>
      <p:sp>
        <p:nvSpPr>
          <p:cNvPr id="36867" name="Line 17"/>
          <p:cNvSpPr>
            <a:spLocks noChangeShapeType="1"/>
          </p:cNvSpPr>
          <p:nvPr/>
        </p:nvSpPr>
        <p:spPr bwMode="auto">
          <a:xfrm>
            <a:off x="3792538" y="3441700"/>
            <a:ext cx="558800" cy="0"/>
          </a:xfrm>
          <a:prstGeom prst="line">
            <a:avLst/>
          </a:prstGeom>
          <a:noFill/>
          <a:ln w="9525">
            <a:solidFill>
              <a:srgbClr val="CCECFF"/>
            </a:solidFill>
            <a:round/>
            <a:headEnd/>
            <a:tailEnd/>
          </a:ln>
        </p:spPr>
        <p:txBody>
          <a:bodyPr lIns="92075" tIns="46038" rIns="92075" bIns="46038">
            <a:spAutoFit/>
          </a:bodyPr>
          <a:lstStyle/>
          <a:p>
            <a:endParaRPr lang="zh-CN" altLang="en-US"/>
          </a:p>
        </p:txBody>
      </p:sp>
      <p:sp>
        <p:nvSpPr>
          <p:cNvPr id="55" name="AutoShape 66"/>
          <p:cNvSpPr>
            <a:spLocks noChangeArrowheads="1"/>
          </p:cNvSpPr>
          <p:nvPr/>
        </p:nvSpPr>
        <p:spPr bwMode="auto">
          <a:xfrm>
            <a:off x="2472920" y="3255124"/>
            <a:ext cx="1288974" cy="307177"/>
          </a:xfrm>
          <a:prstGeom prst="roundRect">
            <a:avLst>
              <a:gd name="adj" fmla="val 16667"/>
            </a:avLst>
          </a:prstGeom>
          <a:solidFill>
            <a:schemeClr val="bg1"/>
          </a:solidFill>
          <a:ln w="3175" algn="ctr">
            <a:solidFill>
              <a:srgbClr val="92D050"/>
            </a:solidFill>
            <a:round/>
            <a:headEnd/>
            <a:tailEnd/>
          </a:ln>
          <a:effectLst>
            <a:innerShdw blurRad="63500" dist="50800" dir="16200000">
              <a:prstClr val="black">
                <a:alpha val="50000"/>
              </a:prstClr>
            </a:inn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36873" name="Rectangle 5"/>
          <p:cNvSpPr>
            <a:spLocks noChangeArrowheads="1"/>
          </p:cNvSpPr>
          <p:nvPr/>
        </p:nvSpPr>
        <p:spPr bwMode="auto">
          <a:xfrm>
            <a:off x="252413" y="-16"/>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RAID0+1</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36874" name="Picture 6"/>
          <p:cNvPicPr>
            <a:picLocks noChangeAspect="1" noChangeArrowheads="1"/>
          </p:cNvPicPr>
          <p:nvPr/>
        </p:nvPicPr>
        <p:blipFill>
          <a:blip r:embed="rId3">
            <a:lum contrast="6000"/>
          </a:blip>
          <a:srcRect/>
          <a:stretch>
            <a:fillRect/>
          </a:stretch>
        </p:blipFill>
        <p:spPr bwMode="auto">
          <a:xfrm>
            <a:off x="901700" y="1460500"/>
            <a:ext cx="4521200" cy="1585913"/>
          </a:xfrm>
          <a:prstGeom prst="rect">
            <a:avLst/>
          </a:prstGeom>
          <a:noFill/>
          <a:ln w="9525">
            <a:noFill/>
            <a:miter lim="800000"/>
            <a:headEnd/>
            <a:tailEnd/>
          </a:ln>
        </p:spPr>
      </p:pic>
      <p:sp>
        <p:nvSpPr>
          <p:cNvPr id="1653767" name="Rectangle 7"/>
          <p:cNvSpPr>
            <a:spLocks noChangeArrowheads="1"/>
          </p:cNvSpPr>
          <p:nvPr/>
        </p:nvSpPr>
        <p:spPr bwMode="auto">
          <a:xfrm rot="5400000">
            <a:off x="3994150" y="1720850"/>
            <a:ext cx="1130300" cy="1079500"/>
          </a:xfrm>
          <a:prstGeom prst="rect">
            <a:avLst/>
          </a:prstGeom>
          <a:gradFill rotWithShape="1">
            <a:gsLst>
              <a:gs pos="0">
                <a:schemeClr val="bg1">
                  <a:alpha val="0"/>
                </a:schemeClr>
              </a:gs>
              <a:gs pos="100000">
                <a:schemeClr val="bg1">
                  <a:alpha val="94000"/>
                </a:schemeClr>
              </a:gs>
            </a:gsLst>
            <a:path path="shape">
              <a:fillToRect l="50000" t="50000" r="50000" b="50000"/>
            </a:path>
          </a:gradFill>
          <a:ln w="9525" algn="ctr">
            <a:solidFill>
              <a:srgbClr val="D7D3D4"/>
            </a:solidFill>
            <a:miter lim="800000"/>
            <a:headEnd/>
            <a:tailEnd/>
          </a:ln>
          <a:effectLst>
            <a:glow rad="63500">
              <a:schemeClr val="accent4">
                <a:satMod val="175000"/>
                <a:alpha val="40000"/>
              </a:schemeClr>
            </a:glow>
          </a:effectLst>
        </p:spPr>
        <p:txBody>
          <a:bodyPr wrap="none" anchor="ctr"/>
          <a:lstStyle/>
          <a:p>
            <a:pPr algn="ctr">
              <a:spcBef>
                <a:spcPct val="50000"/>
              </a:spcBef>
              <a:defRPr/>
            </a:pPr>
            <a:endParaRPr lang="zh-CN" altLang="en-US">
              <a:ea typeface="宋体" pitchFamily="2" charset="-122"/>
            </a:endParaRPr>
          </a:p>
        </p:txBody>
      </p:sp>
      <p:sp>
        <p:nvSpPr>
          <p:cNvPr id="1653768" name="Text Box 8"/>
          <p:cNvSpPr txBox="1">
            <a:spLocks noChangeArrowheads="1"/>
          </p:cNvSpPr>
          <p:nvPr/>
        </p:nvSpPr>
        <p:spPr bwMode="auto">
          <a:xfrm>
            <a:off x="4071934" y="2416084"/>
            <a:ext cx="1082680" cy="369974"/>
          </a:xfrm>
          <a:prstGeom prst="rect">
            <a:avLst/>
          </a:prstGeom>
          <a:noFill/>
          <a:ln w="9525" algn="ctr">
            <a:noFill/>
            <a:miter lim="800000"/>
            <a:headEnd/>
            <a:tailEnd/>
          </a:ln>
          <a:effectLst/>
        </p:spPr>
        <p:txBody>
          <a:bodyPr wrap="square" lIns="92075" tIns="46038" rIns="92075" bIns="46038">
            <a:spAutoFit/>
          </a:bodyPr>
          <a:lstStyle/>
          <a:p>
            <a:pPr>
              <a:spcBef>
                <a:spcPct val="50000"/>
              </a:spcBef>
              <a:tabLst>
                <a:tab pos="6342063" algn="r"/>
              </a:tabLst>
              <a:defRPr/>
            </a:pPr>
            <a:r>
              <a:rPr lang="en-US" altLang="zh-CN" dirty="0">
                <a:solidFill>
                  <a:srgbClr val="002060"/>
                </a:solidFill>
                <a:latin typeface="方正姚体" pitchFamily="2" charset="-122"/>
                <a:ea typeface="方正姚体" pitchFamily="2" charset="-122"/>
              </a:rPr>
              <a:t>4</a:t>
            </a:r>
            <a:r>
              <a:rPr lang="zh-CN" altLang="en-US" dirty="0">
                <a:solidFill>
                  <a:srgbClr val="002060"/>
                </a:solidFill>
                <a:latin typeface="方正姚体" pitchFamily="2" charset="-122"/>
                <a:ea typeface="方正姚体" pitchFamily="2" charset="-122"/>
              </a:rPr>
              <a:t>块磁盘</a:t>
            </a:r>
          </a:p>
        </p:txBody>
      </p:sp>
      <p:pic>
        <p:nvPicPr>
          <p:cNvPr id="36879" name="Picture 83"/>
          <p:cNvPicPr>
            <a:picLocks noChangeAspect="1" noChangeArrowheads="1"/>
          </p:cNvPicPr>
          <p:nvPr/>
        </p:nvPicPr>
        <p:blipFill>
          <a:blip r:embed="rId4"/>
          <a:srcRect/>
          <a:stretch>
            <a:fillRect/>
          </a:stretch>
        </p:blipFill>
        <p:spPr bwMode="auto">
          <a:xfrm>
            <a:off x="4083050" y="3176588"/>
            <a:ext cx="871538" cy="511175"/>
          </a:xfrm>
          <a:prstGeom prst="rect">
            <a:avLst/>
          </a:prstGeom>
          <a:noFill/>
          <a:ln w="9525">
            <a:noFill/>
            <a:miter lim="800000"/>
            <a:headEnd/>
            <a:tailEnd/>
          </a:ln>
        </p:spPr>
      </p:pic>
      <p:sp>
        <p:nvSpPr>
          <p:cNvPr id="1653812" name="Rectangle 52"/>
          <p:cNvSpPr>
            <a:spLocks noChangeArrowheads="1"/>
          </p:cNvSpPr>
          <p:nvPr/>
        </p:nvSpPr>
        <p:spPr bwMode="auto">
          <a:xfrm>
            <a:off x="4660900" y="4465638"/>
            <a:ext cx="2300288" cy="1968500"/>
          </a:xfrm>
          <a:prstGeom prst="rect">
            <a:avLst/>
          </a:prstGeom>
          <a:solidFill>
            <a:srgbClr val="92D050"/>
          </a:solidFill>
          <a:ln w="9525">
            <a:noFill/>
            <a:miter lim="800000"/>
            <a:headEnd/>
            <a:tailEnd/>
          </a:ln>
          <a:effectLst>
            <a:outerShdw dist="107763" dir="18900000" algn="ctr" rotWithShape="0">
              <a:srgbClr val="808080">
                <a:alpha val="50000"/>
              </a:srgbClr>
            </a:outerShdw>
          </a:effectLst>
        </p:spPr>
        <p:txBody>
          <a:bodyPr wrap="none" anchor="ctr"/>
          <a:lstStyle/>
          <a:p>
            <a:pPr algn="ctr">
              <a:spcBef>
                <a:spcPct val="50000"/>
              </a:spcBef>
              <a:defRPr/>
            </a:pPr>
            <a:endParaRPr lang="zh-CN" altLang="en-US">
              <a:ea typeface="宋体" pitchFamily="2" charset="-122"/>
            </a:endParaRPr>
          </a:p>
        </p:txBody>
      </p:sp>
      <p:sp>
        <p:nvSpPr>
          <p:cNvPr id="1653813" name="Rectangle 53"/>
          <p:cNvSpPr>
            <a:spLocks noChangeArrowheads="1"/>
          </p:cNvSpPr>
          <p:nvPr/>
        </p:nvSpPr>
        <p:spPr bwMode="auto">
          <a:xfrm>
            <a:off x="2170113" y="4465638"/>
            <a:ext cx="2300287" cy="1968500"/>
          </a:xfrm>
          <a:prstGeom prst="rect">
            <a:avLst/>
          </a:prstGeom>
          <a:solidFill>
            <a:srgbClr val="92D050"/>
          </a:solidFill>
          <a:ln w="9525">
            <a:noFill/>
            <a:miter lim="800000"/>
            <a:headEnd/>
            <a:tailEnd/>
          </a:ln>
          <a:effectLst>
            <a:outerShdw dist="107763" dir="18900000" algn="ctr" rotWithShape="0">
              <a:srgbClr val="808080">
                <a:alpha val="50000"/>
              </a:srgbClr>
            </a:outerShdw>
          </a:effectLst>
        </p:spPr>
        <p:txBody>
          <a:bodyPr wrap="none" anchor="ctr"/>
          <a:lstStyle/>
          <a:p>
            <a:pPr algn="ctr">
              <a:spcBef>
                <a:spcPct val="50000"/>
              </a:spcBef>
              <a:defRPr/>
            </a:pPr>
            <a:endParaRPr lang="zh-CN" altLang="zh-CN">
              <a:ea typeface="宋体" pitchFamily="2" charset="-122"/>
            </a:endParaRPr>
          </a:p>
        </p:txBody>
      </p:sp>
      <p:sp>
        <p:nvSpPr>
          <p:cNvPr id="1653814" name="AutoShape 54"/>
          <p:cNvSpPr>
            <a:spLocks noChangeArrowheads="1"/>
          </p:cNvSpPr>
          <p:nvPr/>
        </p:nvSpPr>
        <p:spPr bwMode="auto">
          <a:xfrm>
            <a:off x="2744788" y="5854700"/>
            <a:ext cx="638175" cy="347663"/>
          </a:xfrm>
          <a:prstGeom prst="can">
            <a:avLst>
              <a:gd name="adj" fmla="val 25000"/>
            </a:avLst>
          </a:prstGeom>
          <a:gradFill rotWithShape="1">
            <a:gsLst>
              <a:gs pos="0">
                <a:schemeClr val="bg1"/>
              </a:gs>
              <a:gs pos="100000">
                <a:schemeClr val="hlink"/>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7</a:t>
            </a:r>
          </a:p>
        </p:txBody>
      </p:sp>
      <p:sp>
        <p:nvSpPr>
          <p:cNvPr id="1653815" name="AutoShape 55"/>
          <p:cNvSpPr>
            <a:spLocks noChangeArrowheads="1"/>
          </p:cNvSpPr>
          <p:nvPr/>
        </p:nvSpPr>
        <p:spPr bwMode="auto">
          <a:xfrm>
            <a:off x="2744788" y="5565775"/>
            <a:ext cx="638175"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5</a:t>
            </a:r>
          </a:p>
        </p:txBody>
      </p:sp>
      <p:sp>
        <p:nvSpPr>
          <p:cNvPr id="1653816" name="AutoShape 56"/>
          <p:cNvSpPr>
            <a:spLocks noChangeArrowheads="1"/>
          </p:cNvSpPr>
          <p:nvPr/>
        </p:nvSpPr>
        <p:spPr bwMode="auto">
          <a:xfrm>
            <a:off x="2744788" y="5276850"/>
            <a:ext cx="638175" cy="346075"/>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3</a:t>
            </a:r>
          </a:p>
        </p:txBody>
      </p:sp>
      <p:sp>
        <p:nvSpPr>
          <p:cNvPr id="1653817" name="AutoShape 57"/>
          <p:cNvSpPr>
            <a:spLocks noChangeArrowheads="1"/>
          </p:cNvSpPr>
          <p:nvPr/>
        </p:nvSpPr>
        <p:spPr bwMode="auto">
          <a:xfrm>
            <a:off x="2744788" y="4987925"/>
            <a:ext cx="638175"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1</a:t>
            </a:r>
          </a:p>
        </p:txBody>
      </p:sp>
      <p:sp>
        <p:nvSpPr>
          <p:cNvPr id="1653818" name="AutoShape 58"/>
          <p:cNvSpPr>
            <a:spLocks noChangeArrowheads="1"/>
          </p:cNvSpPr>
          <p:nvPr/>
        </p:nvSpPr>
        <p:spPr bwMode="auto">
          <a:xfrm>
            <a:off x="3511550" y="5856288"/>
            <a:ext cx="636588" cy="347662"/>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8</a:t>
            </a:r>
          </a:p>
        </p:txBody>
      </p:sp>
      <p:sp>
        <p:nvSpPr>
          <p:cNvPr id="1653819" name="AutoShape 59"/>
          <p:cNvSpPr>
            <a:spLocks noChangeArrowheads="1"/>
          </p:cNvSpPr>
          <p:nvPr/>
        </p:nvSpPr>
        <p:spPr bwMode="auto">
          <a:xfrm>
            <a:off x="3511550" y="5565775"/>
            <a:ext cx="636588" cy="347663"/>
          </a:xfrm>
          <a:prstGeom prst="can">
            <a:avLst>
              <a:gd name="adj" fmla="val 25000"/>
            </a:avLst>
          </a:prstGeom>
          <a:gradFill rotWithShape="1">
            <a:gsLst>
              <a:gs pos="0">
                <a:schemeClr val="bg1"/>
              </a:gs>
              <a:gs pos="100000">
                <a:schemeClr val="hlink"/>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6</a:t>
            </a:r>
          </a:p>
        </p:txBody>
      </p:sp>
      <p:sp>
        <p:nvSpPr>
          <p:cNvPr id="1653820" name="AutoShape 60"/>
          <p:cNvSpPr>
            <a:spLocks noChangeArrowheads="1"/>
          </p:cNvSpPr>
          <p:nvPr/>
        </p:nvSpPr>
        <p:spPr bwMode="auto">
          <a:xfrm>
            <a:off x="3511550" y="5276850"/>
            <a:ext cx="636588" cy="346075"/>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4</a:t>
            </a:r>
          </a:p>
        </p:txBody>
      </p:sp>
      <p:sp>
        <p:nvSpPr>
          <p:cNvPr id="1653821" name="AutoShape 61"/>
          <p:cNvSpPr>
            <a:spLocks noChangeArrowheads="1"/>
          </p:cNvSpPr>
          <p:nvPr/>
        </p:nvSpPr>
        <p:spPr bwMode="auto">
          <a:xfrm>
            <a:off x="3511550" y="4987925"/>
            <a:ext cx="636588"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ea typeface="宋体" pitchFamily="2" charset="-122"/>
              </a:rPr>
              <a:t>2</a:t>
            </a:r>
          </a:p>
        </p:txBody>
      </p:sp>
      <p:sp>
        <p:nvSpPr>
          <p:cNvPr id="1653822" name="AutoShape 62"/>
          <p:cNvSpPr>
            <a:spLocks noChangeArrowheads="1"/>
          </p:cNvSpPr>
          <p:nvPr/>
        </p:nvSpPr>
        <p:spPr bwMode="auto">
          <a:xfrm>
            <a:off x="5043488" y="5856288"/>
            <a:ext cx="638175" cy="347662"/>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7</a:t>
            </a:r>
          </a:p>
        </p:txBody>
      </p:sp>
      <p:sp>
        <p:nvSpPr>
          <p:cNvPr id="1653823" name="AutoShape 63"/>
          <p:cNvSpPr>
            <a:spLocks noChangeArrowheads="1"/>
          </p:cNvSpPr>
          <p:nvPr/>
        </p:nvSpPr>
        <p:spPr bwMode="auto">
          <a:xfrm>
            <a:off x="5043488" y="5565775"/>
            <a:ext cx="638175"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5</a:t>
            </a:r>
          </a:p>
        </p:txBody>
      </p:sp>
      <p:sp>
        <p:nvSpPr>
          <p:cNvPr id="1653824" name="AutoShape 64"/>
          <p:cNvSpPr>
            <a:spLocks noChangeArrowheads="1"/>
          </p:cNvSpPr>
          <p:nvPr/>
        </p:nvSpPr>
        <p:spPr bwMode="auto">
          <a:xfrm>
            <a:off x="5043488" y="5276850"/>
            <a:ext cx="638175" cy="346075"/>
          </a:xfrm>
          <a:prstGeom prst="can">
            <a:avLst>
              <a:gd name="adj" fmla="val 25000"/>
            </a:avLst>
          </a:prstGeom>
          <a:gradFill rotWithShape="1">
            <a:gsLst>
              <a:gs pos="0">
                <a:schemeClr val="bg1"/>
              </a:gs>
              <a:gs pos="100000">
                <a:schemeClr val="hlink"/>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3</a:t>
            </a:r>
          </a:p>
        </p:txBody>
      </p:sp>
      <p:sp>
        <p:nvSpPr>
          <p:cNvPr id="1653825" name="AutoShape 65"/>
          <p:cNvSpPr>
            <a:spLocks noChangeArrowheads="1"/>
          </p:cNvSpPr>
          <p:nvPr/>
        </p:nvSpPr>
        <p:spPr bwMode="auto">
          <a:xfrm>
            <a:off x="5043488" y="4987925"/>
            <a:ext cx="638175"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1</a:t>
            </a:r>
          </a:p>
        </p:txBody>
      </p:sp>
      <p:sp>
        <p:nvSpPr>
          <p:cNvPr id="1653826" name="AutoShape 66"/>
          <p:cNvSpPr>
            <a:spLocks noChangeArrowheads="1"/>
          </p:cNvSpPr>
          <p:nvPr/>
        </p:nvSpPr>
        <p:spPr bwMode="auto">
          <a:xfrm>
            <a:off x="5810250" y="5856288"/>
            <a:ext cx="638175" cy="347662"/>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8</a:t>
            </a:r>
          </a:p>
        </p:txBody>
      </p:sp>
      <p:sp>
        <p:nvSpPr>
          <p:cNvPr id="1653827" name="AutoShape 67"/>
          <p:cNvSpPr>
            <a:spLocks noChangeArrowheads="1"/>
          </p:cNvSpPr>
          <p:nvPr/>
        </p:nvSpPr>
        <p:spPr bwMode="auto">
          <a:xfrm>
            <a:off x="5810250" y="5565775"/>
            <a:ext cx="638175" cy="347663"/>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6</a:t>
            </a:r>
          </a:p>
        </p:txBody>
      </p:sp>
      <p:sp>
        <p:nvSpPr>
          <p:cNvPr id="1653828" name="AutoShape 68"/>
          <p:cNvSpPr>
            <a:spLocks noChangeArrowheads="1"/>
          </p:cNvSpPr>
          <p:nvPr/>
        </p:nvSpPr>
        <p:spPr bwMode="auto">
          <a:xfrm>
            <a:off x="5810250" y="5276850"/>
            <a:ext cx="638175" cy="346075"/>
          </a:xfrm>
          <a:prstGeom prst="can">
            <a:avLst>
              <a:gd name="adj" fmla="val 25000"/>
            </a:avLst>
          </a:prstGeom>
          <a:gradFill rotWithShape="1">
            <a:gsLst>
              <a:gs pos="0">
                <a:schemeClr val="bg1"/>
              </a:gs>
              <a:gs pos="100000">
                <a:srgbClr val="6699FF"/>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4</a:t>
            </a:r>
          </a:p>
        </p:txBody>
      </p:sp>
      <p:sp>
        <p:nvSpPr>
          <p:cNvPr id="1653829" name="AutoShape 69"/>
          <p:cNvSpPr>
            <a:spLocks noChangeArrowheads="1"/>
          </p:cNvSpPr>
          <p:nvPr/>
        </p:nvSpPr>
        <p:spPr bwMode="auto">
          <a:xfrm>
            <a:off x="5810250" y="4987925"/>
            <a:ext cx="638175" cy="347663"/>
          </a:xfrm>
          <a:prstGeom prst="can">
            <a:avLst>
              <a:gd name="adj" fmla="val 25000"/>
            </a:avLst>
          </a:prstGeom>
          <a:gradFill rotWithShape="1">
            <a:gsLst>
              <a:gs pos="0">
                <a:schemeClr val="bg1"/>
              </a:gs>
              <a:gs pos="100000">
                <a:schemeClr val="hlink"/>
              </a:gs>
            </a:gsLst>
            <a:lin ang="2700000" scaled="1"/>
          </a:gradFill>
          <a:ln w="9525">
            <a:noFill/>
            <a:round/>
            <a:headEnd/>
            <a:tailEnd/>
          </a:ln>
          <a:effectLst>
            <a:outerShdw dist="71842" dir="2700000" algn="ctr" rotWithShape="0">
              <a:srgbClr val="808080"/>
            </a:outerShdw>
          </a:effectLst>
        </p:spPr>
        <p:txBody>
          <a:bodyPr wrap="none" anchor="ctr"/>
          <a:lstStyle/>
          <a:p>
            <a:pPr algn="ctr">
              <a:defRPr/>
            </a:pPr>
            <a:r>
              <a:rPr lang="en-US" altLang="zh-CN">
                <a:solidFill>
                  <a:srgbClr val="CC00FF"/>
                </a:solidFill>
                <a:ea typeface="宋体" pitchFamily="2" charset="-122"/>
              </a:rPr>
              <a:t>2</a:t>
            </a:r>
          </a:p>
        </p:txBody>
      </p:sp>
      <p:sp>
        <p:nvSpPr>
          <p:cNvPr id="1653831" name="Line 71"/>
          <p:cNvSpPr>
            <a:spLocks noChangeShapeType="1"/>
          </p:cNvSpPr>
          <p:nvPr/>
        </p:nvSpPr>
        <p:spPr bwMode="auto">
          <a:xfrm>
            <a:off x="3062288" y="4697413"/>
            <a:ext cx="1587" cy="347662"/>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1653832" name="Line 72"/>
          <p:cNvSpPr>
            <a:spLocks noChangeShapeType="1"/>
          </p:cNvSpPr>
          <p:nvPr/>
        </p:nvSpPr>
        <p:spPr bwMode="auto">
          <a:xfrm>
            <a:off x="3830638" y="4697413"/>
            <a:ext cx="1587" cy="347662"/>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1653833" name="Line 73"/>
          <p:cNvSpPr>
            <a:spLocks noChangeShapeType="1"/>
          </p:cNvSpPr>
          <p:nvPr/>
        </p:nvSpPr>
        <p:spPr bwMode="auto">
          <a:xfrm>
            <a:off x="5362575" y="4697413"/>
            <a:ext cx="1588" cy="347662"/>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1653834" name="Line 74"/>
          <p:cNvSpPr>
            <a:spLocks noChangeShapeType="1"/>
          </p:cNvSpPr>
          <p:nvPr/>
        </p:nvSpPr>
        <p:spPr bwMode="auto">
          <a:xfrm>
            <a:off x="6137275" y="4697413"/>
            <a:ext cx="1588" cy="347662"/>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1653835" name="Text Box 75"/>
          <p:cNvSpPr txBox="1">
            <a:spLocks noChangeArrowheads="1"/>
          </p:cNvSpPr>
          <p:nvPr/>
        </p:nvSpPr>
        <p:spPr bwMode="auto">
          <a:xfrm>
            <a:off x="2786063" y="6202363"/>
            <a:ext cx="657225" cy="304800"/>
          </a:xfrm>
          <a:prstGeom prst="rect">
            <a:avLst/>
          </a:prstGeom>
          <a:noFill/>
          <a:ln w="9525">
            <a:noFill/>
            <a:miter lim="800000"/>
            <a:headEnd/>
            <a:tailEnd/>
          </a:ln>
        </p:spPr>
        <p:txBody>
          <a:bodyPr wrap="none">
            <a:spAutoFit/>
          </a:bodyPr>
          <a:lstStyle/>
          <a:p>
            <a:r>
              <a:rPr lang="en-US" altLang="zh-CN" sz="1400"/>
              <a:t>Disk1</a:t>
            </a:r>
          </a:p>
        </p:txBody>
      </p:sp>
      <p:sp>
        <p:nvSpPr>
          <p:cNvPr id="1653836" name="Text Box 76"/>
          <p:cNvSpPr txBox="1">
            <a:spLocks noChangeArrowheads="1"/>
          </p:cNvSpPr>
          <p:nvPr/>
        </p:nvSpPr>
        <p:spPr bwMode="auto">
          <a:xfrm>
            <a:off x="3541713" y="6202363"/>
            <a:ext cx="657225" cy="304800"/>
          </a:xfrm>
          <a:prstGeom prst="rect">
            <a:avLst/>
          </a:prstGeom>
          <a:noFill/>
          <a:ln w="9525">
            <a:noFill/>
            <a:miter lim="800000"/>
            <a:headEnd/>
            <a:tailEnd/>
          </a:ln>
        </p:spPr>
        <p:txBody>
          <a:bodyPr wrap="none">
            <a:spAutoFit/>
          </a:bodyPr>
          <a:lstStyle/>
          <a:p>
            <a:r>
              <a:rPr lang="en-US" altLang="zh-CN" sz="1400"/>
              <a:t>Disk2</a:t>
            </a:r>
          </a:p>
        </p:txBody>
      </p:sp>
      <p:sp>
        <p:nvSpPr>
          <p:cNvPr id="1653837" name="Text Box 77"/>
          <p:cNvSpPr txBox="1">
            <a:spLocks noChangeArrowheads="1"/>
          </p:cNvSpPr>
          <p:nvPr/>
        </p:nvSpPr>
        <p:spPr bwMode="auto">
          <a:xfrm>
            <a:off x="5084763" y="6202363"/>
            <a:ext cx="657225" cy="304800"/>
          </a:xfrm>
          <a:prstGeom prst="rect">
            <a:avLst/>
          </a:prstGeom>
          <a:noFill/>
          <a:ln w="9525">
            <a:noFill/>
            <a:miter lim="800000"/>
            <a:headEnd/>
            <a:tailEnd/>
          </a:ln>
        </p:spPr>
        <p:txBody>
          <a:bodyPr wrap="none">
            <a:spAutoFit/>
          </a:bodyPr>
          <a:lstStyle/>
          <a:p>
            <a:r>
              <a:rPr lang="en-US" altLang="zh-CN" sz="1400"/>
              <a:t>Disk3</a:t>
            </a:r>
          </a:p>
        </p:txBody>
      </p:sp>
      <p:sp>
        <p:nvSpPr>
          <p:cNvPr id="1653838" name="Text Box 78"/>
          <p:cNvSpPr txBox="1">
            <a:spLocks noChangeArrowheads="1"/>
          </p:cNvSpPr>
          <p:nvPr/>
        </p:nvSpPr>
        <p:spPr bwMode="auto">
          <a:xfrm>
            <a:off x="5873750" y="6202363"/>
            <a:ext cx="657225" cy="304800"/>
          </a:xfrm>
          <a:prstGeom prst="rect">
            <a:avLst/>
          </a:prstGeom>
          <a:noFill/>
          <a:ln w="9525">
            <a:noFill/>
            <a:miter lim="800000"/>
            <a:headEnd/>
            <a:tailEnd/>
          </a:ln>
        </p:spPr>
        <p:txBody>
          <a:bodyPr wrap="none">
            <a:spAutoFit/>
          </a:bodyPr>
          <a:lstStyle/>
          <a:p>
            <a:r>
              <a:rPr lang="en-US" altLang="zh-CN" sz="1400"/>
              <a:t>Disk4</a:t>
            </a:r>
          </a:p>
        </p:txBody>
      </p:sp>
      <p:sp>
        <p:nvSpPr>
          <p:cNvPr id="1653840" name="Text Box 80"/>
          <p:cNvSpPr txBox="1">
            <a:spLocks noChangeArrowheads="1"/>
          </p:cNvSpPr>
          <p:nvPr/>
        </p:nvSpPr>
        <p:spPr bwMode="auto">
          <a:xfrm>
            <a:off x="3063875" y="4697413"/>
            <a:ext cx="792163" cy="336550"/>
          </a:xfrm>
          <a:prstGeom prst="rect">
            <a:avLst/>
          </a:prstGeom>
          <a:noFill/>
          <a:ln w="9525">
            <a:noFill/>
            <a:miter lim="800000"/>
            <a:headEnd/>
            <a:tailEnd/>
          </a:ln>
        </p:spPr>
        <p:txBody>
          <a:bodyPr wrap="none">
            <a:spAutoFit/>
          </a:bodyPr>
          <a:lstStyle/>
          <a:p>
            <a:r>
              <a:rPr lang="en-US" altLang="zh-CN" sz="1600"/>
              <a:t>RAID0</a:t>
            </a:r>
          </a:p>
        </p:txBody>
      </p:sp>
      <p:sp>
        <p:nvSpPr>
          <p:cNvPr id="1653841" name="Text Box 81"/>
          <p:cNvSpPr txBox="1">
            <a:spLocks noChangeArrowheads="1"/>
          </p:cNvSpPr>
          <p:nvPr/>
        </p:nvSpPr>
        <p:spPr bwMode="auto">
          <a:xfrm>
            <a:off x="5364163" y="4697413"/>
            <a:ext cx="792162" cy="336550"/>
          </a:xfrm>
          <a:prstGeom prst="rect">
            <a:avLst/>
          </a:prstGeom>
          <a:noFill/>
          <a:ln w="9525">
            <a:noFill/>
            <a:miter lim="800000"/>
            <a:headEnd/>
            <a:tailEnd/>
          </a:ln>
        </p:spPr>
        <p:txBody>
          <a:bodyPr wrap="none">
            <a:spAutoFit/>
          </a:bodyPr>
          <a:lstStyle/>
          <a:p>
            <a:r>
              <a:rPr lang="en-US" altLang="zh-CN" sz="1600"/>
              <a:t>RAID0</a:t>
            </a:r>
          </a:p>
        </p:txBody>
      </p:sp>
      <p:sp>
        <p:nvSpPr>
          <p:cNvPr id="1653844" name="Line 84"/>
          <p:cNvSpPr>
            <a:spLocks noChangeShapeType="1"/>
          </p:cNvSpPr>
          <p:nvPr/>
        </p:nvSpPr>
        <p:spPr bwMode="auto">
          <a:xfrm>
            <a:off x="3062288" y="4694238"/>
            <a:ext cx="765175" cy="0"/>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1653845" name="Line 85"/>
          <p:cNvSpPr>
            <a:spLocks noChangeShapeType="1"/>
          </p:cNvSpPr>
          <p:nvPr/>
        </p:nvSpPr>
        <p:spPr bwMode="auto">
          <a:xfrm>
            <a:off x="5370513" y="4684713"/>
            <a:ext cx="766762" cy="0"/>
          </a:xfrm>
          <a:prstGeom prst="line">
            <a:avLst/>
          </a:prstGeom>
          <a:noFill/>
          <a:ln w="38100">
            <a:solidFill>
              <a:schemeClr val="hlink"/>
            </a:solidFill>
            <a:round/>
            <a:headEnd/>
            <a:tailEnd/>
          </a:ln>
          <a:scene3d>
            <a:camera prst="legacyObliqueTopRight"/>
            <a:lightRig rig="legacyFlat3" dir="b"/>
          </a:scene3d>
          <a:sp3d extrusionH="49200" prstMaterial="legacyMatte">
            <a:bevelT w="13500" h="13500" prst="angle"/>
            <a:bevelB w="13500" h="13500" prst="angle"/>
            <a:extrusionClr>
              <a:schemeClr val="hlink"/>
            </a:extrusionClr>
          </a:sp3d>
        </p:spPr>
        <p:txBody>
          <a:bodyPr>
            <a:flatTx/>
          </a:bodyPr>
          <a:lstStyle/>
          <a:p>
            <a:endParaRPr lang="zh-CN" altLang="en-US"/>
          </a:p>
        </p:txBody>
      </p:sp>
      <p:sp>
        <p:nvSpPr>
          <p:cNvPr id="36910" name="Rectangle 90"/>
          <p:cNvSpPr>
            <a:spLocks noChangeArrowheads="1"/>
          </p:cNvSpPr>
          <p:nvPr/>
        </p:nvSpPr>
        <p:spPr bwMode="auto">
          <a:xfrm>
            <a:off x="3502025" y="3292475"/>
            <a:ext cx="268288" cy="274638"/>
          </a:xfrm>
          <a:prstGeom prst="rect">
            <a:avLst/>
          </a:prstGeom>
          <a:noFill/>
          <a:ln w="9525" algn="ctr">
            <a:noFill/>
            <a:miter lim="800000"/>
            <a:headEnd/>
            <a:tailEnd/>
          </a:ln>
        </p:spPr>
        <p:txBody>
          <a:bodyPr wrap="none" lIns="92075" tIns="46038" rIns="92075" bIns="46038">
            <a:spAutoFit/>
          </a:bodyPr>
          <a:lstStyle/>
          <a:p>
            <a:pPr>
              <a:spcBef>
                <a:spcPct val="50000"/>
              </a:spcBef>
              <a:tabLst>
                <a:tab pos="6342063" algn="r"/>
              </a:tabLst>
            </a:pPr>
            <a:r>
              <a:rPr lang="en-US" altLang="zh-CN"/>
              <a:t>1</a:t>
            </a:r>
          </a:p>
        </p:txBody>
      </p:sp>
      <p:sp>
        <p:nvSpPr>
          <p:cNvPr id="36911" name="Rectangle 92"/>
          <p:cNvSpPr>
            <a:spLocks noChangeArrowheads="1"/>
          </p:cNvSpPr>
          <p:nvPr/>
        </p:nvSpPr>
        <p:spPr bwMode="auto">
          <a:xfrm>
            <a:off x="3311525" y="3292475"/>
            <a:ext cx="268288" cy="274638"/>
          </a:xfrm>
          <a:prstGeom prst="rect">
            <a:avLst/>
          </a:prstGeom>
          <a:noFill/>
          <a:ln w="9525" algn="ctr">
            <a:noFill/>
            <a:miter lim="800000"/>
            <a:headEnd/>
            <a:tailEnd/>
          </a:ln>
        </p:spPr>
        <p:txBody>
          <a:bodyPr wrap="none" lIns="92075" tIns="46038" rIns="92075" bIns="46038">
            <a:spAutoFit/>
          </a:bodyPr>
          <a:lstStyle/>
          <a:p>
            <a:pPr>
              <a:tabLst>
                <a:tab pos="6342063" algn="r"/>
              </a:tabLst>
            </a:pPr>
            <a:r>
              <a:rPr lang="en-US" altLang="zh-CN"/>
              <a:t>2</a:t>
            </a:r>
          </a:p>
        </p:txBody>
      </p:sp>
      <p:sp>
        <p:nvSpPr>
          <p:cNvPr id="36912" name="Rectangle 93"/>
          <p:cNvSpPr>
            <a:spLocks noChangeArrowheads="1"/>
          </p:cNvSpPr>
          <p:nvPr/>
        </p:nvSpPr>
        <p:spPr bwMode="auto">
          <a:xfrm>
            <a:off x="2930525" y="3292475"/>
            <a:ext cx="268288" cy="274638"/>
          </a:xfrm>
          <a:prstGeom prst="rect">
            <a:avLst/>
          </a:prstGeom>
          <a:noFill/>
          <a:ln w="9525" algn="ctr">
            <a:noFill/>
            <a:miter lim="800000"/>
            <a:headEnd/>
            <a:tailEnd/>
          </a:ln>
        </p:spPr>
        <p:txBody>
          <a:bodyPr wrap="none" lIns="92075" tIns="46038" rIns="92075" bIns="46038">
            <a:spAutoFit/>
          </a:bodyPr>
          <a:lstStyle/>
          <a:p>
            <a:pPr>
              <a:spcBef>
                <a:spcPct val="50000"/>
              </a:spcBef>
              <a:tabLst>
                <a:tab pos="6342063" algn="r"/>
              </a:tabLst>
            </a:pPr>
            <a:r>
              <a:rPr lang="en-US" altLang="zh-CN">
                <a:solidFill>
                  <a:srgbClr val="CC00FF"/>
                </a:solidFill>
              </a:rPr>
              <a:t>1</a:t>
            </a:r>
          </a:p>
        </p:txBody>
      </p:sp>
      <p:sp>
        <p:nvSpPr>
          <p:cNvPr id="36913" name="Rectangle 94"/>
          <p:cNvSpPr>
            <a:spLocks noChangeArrowheads="1"/>
          </p:cNvSpPr>
          <p:nvPr/>
        </p:nvSpPr>
        <p:spPr bwMode="auto">
          <a:xfrm>
            <a:off x="2752725" y="3292475"/>
            <a:ext cx="268288" cy="274638"/>
          </a:xfrm>
          <a:prstGeom prst="rect">
            <a:avLst/>
          </a:prstGeom>
          <a:noFill/>
          <a:ln w="9525" algn="ctr">
            <a:noFill/>
            <a:miter lim="800000"/>
            <a:headEnd/>
            <a:tailEnd/>
          </a:ln>
        </p:spPr>
        <p:txBody>
          <a:bodyPr wrap="none" lIns="92075" tIns="46038" rIns="92075" bIns="46038">
            <a:spAutoFit/>
          </a:bodyPr>
          <a:lstStyle/>
          <a:p>
            <a:pPr>
              <a:tabLst>
                <a:tab pos="6342063" algn="r"/>
              </a:tabLst>
            </a:pPr>
            <a:r>
              <a:rPr lang="en-US" altLang="zh-CN">
                <a:solidFill>
                  <a:srgbClr val="CC00FF"/>
                </a:solidFill>
              </a:rPr>
              <a:t>2</a:t>
            </a:r>
          </a:p>
        </p:txBody>
      </p:sp>
      <p:sp>
        <p:nvSpPr>
          <p:cNvPr id="36914" name="Rectangle 95"/>
          <p:cNvSpPr>
            <a:spLocks noChangeArrowheads="1"/>
          </p:cNvSpPr>
          <p:nvPr/>
        </p:nvSpPr>
        <p:spPr bwMode="auto">
          <a:xfrm>
            <a:off x="3057525" y="3254375"/>
            <a:ext cx="381000" cy="244475"/>
          </a:xfrm>
          <a:prstGeom prst="rect">
            <a:avLst/>
          </a:prstGeom>
          <a:noFill/>
          <a:ln w="9525" algn="ctr">
            <a:noFill/>
            <a:miter lim="800000"/>
            <a:headEnd/>
            <a:tailEnd/>
          </a:ln>
        </p:spPr>
        <p:txBody>
          <a:bodyPr wrap="none" lIns="92075" tIns="46038" rIns="92075" bIns="46038">
            <a:spAutoFit/>
          </a:bodyPr>
          <a:lstStyle/>
          <a:p>
            <a:pPr>
              <a:tabLst>
                <a:tab pos="6342063" algn="r"/>
              </a:tabLst>
            </a:pPr>
            <a:r>
              <a:rPr lang="en-US" altLang="zh-CN" sz="1000"/>
              <a:t>…..</a:t>
            </a:r>
          </a:p>
        </p:txBody>
      </p:sp>
      <p:sp>
        <p:nvSpPr>
          <p:cNvPr id="36915" name="Rectangle 96"/>
          <p:cNvSpPr>
            <a:spLocks noChangeArrowheads="1"/>
          </p:cNvSpPr>
          <p:nvPr/>
        </p:nvSpPr>
        <p:spPr bwMode="auto">
          <a:xfrm>
            <a:off x="2511425" y="3254375"/>
            <a:ext cx="381000" cy="244475"/>
          </a:xfrm>
          <a:prstGeom prst="rect">
            <a:avLst/>
          </a:prstGeom>
          <a:noFill/>
          <a:ln w="9525" algn="ctr">
            <a:noFill/>
            <a:miter lim="800000"/>
            <a:headEnd/>
            <a:tailEnd/>
          </a:ln>
        </p:spPr>
        <p:txBody>
          <a:bodyPr wrap="none" lIns="92075" tIns="46038" rIns="92075" bIns="46038">
            <a:spAutoFit/>
          </a:bodyPr>
          <a:lstStyle/>
          <a:p>
            <a:pPr>
              <a:tabLst>
                <a:tab pos="6342063" algn="r"/>
              </a:tabLst>
            </a:pPr>
            <a:r>
              <a:rPr lang="en-US" altLang="zh-CN" sz="1000"/>
              <a:t>…..</a:t>
            </a:r>
          </a:p>
        </p:txBody>
      </p:sp>
      <p:grpSp>
        <p:nvGrpSpPr>
          <p:cNvPr id="2" name="Group 65"/>
          <p:cNvGrpSpPr>
            <a:grpSpLocks/>
          </p:cNvGrpSpPr>
          <p:nvPr/>
        </p:nvGrpSpPr>
        <p:grpSpPr bwMode="auto">
          <a:xfrm>
            <a:off x="6318640" y="2036786"/>
            <a:ext cx="838201" cy="584200"/>
            <a:chOff x="3976" y="1248"/>
            <a:chExt cx="528" cy="384"/>
          </a:xfrm>
          <a:solidFill>
            <a:srgbClr val="CCECFF"/>
          </a:solidFill>
        </p:grpSpPr>
        <p:sp>
          <p:nvSpPr>
            <p:cNvPr id="57" name="AutoShape 8"/>
            <p:cNvSpPr>
              <a:spLocks noChangeArrowheads="1"/>
            </p:cNvSpPr>
            <p:nvPr/>
          </p:nvSpPr>
          <p:spPr bwMode="gray">
            <a:xfrm>
              <a:off x="3976" y="1248"/>
              <a:ext cx="528" cy="384"/>
            </a:xfrm>
            <a:prstGeom prst="can">
              <a:avLst>
                <a:gd name="adj" fmla="val 25000"/>
              </a:avLst>
            </a:prstGeom>
            <a:grpFill/>
            <a:ln w="9525">
              <a:solidFill>
                <a:srgbClr val="808080"/>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8" name="Rectangle 29"/>
            <p:cNvSpPr>
              <a:spLocks noChangeArrowheads="1"/>
            </p:cNvSpPr>
            <p:nvPr/>
          </p:nvSpPr>
          <p:spPr bwMode="auto">
            <a:xfrm>
              <a:off x="4006" y="1378"/>
              <a:ext cx="488" cy="182"/>
            </a:xfrm>
            <a:prstGeom prst="rect">
              <a:avLst/>
            </a:prstGeom>
            <a:grpFill/>
            <a:ln w="9525" algn="ctr">
              <a:noFill/>
              <a:miter lim="800000"/>
              <a:headEnd/>
              <a:tailEnd/>
            </a:ln>
            <a:effectLst/>
            <a:scene3d>
              <a:camera prst="orthographicFront"/>
              <a:lightRig rig="threePt" dir="t"/>
            </a:scene3d>
            <a:sp3d>
              <a:bevelT w="114300" prst="artDeco"/>
            </a:sp3d>
          </p:spPr>
          <p:txBody>
            <a:bodyPr wrap="none" lIns="92075" tIns="46038" rIns="92075" bIns="46038">
              <a:spAutoFit/>
            </a:bodyPr>
            <a:lstStyle/>
            <a:p>
              <a:pPr>
                <a:tabLst>
                  <a:tab pos="6342063" algn="r"/>
                </a:tabLst>
                <a:defRPr/>
              </a:pPr>
              <a:r>
                <a:rPr lang="en-GB" dirty="0">
                  <a:ea typeface="宋体" pitchFamily="2" charset="-122"/>
                </a:rPr>
                <a:t>RAID </a:t>
              </a:r>
              <a:r>
                <a:rPr lang="en-US" altLang="zh-CN" dirty="0">
                  <a:ea typeface="宋体" pitchFamily="2" charset="-122"/>
                </a:rPr>
                <a:t>01</a:t>
              </a:r>
              <a:endParaRPr lang="en-GB" altLang="zh-CN" dirty="0">
                <a:ea typeface="宋体" pitchFamily="2" charset="-122"/>
              </a:endParaRPr>
            </a:p>
          </p:txBody>
        </p:sp>
      </p:grpSp>
      <p:cxnSp>
        <p:nvCxnSpPr>
          <p:cNvPr id="26688" name="直接连接符 58"/>
          <p:cNvCxnSpPr>
            <a:cxnSpLocks noChangeShapeType="1"/>
          </p:cNvCxnSpPr>
          <p:nvPr/>
        </p:nvCxnSpPr>
        <p:spPr bwMode="auto">
          <a:xfrm>
            <a:off x="3448050" y="4033838"/>
            <a:ext cx="2286000" cy="1587"/>
          </a:xfrm>
          <a:prstGeom prst="line">
            <a:avLst/>
          </a:prstGeom>
          <a:noFill/>
          <a:ln w="38100" algn="ctr">
            <a:solidFill>
              <a:schemeClr val="accent1"/>
            </a:solidFill>
            <a:round/>
            <a:headEnd/>
            <a:tailEnd/>
          </a:ln>
        </p:spPr>
      </p:cxnSp>
      <p:sp>
        <p:nvSpPr>
          <p:cNvPr id="56" name="Line 53"/>
          <p:cNvSpPr>
            <a:spLocks noChangeShapeType="1"/>
          </p:cNvSpPr>
          <p:nvPr/>
        </p:nvSpPr>
        <p:spPr bwMode="auto">
          <a:xfrm>
            <a:off x="5738813" y="4016375"/>
            <a:ext cx="0" cy="609600"/>
          </a:xfrm>
          <a:prstGeom prst="line">
            <a:avLst/>
          </a:prstGeom>
          <a:noFill/>
          <a:ln w="38100">
            <a:solidFill>
              <a:schemeClr val="accent1"/>
            </a:solidFill>
            <a:round/>
            <a:headEnd/>
            <a:tailEnd/>
          </a:ln>
        </p:spPr>
        <p:txBody>
          <a:bodyPr lIns="92075" tIns="46038" rIns="92075" bIns="46038">
            <a:spAutoFit/>
          </a:bodyPr>
          <a:lstStyle/>
          <a:p>
            <a:endParaRPr lang="zh-CN" altLang="en-US"/>
          </a:p>
        </p:txBody>
      </p:sp>
      <p:sp>
        <p:nvSpPr>
          <p:cNvPr id="59" name="Line 53"/>
          <p:cNvSpPr>
            <a:spLocks noChangeShapeType="1"/>
          </p:cNvSpPr>
          <p:nvPr/>
        </p:nvSpPr>
        <p:spPr bwMode="auto">
          <a:xfrm>
            <a:off x="3457575" y="4033838"/>
            <a:ext cx="0" cy="609600"/>
          </a:xfrm>
          <a:prstGeom prst="line">
            <a:avLst/>
          </a:prstGeom>
          <a:noFill/>
          <a:ln w="38100">
            <a:solidFill>
              <a:schemeClr val="accent1"/>
            </a:solidFill>
            <a:round/>
            <a:headEnd/>
            <a:tailEnd/>
          </a:ln>
        </p:spPr>
        <p:txBody>
          <a:bodyPr lIns="92075" tIns="46038" rIns="92075" bIns="46038">
            <a:spAutoFit/>
          </a:bodyP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53767"/>
                                        </p:tgtEl>
                                        <p:attrNameLst>
                                          <p:attrName>style.visibility</p:attrName>
                                        </p:attrNameLst>
                                      </p:cBhvr>
                                      <p:to>
                                        <p:strVal val="visible"/>
                                      </p:to>
                                    </p:set>
                                    <p:animEffect transition="in" filter="box(in)">
                                      <p:cBhvr>
                                        <p:cTn id="7" dur="500"/>
                                        <p:tgtEl>
                                          <p:spTgt spid="1653767"/>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53768"/>
                                        </p:tgtEl>
                                        <p:attrNameLst>
                                          <p:attrName>style.visibility</p:attrName>
                                        </p:attrNameLst>
                                      </p:cBhvr>
                                      <p:to>
                                        <p:strVal val="visible"/>
                                      </p:to>
                                    </p:set>
                                    <p:anim calcmode="discrete" valueType="clr">
                                      <p:cBhvr override="childStyle">
                                        <p:cTn id="11" dur="80"/>
                                        <p:tgtEl>
                                          <p:spTgt spid="1653768"/>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53768"/>
                                        </p:tgtEl>
                                        <p:attrNameLst>
                                          <p:attrName>fillcolor</p:attrName>
                                        </p:attrNameLst>
                                      </p:cBhvr>
                                      <p:tavLst>
                                        <p:tav tm="0">
                                          <p:val>
                                            <p:clrVal>
                                              <a:schemeClr val="accent2"/>
                                            </p:clrVal>
                                          </p:val>
                                        </p:tav>
                                        <p:tav tm="50000">
                                          <p:val>
                                            <p:clrVal>
                                              <a:schemeClr val="hlink"/>
                                            </p:clrVal>
                                          </p:val>
                                        </p:tav>
                                      </p:tavLst>
                                    </p:anim>
                                    <p:set>
                                      <p:cBhvr>
                                        <p:cTn id="13" dur="80"/>
                                        <p:tgtEl>
                                          <p:spTgt spid="1653768"/>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653813"/>
                                        </p:tgtEl>
                                        <p:attrNameLst>
                                          <p:attrName>style.visibility</p:attrName>
                                        </p:attrNameLst>
                                      </p:cBhvr>
                                      <p:to>
                                        <p:strVal val="visible"/>
                                      </p:to>
                                    </p:set>
                                    <p:animEffect transition="in" filter="wipe(up)">
                                      <p:cBhvr>
                                        <p:cTn id="18" dur="500"/>
                                        <p:tgtEl>
                                          <p:spTgt spid="16538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653814"/>
                                        </p:tgtEl>
                                        <p:attrNameLst>
                                          <p:attrName>style.visibility</p:attrName>
                                        </p:attrNameLst>
                                      </p:cBhvr>
                                      <p:to>
                                        <p:strVal val="visible"/>
                                      </p:to>
                                    </p:set>
                                    <p:animEffect transition="in" filter="wipe(up)">
                                      <p:cBhvr>
                                        <p:cTn id="21" dur="500"/>
                                        <p:tgtEl>
                                          <p:spTgt spid="165381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653815"/>
                                        </p:tgtEl>
                                        <p:attrNameLst>
                                          <p:attrName>style.visibility</p:attrName>
                                        </p:attrNameLst>
                                      </p:cBhvr>
                                      <p:to>
                                        <p:strVal val="visible"/>
                                      </p:to>
                                    </p:set>
                                    <p:animEffect transition="in" filter="wipe(up)">
                                      <p:cBhvr>
                                        <p:cTn id="24" dur="500"/>
                                        <p:tgtEl>
                                          <p:spTgt spid="16538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53816"/>
                                        </p:tgtEl>
                                        <p:attrNameLst>
                                          <p:attrName>style.visibility</p:attrName>
                                        </p:attrNameLst>
                                      </p:cBhvr>
                                      <p:to>
                                        <p:strVal val="visible"/>
                                      </p:to>
                                    </p:set>
                                    <p:animEffect transition="in" filter="wipe(up)">
                                      <p:cBhvr>
                                        <p:cTn id="27" dur="500"/>
                                        <p:tgtEl>
                                          <p:spTgt spid="165381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53817"/>
                                        </p:tgtEl>
                                        <p:attrNameLst>
                                          <p:attrName>style.visibility</p:attrName>
                                        </p:attrNameLst>
                                      </p:cBhvr>
                                      <p:to>
                                        <p:strVal val="visible"/>
                                      </p:to>
                                    </p:set>
                                    <p:animEffect transition="in" filter="wipe(up)">
                                      <p:cBhvr>
                                        <p:cTn id="30" dur="500"/>
                                        <p:tgtEl>
                                          <p:spTgt spid="165381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53818"/>
                                        </p:tgtEl>
                                        <p:attrNameLst>
                                          <p:attrName>style.visibility</p:attrName>
                                        </p:attrNameLst>
                                      </p:cBhvr>
                                      <p:to>
                                        <p:strVal val="visible"/>
                                      </p:to>
                                    </p:set>
                                    <p:animEffect transition="in" filter="wipe(up)">
                                      <p:cBhvr>
                                        <p:cTn id="33" dur="500"/>
                                        <p:tgtEl>
                                          <p:spTgt spid="16538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653819"/>
                                        </p:tgtEl>
                                        <p:attrNameLst>
                                          <p:attrName>style.visibility</p:attrName>
                                        </p:attrNameLst>
                                      </p:cBhvr>
                                      <p:to>
                                        <p:strVal val="visible"/>
                                      </p:to>
                                    </p:set>
                                    <p:animEffect transition="in" filter="wipe(up)">
                                      <p:cBhvr>
                                        <p:cTn id="36" dur="500"/>
                                        <p:tgtEl>
                                          <p:spTgt spid="16538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653820"/>
                                        </p:tgtEl>
                                        <p:attrNameLst>
                                          <p:attrName>style.visibility</p:attrName>
                                        </p:attrNameLst>
                                      </p:cBhvr>
                                      <p:to>
                                        <p:strVal val="visible"/>
                                      </p:to>
                                    </p:set>
                                    <p:animEffect transition="in" filter="wipe(up)">
                                      <p:cBhvr>
                                        <p:cTn id="39" dur="500"/>
                                        <p:tgtEl>
                                          <p:spTgt spid="165382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53821"/>
                                        </p:tgtEl>
                                        <p:attrNameLst>
                                          <p:attrName>style.visibility</p:attrName>
                                        </p:attrNameLst>
                                      </p:cBhvr>
                                      <p:to>
                                        <p:strVal val="visible"/>
                                      </p:to>
                                    </p:set>
                                    <p:animEffect transition="in" filter="wipe(up)">
                                      <p:cBhvr>
                                        <p:cTn id="42" dur="500"/>
                                        <p:tgtEl>
                                          <p:spTgt spid="1653821"/>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653835"/>
                                        </p:tgtEl>
                                        <p:attrNameLst>
                                          <p:attrName>style.visibility</p:attrName>
                                        </p:attrNameLst>
                                      </p:cBhvr>
                                      <p:to>
                                        <p:strVal val="visible"/>
                                      </p:to>
                                    </p:set>
                                    <p:animEffect transition="in" filter="wipe(up)">
                                      <p:cBhvr>
                                        <p:cTn id="45" dur="500"/>
                                        <p:tgtEl>
                                          <p:spTgt spid="16538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653836"/>
                                        </p:tgtEl>
                                        <p:attrNameLst>
                                          <p:attrName>style.visibility</p:attrName>
                                        </p:attrNameLst>
                                      </p:cBhvr>
                                      <p:to>
                                        <p:strVal val="visible"/>
                                      </p:to>
                                    </p:set>
                                    <p:animEffect transition="in" filter="wipe(up)">
                                      <p:cBhvr>
                                        <p:cTn id="48" dur="500"/>
                                        <p:tgtEl>
                                          <p:spTgt spid="165383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653812"/>
                                        </p:tgtEl>
                                        <p:attrNameLst>
                                          <p:attrName>style.visibility</p:attrName>
                                        </p:attrNameLst>
                                      </p:cBhvr>
                                      <p:to>
                                        <p:strVal val="visible"/>
                                      </p:to>
                                    </p:set>
                                    <p:animEffect transition="in" filter="wipe(up)">
                                      <p:cBhvr>
                                        <p:cTn id="53" dur="500"/>
                                        <p:tgtEl>
                                          <p:spTgt spid="1653812"/>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653822"/>
                                        </p:tgtEl>
                                        <p:attrNameLst>
                                          <p:attrName>style.visibility</p:attrName>
                                        </p:attrNameLst>
                                      </p:cBhvr>
                                      <p:to>
                                        <p:strVal val="visible"/>
                                      </p:to>
                                    </p:set>
                                    <p:animEffect transition="in" filter="wipe(up)">
                                      <p:cBhvr>
                                        <p:cTn id="56" dur="500"/>
                                        <p:tgtEl>
                                          <p:spTgt spid="1653822"/>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653823"/>
                                        </p:tgtEl>
                                        <p:attrNameLst>
                                          <p:attrName>style.visibility</p:attrName>
                                        </p:attrNameLst>
                                      </p:cBhvr>
                                      <p:to>
                                        <p:strVal val="visible"/>
                                      </p:to>
                                    </p:set>
                                    <p:animEffect transition="in" filter="wipe(up)">
                                      <p:cBhvr>
                                        <p:cTn id="59" dur="500"/>
                                        <p:tgtEl>
                                          <p:spTgt spid="1653823"/>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653824"/>
                                        </p:tgtEl>
                                        <p:attrNameLst>
                                          <p:attrName>style.visibility</p:attrName>
                                        </p:attrNameLst>
                                      </p:cBhvr>
                                      <p:to>
                                        <p:strVal val="visible"/>
                                      </p:to>
                                    </p:set>
                                    <p:animEffect transition="in" filter="wipe(up)">
                                      <p:cBhvr>
                                        <p:cTn id="62" dur="500"/>
                                        <p:tgtEl>
                                          <p:spTgt spid="1653824"/>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653825"/>
                                        </p:tgtEl>
                                        <p:attrNameLst>
                                          <p:attrName>style.visibility</p:attrName>
                                        </p:attrNameLst>
                                      </p:cBhvr>
                                      <p:to>
                                        <p:strVal val="visible"/>
                                      </p:to>
                                    </p:set>
                                    <p:animEffect transition="in" filter="wipe(up)">
                                      <p:cBhvr>
                                        <p:cTn id="65" dur="500"/>
                                        <p:tgtEl>
                                          <p:spTgt spid="1653825"/>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653826"/>
                                        </p:tgtEl>
                                        <p:attrNameLst>
                                          <p:attrName>style.visibility</p:attrName>
                                        </p:attrNameLst>
                                      </p:cBhvr>
                                      <p:to>
                                        <p:strVal val="visible"/>
                                      </p:to>
                                    </p:set>
                                    <p:animEffect transition="in" filter="wipe(up)">
                                      <p:cBhvr>
                                        <p:cTn id="68" dur="500"/>
                                        <p:tgtEl>
                                          <p:spTgt spid="1653826"/>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653827"/>
                                        </p:tgtEl>
                                        <p:attrNameLst>
                                          <p:attrName>style.visibility</p:attrName>
                                        </p:attrNameLst>
                                      </p:cBhvr>
                                      <p:to>
                                        <p:strVal val="visible"/>
                                      </p:to>
                                    </p:set>
                                    <p:animEffect transition="in" filter="wipe(up)">
                                      <p:cBhvr>
                                        <p:cTn id="71" dur="500"/>
                                        <p:tgtEl>
                                          <p:spTgt spid="1653827"/>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653828"/>
                                        </p:tgtEl>
                                        <p:attrNameLst>
                                          <p:attrName>style.visibility</p:attrName>
                                        </p:attrNameLst>
                                      </p:cBhvr>
                                      <p:to>
                                        <p:strVal val="visible"/>
                                      </p:to>
                                    </p:set>
                                    <p:animEffect transition="in" filter="wipe(up)">
                                      <p:cBhvr>
                                        <p:cTn id="74" dur="500"/>
                                        <p:tgtEl>
                                          <p:spTgt spid="1653828"/>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653829"/>
                                        </p:tgtEl>
                                        <p:attrNameLst>
                                          <p:attrName>style.visibility</p:attrName>
                                        </p:attrNameLst>
                                      </p:cBhvr>
                                      <p:to>
                                        <p:strVal val="visible"/>
                                      </p:to>
                                    </p:set>
                                    <p:animEffect transition="in" filter="wipe(up)">
                                      <p:cBhvr>
                                        <p:cTn id="77" dur="500"/>
                                        <p:tgtEl>
                                          <p:spTgt spid="1653829"/>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653837"/>
                                        </p:tgtEl>
                                        <p:attrNameLst>
                                          <p:attrName>style.visibility</p:attrName>
                                        </p:attrNameLst>
                                      </p:cBhvr>
                                      <p:to>
                                        <p:strVal val="visible"/>
                                      </p:to>
                                    </p:set>
                                    <p:animEffect transition="in" filter="wipe(up)">
                                      <p:cBhvr>
                                        <p:cTn id="80" dur="500"/>
                                        <p:tgtEl>
                                          <p:spTgt spid="1653837"/>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653838"/>
                                        </p:tgtEl>
                                        <p:attrNameLst>
                                          <p:attrName>style.visibility</p:attrName>
                                        </p:attrNameLst>
                                      </p:cBhvr>
                                      <p:to>
                                        <p:strVal val="visible"/>
                                      </p:to>
                                    </p:set>
                                    <p:animEffect transition="in" filter="wipe(up)">
                                      <p:cBhvr>
                                        <p:cTn id="83" dur="500"/>
                                        <p:tgtEl>
                                          <p:spTgt spid="1653838"/>
                                        </p:tgtEl>
                                      </p:cBhvr>
                                    </p:animEffect>
                                  </p:childTnLst>
                                </p:cTn>
                              </p:par>
                            </p:childTnLst>
                          </p:cTn>
                        </p:par>
                        <p:par>
                          <p:cTn id="84" fill="hold">
                            <p:stCondLst>
                              <p:cond delay="500"/>
                            </p:stCondLst>
                            <p:childTnLst>
                              <p:par>
                                <p:cTn id="85" presetID="4" presetClass="entr" presetSubtype="16" fill="hold" grpId="0" nodeType="afterEffect">
                                  <p:stCondLst>
                                    <p:cond delay="0"/>
                                  </p:stCondLst>
                                  <p:childTnLst>
                                    <p:set>
                                      <p:cBhvr>
                                        <p:cTn id="86" dur="1" fill="hold">
                                          <p:stCondLst>
                                            <p:cond delay="0"/>
                                          </p:stCondLst>
                                        </p:cTn>
                                        <p:tgtEl>
                                          <p:spTgt spid="1653840"/>
                                        </p:tgtEl>
                                        <p:attrNameLst>
                                          <p:attrName>style.visibility</p:attrName>
                                        </p:attrNameLst>
                                      </p:cBhvr>
                                      <p:to>
                                        <p:strVal val="visible"/>
                                      </p:to>
                                    </p:set>
                                    <p:animEffect transition="in" filter="box(in)">
                                      <p:cBhvr>
                                        <p:cTn id="87" dur="500"/>
                                        <p:tgtEl>
                                          <p:spTgt spid="1653840"/>
                                        </p:tgtEl>
                                      </p:cBhvr>
                                    </p:animEffect>
                                  </p:childTnLst>
                                </p:cTn>
                              </p:par>
                            </p:childTnLst>
                          </p:cTn>
                        </p:par>
                        <p:par>
                          <p:cTn id="88" fill="hold">
                            <p:stCondLst>
                              <p:cond delay="1000"/>
                            </p:stCondLst>
                            <p:childTnLst>
                              <p:par>
                                <p:cTn id="89" presetID="4" presetClass="entr" presetSubtype="16" fill="hold" grpId="0" nodeType="afterEffect">
                                  <p:stCondLst>
                                    <p:cond delay="0"/>
                                  </p:stCondLst>
                                  <p:childTnLst>
                                    <p:set>
                                      <p:cBhvr>
                                        <p:cTn id="90" dur="1" fill="hold">
                                          <p:stCondLst>
                                            <p:cond delay="0"/>
                                          </p:stCondLst>
                                        </p:cTn>
                                        <p:tgtEl>
                                          <p:spTgt spid="1653841"/>
                                        </p:tgtEl>
                                        <p:attrNameLst>
                                          <p:attrName>style.visibility</p:attrName>
                                        </p:attrNameLst>
                                      </p:cBhvr>
                                      <p:to>
                                        <p:strVal val="visible"/>
                                      </p:to>
                                    </p:set>
                                    <p:animEffect transition="in" filter="box(in)">
                                      <p:cBhvr>
                                        <p:cTn id="91" dur="500"/>
                                        <p:tgtEl>
                                          <p:spTgt spid="16538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1653831"/>
                                        </p:tgtEl>
                                        <p:attrNameLst>
                                          <p:attrName>style.visibility</p:attrName>
                                        </p:attrNameLst>
                                      </p:cBhvr>
                                      <p:to>
                                        <p:strVal val="visible"/>
                                      </p:to>
                                    </p:set>
                                    <p:animEffect transition="in" filter="wipe(up)">
                                      <p:cBhvr>
                                        <p:cTn id="96" dur="500"/>
                                        <p:tgtEl>
                                          <p:spTgt spid="1653831"/>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1653832"/>
                                        </p:tgtEl>
                                        <p:attrNameLst>
                                          <p:attrName>style.visibility</p:attrName>
                                        </p:attrNameLst>
                                      </p:cBhvr>
                                      <p:to>
                                        <p:strVal val="visible"/>
                                      </p:to>
                                    </p:set>
                                    <p:animEffect transition="in" filter="wipe(up)">
                                      <p:cBhvr>
                                        <p:cTn id="99" dur="500"/>
                                        <p:tgtEl>
                                          <p:spTgt spid="1653832"/>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1653833"/>
                                        </p:tgtEl>
                                        <p:attrNameLst>
                                          <p:attrName>style.visibility</p:attrName>
                                        </p:attrNameLst>
                                      </p:cBhvr>
                                      <p:to>
                                        <p:strVal val="visible"/>
                                      </p:to>
                                    </p:set>
                                    <p:animEffect transition="in" filter="wipe(up)">
                                      <p:cBhvr>
                                        <p:cTn id="102" dur="500"/>
                                        <p:tgtEl>
                                          <p:spTgt spid="1653833"/>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653834"/>
                                        </p:tgtEl>
                                        <p:attrNameLst>
                                          <p:attrName>style.visibility</p:attrName>
                                        </p:attrNameLst>
                                      </p:cBhvr>
                                      <p:to>
                                        <p:strVal val="visible"/>
                                      </p:to>
                                    </p:set>
                                    <p:animEffect transition="in" filter="wipe(up)">
                                      <p:cBhvr>
                                        <p:cTn id="105" dur="500"/>
                                        <p:tgtEl>
                                          <p:spTgt spid="1653834"/>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1653844"/>
                                        </p:tgtEl>
                                        <p:attrNameLst>
                                          <p:attrName>style.visibility</p:attrName>
                                        </p:attrNameLst>
                                      </p:cBhvr>
                                      <p:to>
                                        <p:strVal val="visible"/>
                                      </p:to>
                                    </p:set>
                                    <p:animEffect transition="in" filter="wipe(up)">
                                      <p:cBhvr>
                                        <p:cTn id="108" dur="500"/>
                                        <p:tgtEl>
                                          <p:spTgt spid="1653844"/>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1653845"/>
                                        </p:tgtEl>
                                        <p:attrNameLst>
                                          <p:attrName>style.visibility</p:attrName>
                                        </p:attrNameLst>
                                      </p:cBhvr>
                                      <p:to>
                                        <p:strVal val="visible"/>
                                      </p:to>
                                    </p:set>
                                    <p:animEffect transition="in" filter="wipe(up)">
                                      <p:cBhvr>
                                        <p:cTn id="111" dur="500"/>
                                        <p:tgtEl>
                                          <p:spTgt spid="1653845"/>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wipe(down)">
                                      <p:cBhvr>
                                        <p:cTn id="114" dur="500"/>
                                        <p:tgtEl>
                                          <p:spTgt spid="5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wipe(down)">
                                      <p:cBhvr>
                                        <p:cTn id="117" dur="500"/>
                                        <p:tgtEl>
                                          <p:spTgt spid="56"/>
                                        </p:tgtEl>
                                      </p:cBhvr>
                                    </p:animEffect>
                                  </p:childTnLst>
                                </p:cTn>
                              </p:par>
                              <p:par>
                                <p:cTn id="118" presetID="22" presetClass="entr" presetSubtype="4" fill="hold" nodeType="withEffect">
                                  <p:stCondLst>
                                    <p:cond delay="0"/>
                                  </p:stCondLst>
                                  <p:childTnLst>
                                    <p:set>
                                      <p:cBhvr>
                                        <p:cTn id="119" dur="1" fill="hold">
                                          <p:stCondLst>
                                            <p:cond delay="0"/>
                                          </p:stCondLst>
                                        </p:cTn>
                                        <p:tgtEl>
                                          <p:spTgt spid="26688"/>
                                        </p:tgtEl>
                                        <p:attrNameLst>
                                          <p:attrName>style.visibility</p:attrName>
                                        </p:attrNameLst>
                                      </p:cBhvr>
                                      <p:to>
                                        <p:strVal val="visible"/>
                                      </p:to>
                                    </p:set>
                                    <p:animEffect transition="in" filter="wipe(down)">
                                      <p:cBhvr>
                                        <p:cTn id="120" dur="500"/>
                                        <p:tgtEl>
                                          <p:spTgt spid="26688"/>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wipe(down)">
                                      <p:cBhvr>
                                        <p:cTn id="123" dur="500"/>
                                        <p:tgtEl>
                                          <p:spTgt spid="60"/>
                                        </p:tgtEl>
                                      </p:cBhvr>
                                    </p:animEffect>
                                  </p:childTnLst>
                                </p:cTn>
                              </p:par>
                            </p:childTnLst>
                          </p:cTn>
                        </p:par>
                        <p:par>
                          <p:cTn id="124" fill="hold">
                            <p:stCondLst>
                              <p:cond delay="500"/>
                            </p:stCondLst>
                            <p:childTnLst>
                              <p:par>
                                <p:cTn id="125" presetID="21" presetClass="entr" presetSubtype="4" fill="hold" nodeType="afterEffect">
                                  <p:stCondLst>
                                    <p:cond delay="0"/>
                                  </p:stCondLst>
                                  <p:childTnLst>
                                    <p:set>
                                      <p:cBhvr>
                                        <p:cTn id="126" dur="1" fill="hold">
                                          <p:stCondLst>
                                            <p:cond delay="0"/>
                                          </p:stCondLst>
                                        </p:cTn>
                                        <p:tgtEl>
                                          <p:spTgt spid="2"/>
                                        </p:tgtEl>
                                        <p:attrNameLst>
                                          <p:attrName>style.visibility</p:attrName>
                                        </p:attrNameLst>
                                      </p:cBhvr>
                                      <p:to>
                                        <p:strVal val="visible"/>
                                      </p:to>
                                    </p:set>
                                    <p:animEffect transition="in" filter="wheel(4)">
                                      <p:cBhvr>
                                        <p:cTn id="1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653768" grpId="0"/>
      <p:bldP spid="1653812" grpId="0" animBg="1"/>
      <p:bldP spid="1653813" grpId="0" animBg="1"/>
      <p:bldP spid="1653814" grpId="0" animBg="1"/>
      <p:bldP spid="1653815" grpId="0" animBg="1"/>
      <p:bldP spid="1653816" grpId="0" animBg="1"/>
      <p:bldP spid="1653817" grpId="0" animBg="1"/>
      <p:bldP spid="1653818" grpId="0" animBg="1"/>
      <p:bldP spid="1653819" grpId="0" animBg="1"/>
      <p:bldP spid="1653820" grpId="0" animBg="1"/>
      <p:bldP spid="1653821" grpId="0" animBg="1"/>
      <p:bldP spid="1653822" grpId="0" animBg="1"/>
      <p:bldP spid="1653823" grpId="0" animBg="1"/>
      <p:bldP spid="1653824" grpId="0" animBg="1"/>
      <p:bldP spid="1653825" grpId="0" animBg="1"/>
      <p:bldP spid="1653826" grpId="0" animBg="1"/>
      <p:bldP spid="1653827" grpId="0" animBg="1"/>
      <p:bldP spid="1653828" grpId="0" animBg="1"/>
      <p:bldP spid="1653829" grpId="0" animBg="1"/>
      <p:bldP spid="1653831" grpId="0" animBg="1"/>
      <p:bldP spid="1653832" grpId="0" animBg="1"/>
      <p:bldP spid="1653833" grpId="0" animBg="1"/>
      <p:bldP spid="1653834" grpId="0" animBg="1"/>
      <p:bldP spid="1653835" grpId="0"/>
      <p:bldP spid="1653836" grpId="0"/>
      <p:bldP spid="1653837" grpId="0"/>
      <p:bldP spid="1653838" grpId="0"/>
      <p:bldP spid="1653840" grpId="0"/>
      <p:bldP spid="1653841" grpId="0"/>
      <p:bldP spid="1653844" grpId="0" animBg="1"/>
      <p:bldP spid="1653845" grpId="0" animBg="1"/>
      <p:bldP spid="56" grpId="0" animBg="1"/>
      <p:bldP spid="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 RAID</a:t>
            </a:r>
            <a:r>
              <a:rPr lang="zh-CN" altLang="en-US" sz="3200" b="1" dirty="0" smtClean="0">
                <a:solidFill>
                  <a:schemeClr val="bg1"/>
                </a:solidFill>
                <a:latin typeface="微软雅黑" pitchFamily="34" charset="-122"/>
                <a:ea typeface="微软雅黑" pitchFamily="34" charset="-122"/>
                <a:cs typeface="Times New Roman" pitchFamily="18" charset="0"/>
              </a:rPr>
              <a:t>级别的选择</a:t>
            </a:r>
          </a:p>
        </p:txBody>
      </p:sp>
      <p:sp>
        <p:nvSpPr>
          <p:cNvPr id="37893" name="Freeform 56"/>
          <p:cNvSpPr>
            <a:spLocks/>
          </p:cNvSpPr>
          <p:nvPr/>
        </p:nvSpPr>
        <p:spPr bwMode="auto">
          <a:xfrm>
            <a:off x="801688" y="2536825"/>
            <a:ext cx="2901950" cy="2419350"/>
          </a:xfrm>
          <a:custGeom>
            <a:avLst/>
            <a:gdLst>
              <a:gd name="T0" fmla="*/ 2147483647 w 2189"/>
              <a:gd name="T1" fmla="*/ 2147483647 h 1823"/>
              <a:gd name="T2" fmla="*/ 2147483647 w 2189"/>
              <a:gd name="T3" fmla="*/ 2147483647 h 1823"/>
              <a:gd name="T4" fmla="*/ 2147483647 w 2189"/>
              <a:gd name="T5" fmla="*/ 2147483647 h 1823"/>
              <a:gd name="T6" fmla="*/ 2147483647 w 2189"/>
              <a:gd name="T7" fmla="*/ 2147483647 h 1823"/>
              <a:gd name="T8" fmla="*/ 2147483647 w 2189"/>
              <a:gd name="T9" fmla="*/ 2147483647 h 1823"/>
              <a:gd name="T10" fmla="*/ 2147483647 w 2189"/>
              <a:gd name="T11" fmla="*/ 2147483647 h 1823"/>
              <a:gd name="T12" fmla="*/ 2147483647 w 2189"/>
              <a:gd name="T13" fmla="*/ 2147483647 h 1823"/>
              <a:gd name="T14" fmla="*/ 2147483647 w 2189"/>
              <a:gd name="T15" fmla="*/ 2147483647 h 1823"/>
              <a:gd name="T16" fmla="*/ 2147483647 w 2189"/>
              <a:gd name="T17" fmla="*/ 2147483647 h 1823"/>
              <a:gd name="T18" fmla="*/ 2147483647 w 2189"/>
              <a:gd name="T19" fmla="*/ 2147483647 h 1823"/>
              <a:gd name="T20" fmla="*/ 2147483647 w 2189"/>
              <a:gd name="T21" fmla="*/ 2147483647 h 1823"/>
              <a:gd name="T22" fmla="*/ 2147483647 w 2189"/>
              <a:gd name="T23" fmla="*/ 2147483647 h 1823"/>
              <a:gd name="T24" fmla="*/ 2147483647 w 2189"/>
              <a:gd name="T25" fmla="*/ 2147483647 h 1823"/>
              <a:gd name="T26" fmla="*/ 2147483647 w 2189"/>
              <a:gd name="T27" fmla="*/ 2147483647 h 1823"/>
              <a:gd name="T28" fmla="*/ 2147483647 w 2189"/>
              <a:gd name="T29" fmla="*/ 2147483647 h 1823"/>
              <a:gd name="T30" fmla="*/ 2147483647 w 2189"/>
              <a:gd name="T31" fmla="*/ 2147483647 h 1823"/>
              <a:gd name="T32" fmla="*/ 2147483647 w 2189"/>
              <a:gd name="T33" fmla="*/ 2147483647 h 1823"/>
              <a:gd name="T34" fmla="*/ 2147483647 w 2189"/>
              <a:gd name="T35" fmla="*/ 2147483647 h 1823"/>
              <a:gd name="T36" fmla="*/ 2147483647 w 2189"/>
              <a:gd name="T37" fmla="*/ 2147483647 h 1823"/>
              <a:gd name="T38" fmla="*/ 2147483647 w 2189"/>
              <a:gd name="T39" fmla="*/ 2147483647 h 1823"/>
              <a:gd name="T40" fmla="*/ 2147483647 w 2189"/>
              <a:gd name="T41" fmla="*/ 2147483647 h 1823"/>
              <a:gd name="T42" fmla="*/ 2147483647 w 2189"/>
              <a:gd name="T43" fmla="*/ 2147483647 h 1823"/>
              <a:gd name="T44" fmla="*/ 2147483647 w 2189"/>
              <a:gd name="T45" fmla="*/ 2147483647 h 1823"/>
              <a:gd name="T46" fmla="*/ 2147483647 w 2189"/>
              <a:gd name="T47" fmla="*/ 2147483647 h 1823"/>
              <a:gd name="T48" fmla="*/ 2147483647 w 2189"/>
              <a:gd name="T49" fmla="*/ 2147483647 h 1823"/>
              <a:gd name="T50" fmla="*/ 2147483647 w 2189"/>
              <a:gd name="T51" fmla="*/ 2147483647 h 1823"/>
              <a:gd name="T52" fmla="*/ 2147483647 w 2189"/>
              <a:gd name="T53" fmla="*/ 2147483647 h 1823"/>
              <a:gd name="T54" fmla="*/ 2147483647 w 2189"/>
              <a:gd name="T55" fmla="*/ 2147483647 h 1823"/>
              <a:gd name="T56" fmla="*/ 2147483647 w 2189"/>
              <a:gd name="T57" fmla="*/ 2147483647 h 1823"/>
              <a:gd name="T58" fmla="*/ 2147483647 w 2189"/>
              <a:gd name="T59" fmla="*/ 2147483647 h 1823"/>
              <a:gd name="T60" fmla="*/ 2147483647 w 2189"/>
              <a:gd name="T61" fmla="*/ 2147483647 h 1823"/>
              <a:gd name="T62" fmla="*/ 2147483647 w 2189"/>
              <a:gd name="T63" fmla="*/ 2147483647 h 1823"/>
              <a:gd name="T64" fmla="*/ 2147483647 w 2189"/>
              <a:gd name="T65" fmla="*/ 2147483647 h 1823"/>
              <a:gd name="T66" fmla="*/ 2147483647 w 2189"/>
              <a:gd name="T67" fmla="*/ 2147483647 h 1823"/>
              <a:gd name="T68" fmla="*/ 2147483647 w 2189"/>
              <a:gd name="T69" fmla="*/ 2147483647 h 1823"/>
              <a:gd name="T70" fmla="*/ 2147483647 w 2189"/>
              <a:gd name="T71" fmla="*/ 2147483647 h 1823"/>
              <a:gd name="T72" fmla="*/ 2147483647 w 2189"/>
              <a:gd name="T73" fmla="*/ 2147483647 h 1823"/>
              <a:gd name="T74" fmla="*/ 2147483647 w 2189"/>
              <a:gd name="T75" fmla="*/ 2147483647 h 1823"/>
              <a:gd name="T76" fmla="*/ 2147483647 w 2189"/>
              <a:gd name="T77" fmla="*/ 2147483647 h 1823"/>
              <a:gd name="T78" fmla="*/ 2147483647 w 2189"/>
              <a:gd name="T79" fmla="*/ 0 h 1823"/>
              <a:gd name="T80" fmla="*/ 2147483647 w 2189"/>
              <a:gd name="T81" fmla="*/ 2147483647 h 1823"/>
              <a:gd name="T82" fmla="*/ 2147483647 w 2189"/>
              <a:gd name="T83" fmla="*/ 2147483647 h 1823"/>
              <a:gd name="T84" fmla="*/ 2147483647 w 2189"/>
              <a:gd name="T85" fmla="*/ 2147483647 h 1823"/>
              <a:gd name="T86" fmla="*/ 2147483647 w 2189"/>
              <a:gd name="T87" fmla="*/ 2147483647 h 1823"/>
              <a:gd name="T88" fmla="*/ 2147483647 w 2189"/>
              <a:gd name="T89" fmla="*/ 2147483647 h 1823"/>
              <a:gd name="T90" fmla="*/ 2147483647 w 2189"/>
              <a:gd name="T91" fmla="*/ 2147483647 h 1823"/>
              <a:gd name="T92" fmla="*/ 2147483647 w 2189"/>
              <a:gd name="T93" fmla="*/ 2147483647 h 1823"/>
              <a:gd name="T94" fmla="*/ 2147483647 w 2189"/>
              <a:gd name="T95" fmla="*/ 2147483647 h 1823"/>
              <a:gd name="T96" fmla="*/ 2147483647 w 2189"/>
              <a:gd name="T97" fmla="*/ 2147483647 h 1823"/>
              <a:gd name="T98" fmla="*/ 2147483647 w 2189"/>
              <a:gd name="T99" fmla="*/ 2147483647 h 1823"/>
              <a:gd name="T100" fmla="*/ 2147483647 w 2189"/>
              <a:gd name="T101" fmla="*/ 2147483647 h 1823"/>
              <a:gd name="T102" fmla="*/ 2147483647 w 2189"/>
              <a:gd name="T103" fmla="*/ 2147483647 h 1823"/>
              <a:gd name="T104" fmla="*/ 2147483647 w 2189"/>
              <a:gd name="T105" fmla="*/ 2147483647 h 1823"/>
              <a:gd name="T106" fmla="*/ 2147483647 w 2189"/>
              <a:gd name="T107" fmla="*/ 2147483647 h 1823"/>
              <a:gd name="T108" fmla="*/ 2147483647 w 2189"/>
              <a:gd name="T109" fmla="*/ 2147483647 h 1823"/>
              <a:gd name="T110" fmla="*/ 2147483647 w 2189"/>
              <a:gd name="T111" fmla="*/ 2147483647 h 1823"/>
              <a:gd name="T112" fmla="*/ 2147483647 w 2189"/>
              <a:gd name="T113" fmla="*/ 2147483647 h 1823"/>
              <a:gd name="T114" fmla="*/ 2147483647 w 2189"/>
              <a:gd name="T115" fmla="*/ 2147483647 h 1823"/>
              <a:gd name="T116" fmla="*/ 2147483647 w 2189"/>
              <a:gd name="T117" fmla="*/ 2147483647 h 1823"/>
              <a:gd name="T118" fmla="*/ 2147483647 w 2189"/>
              <a:gd name="T119" fmla="*/ 2147483647 h 1823"/>
              <a:gd name="T120" fmla="*/ 2147483647 w 2189"/>
              <a:gd name="T121" fmla="*/ 2147483647 h 1823"/>
              <a:gd name="T122" fmla="*/ 2147483647 w 2189"/>
              <a:gd name="T123" fmla="*/ 2147483647 h 1823"/>
              <a:gd name="T124" fmla="*/ 2147483647 w 2189"/>
              <a:gd name="T125" fmla="*/ 2147483647 h 18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89"/>
              <a:gd name="T190" fmla="*/ 0 h 1823"/>
              <a:gd name="T191" fmla="*/ 2189 w 2189"/>
              <a:gd name="T192" fmla="*/ 1823 h 18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89" h="1823">
                <a:moveTo>
                  <a:pt x="2175" y="1567"/>
                </a:moveTo>
                <a:lnTo>
                  <a:pt x="2154" y="1582"/>
                </a:lnTo>
                <a:lnTo>
                  <a:pt x="2133" y="1597"/>
                </a:lnTo>
                <a:lnTo>
                  <a:pt x="2089" y="1625"/>
                </a:lnTo>
                <a:lnTo>
                  <a:pt x="2044" y="1652"/>
                </a:lnTo>
                <a:lnTo>
                  <a:pt x="1998" y="1676"/>
                </a:lnTo>
                <a:lnTo>
                  <a:pt x="1951" y="1698"/>
                </a:lnTo>
                <a:lnTo>
                  <a:pt x="1903" y="1719"/>
                </a:lnTo>
                <a:lnTo>
                  <a:pt x="1877" y="1730"/>
                </a:lnTo>
                <a:lnTo>
                  <a:pt x="1853" y="1739"/>
                </a:lnTo>
                <a:lnTo>
                  <a:pt x="1828" y="1748"/>
                </a:lnTo>
                <a:lnTo>
                  <a:pt x="1804" y="1755"/>
                </a:lnTo>
                <a:lnTo>
                  <a:pt x="1778" y="1764"/>
                </a:lnTo>
                <a:lnTo>
                  <a:pt x="1753" y="1772"/>
                </a:lnTo>
                <a:lnTo>
                  <a:pt x="1727" y="1778"/>
                </a:lnTo>
                <a:lnTo>
                  <a:pt x="1701" y="1785"/>
                </a:lnTo>
                <a:lnTo>
                  <a:pt x="1649" y="1796"/>
                </a:lnTo>
                <a:lnTo>
                  <a:pt x="1622" y="1802"/>
                </a:lnTo>
                <a:lnTo>
                  <a:pt x="1595" y="1807"/>
                </a:lnTo>
                <a:lnTo>
                  <a:pt x="1569" y="1810"/>
                </a:lnTo>
                <a:lnTo>
                  <a:pt x="1542" y="1814"/>
                </a:lnTo>
                <a:lnTo>
                  <a:pt x="1515" y="1817"/>
                </a:lnTo>
                <a:lnTo>
                  <a:pt x="1487" y="1819"/>
                </a:lnTo>
                <a:lnTo>
                  <a:pt x="1432" y="1822"/>
                </a:lnTo>
                <a:lnTo>
                  <a:pt x="1377" y="1823"/>
                </a:lnTo>
                <a:lnTo>
                  <a:pt x="1341" y="1823"/>
                </a:lnTo>
                <a:lnTo>
                  <a:pt x="1306" y="1822"/>
                </a:lnTo>
                <a:lnTo>
                  <a:pt x="1270" y="1820"/>
                </a:lnTo>
                <a:lnTo>
                  <a:pt x="1236" y="1816"/>
                </a:lnTo>
                <a:lnTo>
                  <a:pt x="1201" y="1813"/>
                </a:lnTo>
                <a:lnTo>
                  <a:pt x="1166" y="1808"/>
                </a:lnTo>
                <a:lnTo>
                  <a:pt x="1133" y="1802"/>
                </a:lnTo>
                <a:lnTo>
                  <a:pt x="1099" y="1796"/>
                </a:lnTo>
                <a:lnTo>
                  <a:pt x="1066" y="1788"/>
                </a:lnTo>
                <a:lnTo>
                  <a:pt x="1033" y="1779"/>
                </a:lnTo>
                <a:lnTo>
                  <a:pt x="999" y="1770"/>
                </a:lnTo>
                <a:lnTo>
                  <a:pt x="968" y="1761"/>
                </a:lnTo>
                <a:lnTo>
                  <a:pt x="935" y="1751"/>
                </a:lnTo>
                <a:lnTo>
                  <a:pt x="903" y="1740"/>
                </a:lnTo>
                <a:lnTo>
                  <a:pt x="872" y="1728"/>
                </a:lnTo>
                <a:lnTo>
                  <a:pt x="840" y="1715"/>
                </a:lnTo>
                <a:lnTo>
                  <a:pt x="810" y="1701"/>
                </a:lnTo>
                <a:lnTo>
                  <a:pt x="780" y="1688"/>
                </a:lnTo>
                <a:lnTo>
                  <a:pt x="750" y="1673"/>
                </a:lnTo>
                <a:lnTo>
                  <a:pt x="720" y="1658"/>
                </a:lnTo>
                <a:lnTo>
                  <a:pt x="691" y="1641"/>
                </a:lnTo>
                <a:lnTo>
                  <a:pt x="663" y="1625"/>
                </a:lnTo>
                <a:lnTo>
                  <a:pt x="634" y="1607"/>
                </a:lnTo>
                <a:lnTo>
                  <a:pt x="607" y="1588"/>
                </a:lnTo>
                <a:lnTo>
                  <a:pt x="580" y="1569"/>
                </a:lnTo>
                <a:lnTo>
                  <a:pt x="553" y="1549"/>
                </a:lnTo>
                <a:lnTo>
                  <a:pt x="527" y="1530"/>
                </a:lnTo>
                <a:lnTo>
                  <a:pt x="500" y="1509"/>
                </a:lnTo>
                <a:lnTo>
                  <a:pt x="476" y="1488"/>
                </a:lnTo>
                <a:lnTo>
                  <a:pt x="451" y="1465"/>
                </a:lnTo>
                <a:lnTo>
                  <a:pt x="427" y="1443"/>
                </a:lnTo>
                <a:lnTo>
                  <a:pt x="403" y="1420"/>
                </a:lnTo>
                <a:lnTo>
                  <a:pt x="380" y="1396"/>
                </a:lnTo>
                <a:lnTo>
                  <a:pt x="358" y="1372"/>
                </a:lnTo>
                <a:lnTo>
                  <a:pt x="337" y="1348"/>
                </a:lnTo>
                <a:lnTo>
                  <a:pt x="314" y="1322"/>
                </a:lnTo>
                <a:lnTo>
                  <a:pt x="294" y="1297"/>
                </a:lnTo>
                <a:lnTo>
                  <a:pt x="273" y="1270"/>
                </a:lnTo>
                <a:lnTo>
                  <a:pt x="254" y="1244"/>
                </a:lnTo>
                <a:lnTo>
                  <a:pt x="236" y="1217"/>
                </a:lnTo>
                <a:lnTo>
                  <a:pt x="218" y="1188"/>
                </a:lnTo>
                <a:lnTo>
                  <a:pt x="200" y="1160"/>
                </a:lnTo>
                <a:lnTo>
                  <a:pt x="183" y="1131"/>
                </a:lnTo>
                <a:lnTo>
                  <a:pt x="167" y="1103"/>
                </a:lnTo>
                <a:lnTo>
                  <a:pt x="150" y="1074"/>
                </a:lnTo>
                <a:lnTo>
                  <a:pt x="137" y="1044"/>
                </a:lnTo>
                <a:lnTo>
                  <a:pt x="122" y="1014"/>
                </a:lnTo>
                <a:lnTo>
                  <a:pt x="108" y="982"/>
                </a:lnTo>
                <a:lnTo>
                  <a:pt x="96" y="951"/>
                </a:lnTo>
                <a:lnTo>
                  <a:pt x="84" y="921"/>
                </a:lnTo>
                <a:lnTo>
                  <a:pt x="72" y="888"/>
                </a:lnTo>
                <a:lnTo>
                  <a:pt x="61" y="856"/>
                </a:lnTo>
                <a:lnTo>
                  <a:pt x="52" y="823"/>
                </a:lnTo>
                <a:lnTo>
                  <a:pt x="43" y="791"/>
                </a:lnTo>
                <a:lnTo>
                  <a:pt x="36" y="758"/>
                </a:lnTo>
                <a:lnTo>
                  <a:pt x="28" y="724"/>
                </a:lnTo>
                <a:lnTo>
                  <a:pt x="22" y="691"/>
                </a:lnTo>
                <a:lnTo>
                  <a:pt x="16" y="656"/>
                </a:lnTo>
                <a:lnTo>
                  <a:pt x="12" y="621"/>
                </a:lnTo>
                <a:lnTo>
                  <a:pt x="7" y="587"/>
                </a:lnTo>
                <a:lnTo>
                  <a:pt x="4" y="552"/>
                </a:lnTo>
                <a:lnTo>
                  <a:pt x="3" y="518"/>
                </a:lnTo>
                <a:lnTo>
                  <a:pt x="1" y="482"/>
                </a:lnTo>
                <a:lnTo>
                  <a:pt x="0" y="447"/>
                </a:lnTo>
                <a:lnTo>
                  <a:pt x="1" y="399"/>
                </a:lnTo>
                <a:lnTo>
                  <a:pt x="3" y="375"/>
                </a:lnTo>
                <a:lnTo>
                  <a:pt x="4" y="351"/>
                </a:lnTo>
                <a:lnTo>
                  <a:pt x="7" y="303"/>
                </a:lnTo>
                <a:lnTo>
                  <a:pt x="10" y="280"/>
                </a:lnTo>
                <a:lnTo>
                  <a:pt x="13" y="256"/>
                </a:lnTo>
                <a:lnTo>
                  <a:pt x="34" y="241"/>
                </a:lnTo>
                <a:lnTo>
                  <a:pt x="57" y="226"/>
                </a:lnTo>
                <a:lnTo>
                  <a:pt x="101" y="199"/>
                </a:lnTo>
                <a:lnTo>
                  <a:pt x="146" y="173"/>
                </a:lnTo>
                <a:lnTo>
                  <a:pt x="191" y="148"/>
                </a:lnTo>
                <a:lnTo>
                  <a:pt x="239" y="125"/>
                </a:lnTo>
                <a:lnTo>
                  <a:pt x="287" y="104"/>
                </a:lnTo>
                <a:lnTo>
                  <a:pt x="311" y="95"/>
                </a:lnTo>
                <a:lnTo>
                  <a:pt x="335" y="85"/>
                </a:lnTo>
                <a:lnTo>
                  <a:pt x="361" y="76"/>
                </a:lnTo>
                <a:lnTo>
                  <a:pt x="386" y="68"/>
                </a:lnTo>
                <a:lnTo>
                  <a:pt x="412" y="61"/>
                </a:lnTo>
                <a:lnTo>
                  <a:pt x="436" y="53"/>
                </a:lnTo>
                <a:lnTo>
                  <a:pt x="463" y="45"/>
                </a:lnTo>
                <a:lnTo>
                  <a:pt x="488" y="39"/>
                </a:lnTo>
                <a:lnTo>
                  <a:pt x="541" y="27"/>
                </a:lnTo>
                <a:lnTo>
                  <a:pt x="567" y="23"/>
                </a:lnTo>
                <a:lnTo>
                  <a:pt x="594" y="18"/>
                </a:lnTo>
                <a:lnTo>
                  <a:pt x="621" y="14"/>
                </a:lnTo>
                <a:lnTo>
                  <a:pt x="648" y="11"/>
                </a:lnTo>
                <a:lnTo>
                  <a:pt x="675" y="8"/>
                </a:lnTo>
                <a:lnTo>
                  <a:pt x="702" y="5"/>
                </a:lnTo>
                <a:lnTo>
                  <a:pt x="757" y="2"/>
                </a:lnTo>
                <a:lnTo>
                  <a:pt x="813" y="0"/>
                </a:lnTo>
                <a:lnTo>
                  <a:pt x="848" y="0"/>
                </a:lnTo>
                <a:lnTo>
                  <a:pt x="884" y="2"/>
                </a:lnTo>
                <a:lnTo>
                  <a:pt x="918" y="5"/>
                </a:lnTo>
                <a:lnTo>
                  <a:pt x="953" y="8"/>
                </a:lnTo>
                <a:lnTo>
                  <a:pt x="987" y="11"/>
                </a:lnTo>
                <a:lnTo>
                  <a:pt x="1022" y="17"/>
                </a:lnTo>
                <a:lnTo>
                  <a:pt x="1057" y="21"/>
                </a:lnTo>
                <a:lnTo>
                  <a:pt x="1090" y="29"/>
                </a:lnTo>
                <a:lnTo>
                  <a:pt x="1123" y="35"/>
                </a:lnTo>
                <a:lnTo>
                  <a:pt x="1156" y="44"/>
                </a:lnTo>
                <a:lnTo>
                  <a:pt x="1189" y="53"/>
                </a:lnTo>
                <a:lnTo>
                  <a:pt x="1222" y="62"/>
                </a:lnTo>
                <a:lnTo>
                  <a:pt x="1254" y="73"/>
                </a:lnTo>
                <a:lnTo>
                  <a:pt x="1285" y="85"/>
                </a:lnTo>
                <a:lnTo>
                  <a:pt x="1317" y="95"/>
                </a:lnTo>
                <a:lnTo>
                  <a:pt x="1348" y="109"/>
                </a:lnTo>
                <a:lnTo>
                  <a:pt x="1378" y="122"/>
                </a:lnTo>
                <a:lnTo>
                  <a:pt x="1408" y="136"/>
                </a:lnTo>
                <a:lnTo>
                  <a:pt x="1438" y="151"/>
                </a:lnTo>
                <a:lnTo>
                  <a:pt x="1468" y="166"/>
                </a:lnTo>
                <a:lnTo>
                  <a:pt x="1497" y="182"/>
                </a:lnTo>
                <a:lnTo>
                  <a:pt x="1526" y="200"/>
                </a:lnTo>
                <a:lnTo>
                  <a:pt x="1554" y="217"/>
                </a:lnTo>
                <a:lnTo>
                  <a:pt x="1581" y="235"/>
                </a:lnTo>
                <a:lnTo>
                  <a:pt x="1610" y="255"/>
                </a:lnTo>
                <a:lnTo>
                  <a:pt x="1635" y="274"/>
                </a:lnTo>
                <a:lnTo>
                  <a:pt x="1662" y="294"/>
                </a:lnTo>
                <a:lnTo>
                  <a:pt x="1688" y="315"/>
                </a:lnTo>
                <a:lnTo>
                  <a:pt x="1714" y="336"/>
                </a:lnTo>
                <a:lnTo>
                  <a:pt x="1738" y="358"/>
                </a:lnTo>
                <a:lnTo>
                  <a:pt x="1762" y="381"/>
                </a:lnTo>
                <a:lnTo>
                  <a:pt x="1786" y="403"/>
                </a:lnTo>
                <a:lnTo>
                  <a:pt x="1808" y="427"/>
                </a:lnTo>
                <a:lnTo>
                  <a:pt x="1831" y="452"/>
                </a:lnTo>
                <a:lnTo>
                  <a:pt x="1853" y="476"/>
                </a:lnTo>
                <a:lnTo>
                  <a:pt x="1874" y="501"/>
                </a:lnTo>
                <a:lnTo>
                  <a:pt x="1895" y="527"/>
                </a:lnTo>
                <a:lnTo>
                  <a:pt x="1915" y="554"/>
                </a:lnTo>
                <a:lnTo>
                  <a:pt x="1934" y="579"/>
                </a:lnTo>
                <a:lnTo>
                  <a:pt x="1954" y="608"/>
                </a:lnTo>
                <a:lnTo>
                  <a:pt x="1972" y="635"/>
                </a:lnTo>
                <a:lnTo>
                  <a:pt x="1989" y="664"/>
                </a:lnTo>
                <a:lnTo>
                  <a:pt x="2007" y="692"/>
                </a:lnTo>
                <a:lnTo>
                  <a:pt x="2023" y="721"/>
                </a:lnTo>
                <a:lnTo>
                  <a:pt x="2038" y="751"/>
                </a:lnTo>
                <a:lnTo>
                  <a:pt x="2053" y="781"/>
                </a:lnTo>
                <a:lnTo>
                  <a:pt x="2067" y="811"/>
                </a:lnTo>
                <a:lnTo>
                  <a:pt x="2080" y="841"/>
                </a:lnTo>
                <a:lnTo>
                  <a:pt x="2094" y="873"/>
                </a:lnTo>
                <a:lnTo>
                  <a:pt x="2104" y="904"/>
                </a:lnTo>
                <a:lnTo>
                  <a:pt x="2116" y="936"/>
                </a:lnTo>
                <a:lnTo>
                  <a:pt x="2127" y="967"/>
                </a:lnTo>
                <a:lnTo>
                  <a:pt x="2136" y="1000"/>
                </a:lnTo>
                <a:lnTo>
                  <a:pt x="2145" y="1034"/>
                </a:lnTo>
                <a:lnTo>
                  <a:pt x="2154" y="1067"/>
                </a:lnTo>
                <a:lnTo>
                  <a:pt x="2160" y="1100"/>
                </a:lnTo>
                <a:lnTo>
                  <a:pt x="2167" y="1133"/>
                </a:lnTo>
                <a:lnTo>
                  <a:pt x="2172" y="1167"/>
                </a:lnTo>
                <a:lnTo>
                  <a:pt x="2178" y="1202"/>
                </a:lnTo>
                <a:lnTo>
                  <a:pt x="2181" y="1237"/>
                </a:lnTo>
                <a:lnTo>
                  <a:pt x="2184" y="1271"/>
                </a:lnTo>
                <a:lnTo>
                  <a:pt x="2187" y="1306"/>
                </a:lnTo>
                <a:lnTo>
                  <a:pt x="2189" y="1342"/>
                </a:lnTo>
                <a:lnTo>
                  <a:pt x="2189" y="1376"/>
                </a:lnTo>
                <a:lnTo>
                  <a:pt x="2187" y="1426"/>
                </a:lnTo>
                <a:lnTo>
                  <a:pt x="2187" y="1449"/>
                </a:lnTo>
                <a:lnTo>
                  <a:pt x="2186" y="1473"/>
                </a:lnTo>
                <a:lnTo>
                  <a:pt x="2181" y="1521"/>
                </a:lnTo>
                <a:lnTo>
                  <a:pt x="2178" y="1545"/>
                </a:lnTo>
                <a:lnTo>
                  <a:pt x="2175" y="1567"/>
                </a:lnTo>
                <a:close/>
              </a:path>
            </a:pathLst>
          </a:custGeom>
          <a:gradFill rotWithShape="1">
            <a:gsLst>
              <a:gs pos="0">
                <a:srgbClr val="FFFFFF"/>
              </a:gs>
              <a:gs pos="100000">
                <a:schemeClr val="accent1"/>
              </a:gs>
            </a:gsLst>
            <a:lin ang="18900000" scaled="1"/>
          </a:gradFill>
          <a:ln w="6350">
            <a:solidFill>
              <a:srgbClr val="FF9900"/>
            </a:solidFill>
            <a:round/>
            <a:headEnd/>
            <a:tailEnd/>
          </a:ln>
        </p:spPr>
        <p:txBody>
          <a:bodyPr/>
          <a:lstStyle/>
          <a:p>
            <a:pPr algn="ctr">
              <a:spcBef>
                <a:spcPct val="50000"/>
              </a:spcBef>
            </a:pPr>
            <a:endParaRPr lang="zh-CN" altLang="en-US"/>
          </a:p>
        </p:txBody>
      </p:sp>
      <p:sp>
        <p:nvSpPr>
          <p:cNvPr id="37894" name="Freeform 57"/>
          <p:cNvSpPr>
            <a:spLocks/>
          </p:cNvSpPr>
          <p:nvPr/>
        </p:nvSpPr>
        <p:spPr bwMode="auto">
          <a:xfrm>
            <a:off x="801688" y="2536825"/>
            <a:ext cx="2901950" cy="2419350"/>
          </a:xfrm>
          <a:custGeom>
            <a:avLst/>
            <a:gdLst>
              <a:gd name="T0" fmla="*/ 2147483647 w 2189"/>
              <a:gd name="T1" fmla="*/ 2147483647 h 1823"/>
              <a:gd name="T2" fmla="*/ 2147483647 w 2189"/>
              <a:gd name="T3" fmla="*/ 2147483647 h 1823"/>
              <a:gd name="T4" fmla="*/ 2147483647 w 2189"/>
              <a:gd name="T5" fmla="*/ 2147483647 h 1823"/>
              <a:gd name="T6" fmla="*/ 2147483647 w 2189"/>
              <a:gd name="T7" fmla="*/ 2147483647 h 1823"/>
              <a:gd name="T8" fmla="*/ 2147483647 w 2189"/>
              <a:gd name="T9" fmla="*/ 2147483647 h 1823"/>
              <a:gd name="T10" fmla="*/ 2147483647 w 2189"/>
              <a:gd name="T11" fmla="*/ 2147483647 h 1823"/>
              <a:gd name="T12" fmla="*/ 2147483647 w 2189"/>
              <a:gd name="T13" fmla="*/ 2147483647 h 1823"/>
              <a:gd name="T14" fmla="*/ 2147483647 w 2189"/>
              <a:gd name="T15" fmla="*/ 2147483647 h 1823"/>
              <a:gd name="T16" fmla="*/ 2147483647 w 2189"/>
              <a:gd name="T17" fmla="*/ 2147483647 h 1823"/>
              <a:gd name="T18" fmla="*/ 2147483647 w 2189"/>
              <a:gd name="T19" fmla="*/ 2147483647 h 1823"/>
              <a:gd name="T20" fmla="*/ 2147483647 w 2189"/>
              <a:gd name="T21" fmla="*/ 2147483647 h 1823"/>
              <a:gd name="T22" fmla="*/ 2147483647 w 2189"/>
              <a:gd name="T23" fmla="*/ 2147483647 h 1823"/>
              <a:gd name="T24" fmla="*/ 2147483647 w 2189"/>
              <a:gd name="T25" fmla="*/ 2147483647 h 1823"/>
              <a:gd name="T26" fmla="*/ 2147483647 w 2189"/>
              <a:gd name="T27" fmla="*/ 2147483647 h 1823"/>
              <a:gd name="T28" fmla="*/ 2147483647 w 2189"/>
              <a:gd name="T29" fmla="*/ 2147483647 h 1823"/>
              <a:gd name="T30" fmla="*/ 2147483647 w 2189"/>
              <a:gd name="T31" fmla="*/ 2147483647 h 1823"/>
              <a:gd name="T32" fmla="*/ 2147483647 w 2189"/>
              <a:gd name="T33" fmla="*/ 2147483647 h 1823"/>
              <a:gd name="T34" fmla="*/ 2147483647 w 2189"/>
              <a:gd name="T35" fmla="*/ 2147483647 h 1823"/>
              <a:gd name="T36" fmla="*/ 2147483647 w 2189"/>
              <a:gd name="T37" fmla="*/ 2147483647 h 1823"/>
              <a:gd name="T38" fmla="*/ 2147483647 w 2189"/>
              <a:gd name="T39" fmla="*/ 2147483647 h 1823"/>
              <a:gd name="T40" fmla="*/ 2147483647 w 2189"/>
              <a:gd name="T41" fmla="*/ 2147483647 h 1823"/>
              <a:gd name="T42" fmla="*/ 2147483647 w 2189"/>
              <a:gd name="T43" fmla="*/ 2147483647 h 1823"/>
              <a:gd name="T44" fmla="*/ 2147483647 w 2189"/>
              <a:gd name="T45" fmla="*/ 2147483647 h 1823"/>
              <a:gd name="T46" fmla="*/ 2147483647 w 2189"/>
              <a:gd name="T47" fmla="*/ 2147483647 h 1823"/>
              <a:gd name="T48" fmla="*/ 2147483647 w 2189"/>
              <a:gd name="T49" fmla="*/ 2147483647 h 1823"/>
              <a:gd name="T50" fmla="*/ 2147483647 w 2189"/>
              <a:gd name="T51" fmla="*/ 2147483647 h 1823"/>
              <a:gd name="T52" fmla="*/ 2147483647 w 2189"/>
              <a:gd name="T53" fmla="*/ 2147483647 h 1823"/>
              <a:gd name="T54" fmla="*/ 2147483647 w 2189"/>
              <a:gd name="T55" fmla="*/ 0 h 1823"/>
              <a:gd name="T56" fmla="*/ 2147483647 w 2189"/>
              <a:gd name="T57" fmla="*/ 2147483647 h 1823"/>
              <a:gd name="T58" fmla="*/ 2147483647 w 2189"/>
              <a:gd name="T59" fmla="*/ 2147483647 h 1823"/>
              <a:gd name="T60" fmla="*/ 2147483647 w 2189"/>
              <a:gd name="T61" fmla="*/ 2147483647 h 1823"/>
              <a:gd name="T62" fmla="*/ 2147483647 w 2189"/>
              <a:gd name="T63" fmla="*/ 2147483647 h 1823"/>
              <a:gd name="T64" fmla="*/ 2147483647 w 2189"/>
              <a:gd name="T65" fmla="*/ 2147483647 h 1823"/>
              <a:gd name="T66" fmla="*/ 2147483647 w 2189"/>
              <a:gd name="T67" fmla="*/ 2147483647 h 1823"/>
              <a:gd name="T68" fmla="*/ 2147483647 w 2189"/>
              <a:gd name="T69" fmla="*/ 2147483647 h 1823"/>
              <a:gd name="T70" fmla="*/ 2147483647 w 2189"/>
              <a:gd name="T71" fmla="*/ 2147483647 h 1823"/>
              <a:gd name="T72" fmla="*/ 2147483647 w 2189"/>
              <a:gd name="T73" fmla="*/ 2147483647 h 1823"/>
              <a:gd name="T74" fmla="*/ 2147483647 w 2189"/>
              <a:gd name="T75" fmla="*/ 2147483647 h 1823"/>
              <a:gd name="T76" fmla="*/ 2147483647 w 2189"/>
              <a:gd name="T77" fmla="*/ 2147483647 h 1823"/>
              <a:gd name="T78" fmla="*/ 2147483647 w 2189"/>
              <a:gd name="T79" fmla="*/ 2147483647 h 1823"/>
              <a:gd name="T80" fmla="*/ 2147483647 w 2189"/>
              <a:gd name="T81" fmla="*/ 2147483647 h 1823"/>
              <a:gd name="T82" fmla="*/ 2147483647 w 2189"/>
              <a:gd name="T83" fmla="*/ 2147483647 h 1823"/>
              <a:gd name="T84" fmla="*/ 2147483647 w 2189"/>
              <a:gd name="T85" fmla="*/ 2147483647 h 1823"/>
              <a:gd name="T86" fmla="*/ 2147483647 w 2189"/>
              <a:gd name="T87" fmla="*/ 2147483647 h 1823"/>
              <a:gd name="T88" fmla="*/ 2147483647 w 2189"/>
              <a:gd name="T89" fmla="*/ 2147483647 h 182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89"/>
              <a:gd name="T136" fmla="*/ 0 h 1823"/>
              <a:gd name="T137" fmla="*/ 2189 w 2189"/>
              <a:gd name="T138" fmla="*/ 1823 h 182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89" h="1823">
                <a:moveTo>
                  <a:pt x="2175" y="1567"/>
                </a:moveTo>
                <a:lnTo>
                  <a:pt x="2088" y="1625"/>
                </a:lnTo>
                <a:lnTo>
                  <a:pt x="1998" y="1676"/>
                </a:lnTo>
                <a:lnTo>
                  <a:pt x="1901" y="1719"/>
                </a:lnTo>
                <a:lnTo>
                  <a:pt x="1804" y="1755"/>
                </a:lnTo>
                <a:lnTo>
                  <a:pt x="1753" y="1770"/>
                </a:lnTo>
                <a:lnTo>
                  <a:pt x="1700" y="1784"/>
                </a:lnTo>
                <a:lnTo>
                  <a:pt x="1649" y="1796"/>
                </a:lnTo>
                <a:lnTo>
                  <a:pt x="1595" y="1807"/>
                </a:lnTo>
                <a:lnTo>
                  <a:pt x="1487" y="1819"/>
                </a:lnTo>
                <a:lnTo>
                  <a:pt x="1377" y="1823"/>
                </a:lnTo>
                <a:lnTo>
                  <a:pt x="1306" y="1822"/>
                </a:lnTo>
                <a:lnTo>
                  <a:pt x="1236" y="1816"/>
                </a:lnTo>
                <a:lnTo>
                  <a:pt x="1166" y="1808"/>
                </a:lnTo>
                <a:lnTo>
                  <a:pt x="1099" y="1795"/>
                </a:lnTo>
                <a:lnTo>
                  <a:pt x="1033" y="1779"/>
                </a:lnTo>
                <a:lnTo>
                  <a:pt x="966" y="1761"/>
                </a:lnTo>
                <a:lnTo>
                  <a:pt x="903" y="1740"/>
                </a:lnTo>
                <a:lnTo>
                  <a:pt x="840" y="1715"/>
                </a:lnTo>
                <a:lnTo>
                  <a:pt x="780" y="1688"/>
                </a:lnTo>
                <a:lnTo>
                  <a:pt x="720" y="1658"/>
                </a:lnTo>
                <a:lnTo>
                  <a:pt x="663" y="1625"/>
                </a:lnTo>
                <a:lnTo>
                  <a:pt x="607" y="1588"/>
                </a:lnTo>
                <a:lnTo>
                  <a:pt x="553" y="1549"/>
                </a:lnTo>
                <a:lnTo>
                  <a:pt x="500" y="1509"/>
                </a:lnTo>
                <a:lnTo>
                  <a:pt x="451" y="1465"/>
                </a:lnTo>
                <a:lnTo>
                  <a:pt x="403" y="1420"/>
                </a:lnTo>
                <a:lnTo>
                  <a:pt x="358" y="1372"/>
                </a:lnTo>
                <a:lnTo>
                  <a:pt x="314" y="1322"/>
                </a:lnTo>
                <a:lnTo>
                  <a:pt x="273" y="1270"/>
                </a:lnTo>
                <a:lnTo>
                  <a:pt x="236" y="1216"/>
                </a:lnTo>
                <a:lnTo>
                  <a:pt x="200" y="1160"/>
                </a:lnTo>
                <a:lnTo>
                  <a:pt x="167" y="1103"/>
                </a:lnTo>
                <a:lnTo>
                  <a:pt x="135" y="1044"/>
                </a:lnTo>
                <a:lnTo>
                  <a:pt x="108" y="982"/>
                </a:lnTo>
                <a:lnTo>
                  <a:pt x="84" y="919"/>
                </a:lnTo>
                <a:lnTo>
                  <a:pt x="61" y="856"/>
                </a:lnTo>
                <a:lnTo>
                  <a:pt x="43" y="790"/>
                </a:lnTo>
                <a:lnTo>
                  <a:pt x="28" y="724"/>
                </a:lnTo>
                <a:lnTo>
                  <a:pt x="16" y="656"/>
                </a:lnTo>
                <a:lnTo>
                  <a:pt x="7" y="587"/>
                </a:lnTo>
                <a:lnTo>
                  <a:pt x="1" y="518"/>
                </a:lnTo>
                <a:lnTo>
                  <a:pt x="0" y="447"/>
                </a:lnTo>
                <a:lnTo>
                  <a:pt x="3" y="351"/>
                </a:lnTo>
                <a:lnTo>
                  <a:pt x="7" y="303"/>
                </a:lnTo>
                <a:lnTo>
                  <a:pt x="13" y="256"/>
                </a:lnTo>
                <a:lnTo>
                  <a:pt x="101" y="199"/>
                </a:lnTo>
                <a:lnTo>
                  <a:pt x="191" y="148"/>
                </a:lnTo>
                <a:lnTo>
                  <a:pt x="287" y="104"/>
                </a:lnTo>
                <a:lnTo>
                  <a:pt x="386" y="68"/>
                </a:lnTo>
                <a:lnTo>
                  <a:pt x="436" y="52"/>
                </a:lnTo>
                <a:lnTo>
                  <a:pt x="488" y="38"/>
                </a:lnTo>
                <a:lnTo>
                  <a:pt x="541" y="27"/>
                </a:lnTo>
                <a:lnTo>
                  <a:pt x="594" y="17"/>
                </a:lnTo>
                <a:lnTo>
                  <a:pt x="702" y="5"/>
                </a:lnTo>
                <a:lnTo>
                  <a:pt x="812" y="0"/>
                </a:lnTo>
                <a:lnTo>
                  <a:pt x="884" y="2"/>
                </a:lnTo>
                <a:lnTo>
                  <a:pt x="953" y="8"/>
                </a:lnTo>
                <a:lnTo>
                  <a:pt x="1022" y="15"/>
                </a:lnTo>
                <a:lnTo>
                  <a:pt x="1090" y="27"/>
                </a:lnTo>
                <a:lnTo>
                  <a:pt x="1156" y="44"/>
                </a:lnTo>
                <a:lnTo>
                  <a:pt x="1222" y="62"/>
                </a:lnTo>
                <a:lnTo>
                  <a:pt x="1285" y="83"/>
                </a:lnTo>
                <a:lnTo>
                  <a:pt x="1348" y="109"/>
                </a:lnTo>
                <a:lnTo>
                  <a:pt x="1408" y="136"/>
                </a:lnTo>
                <a:lnTo>
                  <a:pt x="1468" y="166"/>
                </a:lnTo>
                <a:lnTo>
                  <a:pt x="1526" y="199"/>
                </a:lnTo>
                <a:lnTo>
                  <a:pt x="1581" y="235"/>
                </a:lnTo>
                <a:lnTo>
                  <a:pt x="1635" y="274"/>
                </a:lnTo>
                <a:lnTo>
                  <a:pt x="1688" y="315"/>
                </a:lnTo>
                <a:lnTo>
                  <a:pt x="1738" y="358"/>
                </a:lnTo>
                <a:lnTo>
                  <a:pt x="1786" y="403"/>
                </a:lnTo>
                <a:lnTo>
                  <a:pt x="1831" y="452"/>
                </a:lnTo>
                <a:lnTo>
                  <a:pt x="1874" y="501"/>
                </a:lnTo>
                <a:lnTo>
                  <a:pt x="1915" y="554"/>
                </a:lnTo>
                <a:lnTo>
                  <a:pt x="1954" y="606"/>
                </a:lnTo>
                <a:lnTo>
                  <a:pt x="1989" y="664"/>
                </a:lnTo>
                <a:lnTo>
                  <a:pt x="2022" y="721"/>
                </a:lnTo>
                <a:lnTo>
                  <a:pt x="2053" y="779"/>
                </a:lnTo>
                <a:lnTo>
                  <a:pt x="2080" y="841"/>
                </a:lnTo>
                <a:lnTo>
                  <a:pt x="2104" y="904"/>
                </a:lnTo>
                <a:lnTo>
                  <a:pt x="2127" y="967"/>
                </a:lnTo>
                <a:lnTo>
                  <a:pt x="2145" y="1032"/>
                </a:lnTo>
                <a:lnTo>
                  <a:pt x="2160" y="1100"/>
                </a:lnTo>
                <a:lnTo>
                  <a:pt x="2172" y="1167"/>
                </a:lnTo>
                <a:lnTo>
                  <a:pt x="2181" y="1237"/>
                </a:lnTo>
                <a:lnTo>
                  <a:pt x="2187" y="1306"/>
                </a:lnTo>
                <a:lnTo>
                  <a:pt x="2189" y="1376"/>
                </a:lnTo>
                <a:lnTo>
                  <a:pt x="2186" y="1473"/>
                </a:lnTo>
                <a:lnTo>
                  <a:pt x="2181" y="1521"/>
                </a:lnTo>
                <a:lnTo>
                  <a:pt x="2175" y="1567"/>
                </a:lnTo>
              </a:path>
            </a:pathLst>
          </a:custGeom>
          <a:noFill/>
          <a:ln w="6350">
            <a:solidFill>
              <a:schemeClr val="hlink"/>
            </a:solidFill>
            <a:round/>
            <a:headEnd/>
            <a:tailEnd/>
          </a:ln>
        </p:spPr>
        <p:txBody>
          <a:bodyPr/>
          <a:lstStyle/>
          <a:p>
            <a:pPr algn="ctr">
              <a:spcBef>
                <a:spcPct val="50000"/>
              </a:spcBef>
            </a:pPr>
            <a:endParaRPr lang="zh-CN" altLang="en-US"/>
          </a:p>
        </p:txBody>
      </p:sp>
      <p:sp>
        <p:nvSpPr>
          <p:cNvPr id="37895" name="Freeform 58"/>
          <p:cNvSpPr>
            <a:spLocks/>
          </p:cNvSpPr>
          <p:nvPr/>
        </p:nvSpPr>
        <p:spPr bwMode="auto">
          <a:xfrm>
            <a:off x="1585913" y="2536825"/>
            <a:ext cx="2867025" cy="2419350"/>
          </a:xfrm>
          <a:custGeom>
            <a:avLst/>
            <a:gdLst>
              <a:gd name="T0" fmla="*/ 2147483647 w 2161"/>
              <a:gd name="T1" fmla="*/ 2147483647 h 1823"/>
              <a:gd name="T2" fmla="*/ 2147483647 w 2161"/>
              <a:gd name="T3" fmla="*/ 2147483647 h 1823"/>
              <a:gd name="T4" fmla="*/ 2147483647 w 2161"/>
              <a:gd name="T5" fmla="*/ 2147483647 h 1823"/>
              <a:gd name="T6" fmla="*/ 2147483647 w 2161"/>
              <a:gd name="T7" fmla="*/ 2147483647 h 1823"/>
              <a:gd name="T8" fmla="*/ 2147483647 w 2161"/>
              <a:gd name="T9" fmla="*/ 2147483647 h 1823"/>
              <a:gd name="T10" fmla="*/ 2147483647 w 2161"/>
              <a:gd name="T11" fmla="*/ 2147483647 h 1823"/>
              <a:gd name="T12" fmla="*/ 2147483647 w 2161"/>
              <a:gd name="T13" fmla="*/ 2147483647 h 1823"/>
              <a:gd name="T14" fmla="*/ 2147483647 w 2161"/>
              <a:gd name="T15" fmla="*/ 2147483647 h 1823"/>
              <a:gd name="T16" fmla="*/ 2147483647 w 2161"/>
              <a:gd name="T17" fmla="*/ 2147483647 h 1823"/>
              <a:gd name="T18" fmla="*/ 2147483647 w 2161"/>
              <a:gd name="T19" fmla="*/ 2147483647 h 1823"/>
              <a:gd name="T20" fmla="*/ 2147483647 w 2161"/>
              <a:gd name="T21" fmla="*/ 2147483647 h 1823"/>
              <a:gd name="T22" fmla="*/ 2147483647 w 2161"/>
              <a:gd name="T23" fmla="*/ 2147483647 h 1823"/>
              <a:gd name="T24" fmla="*/ 2147483647 w 2161"/>
              <a:gd name="T25" fmla="*/ 2147483647 h 1823"/>
              <a:gd name="T26" fmla="*/ 2147483647 w 2161"/>
              <a:gd name="T27" fmla="*/ 2147483647 h 1823"/>
              <a:gd name="T28" fmla="*/ 2147483647 w 2161"/>
              <a:gd name="T29" fmla="*/ 2147483647 h 1823"/>
              <a:gd name="T30" fmla="*/ 2147483647 w 2161"/>
              <a:gd name="T31" fmla="*/ 2147483647 h 1823"/>
              <a:gd name="T32" fmla="*/ 2147483647 w 2161"/>
              <a:gd name="T33" fmla="*/ 2147483647 h 1823"/>
              <a:gd name="T34" fmla="*/ 2147483647 w 2161"/>
              <a:gd name="T35" fmla="*/ 2147483647 h 1823"/>
              <a:gd name="T36" fmla="*/ 2147483647 w 2161"/>
              <a:gd name="T37" fmla="*/ 2147483647 h 1823"/>
              <a:gd name="T38" fmla="*/ 2147483647 w 2161"/>
              <a:gd name="T39" fmla="*/ 2147483647 h 1823"/>
              <a:gd name="T40" fmla="*/ 2147483647 w 2161"/>
              <a:gd name="T41" fmla="*/ 2147483647 h 1823"/>
              <a:gd name="T42" fmla="*/ 2147483647 w 2161"/>
              <a:gd name="T43" fmla="*/ 2147483647 h 1823"/>
              <a:gd name="T44" fmla="*/ 2147483647 w 2161"/>
              <a:gd name="T45" fmla="*/ 2147483647 h 1823"/>
              <a:gd name="T46" fmla="*/ 2147483647 w 2161"/>
              <a:gd name="T47" fmla="*/ 2147483647 h 1823"/>
              <a:gd name="T48" fmla="*/ 2147483647 w 2161"/>
              <a:gd name="T49" fmla="*/ 2147483647 h 1823"/>
              <a:gd name="T50" fmla="*/ 2147483647 w 2161"/>
              <a:gd name="T51" fmla="*/ 2147483647 h 1823"/>
              <a:gd name="T52" fmla="*/ 2147483647 w 2161"/>
              <a:gd name="T53" fmla="*/ 2147483647 h 1823"/>
              <a:gd name="T54" fmla="*/ 2147483647 w 2161"/>
              <a:gd name="T55" fmla="*/ 2147483647 h 1823"/>
              <a:gd name="T56" fmla="*/ 2147483647 w 2161"/>
              <a:gd name="T57" fmla="*/ 2147483647 h 1823"/>
              <a:gd name="T58" fmla="*/ 2147483647 w 2161"/>
              <a:gd name="T59" fmla="*/ 2147483647 h 1823"/>
              <a:gd name="T60" fmla="*/ 0 w 2161"/>
              <a:gd name="T61" fmla="*/ 2147483647 h 1823"/>
              <a:gd name="T62" fmla="*/ 2147483647 w 2161"/>
              <a:gd name="T63" fmla="*/ 2147483647 h 1823"/>
              <a:gd name="T64" fmla="*/ 2147483647 w 2161"/>
              <a:gd name="T65" fmla="*/ 2147483647 h 1823"/>
              <a:gd name="T66" fmla="*/ 2147483647 w 2161"/>
              <a:gd name="T67" fmla="*/ 2147483647 h 1823"/>
              <a:gd name="T68" fmla="*/ 2147483647 w 2161"/>
              <a:gd name="T69" fmla="*/ 2147483647 h 1823"/>
              <a:gd name="T70" fmla="*/ 2147483647 w 2161"/>
              <a:gd name="T71" fmla="*/ 2147483647 h 1823"/>
              <a:gd name="T72" fmla="*/ 2147483647 w 2161"/>
              <a:gd name="T73" fmla="*/ 2147483647 h 1823"/>
              <a:gd name="T74" fmla="*/ 2147483647 w 2161"/>
              <a:gd name="T75" fmla="*/ 2147483647 h 1823"/>
              <a:gd name="T76" fmla="*/ 2147483647 w 2161"/>
              <a:gd name="T77" fmla="*/ 2147483647 h 1823"/>
              <a:gd name="T78" fmla="*/ 2147483647 w 2161"/>
              <a:gd name="T79" fmla="*/ 2147483647 h 1823"/>
              <a:gd name="T80" fmla="*/ 2147483647 w 2161"/>
              <a:gd name="T81" fmla="*/ 2147483647 h 1823"/>
              <a:gd name="T82" fmla="*/ 2147483647 w 2161"/>
              <a:gd name="T83" fmla="*/ 2147483647 h 1823"/>
              <a:gd name="T84" fmla="*/ 2147483647 w 2161"/>
              <a:gd name="T85" fmla="*/ 2147483647 h 1823"/>
              <a:gd name="T86" fmla="*/ 2147483647 w 2161"/>
              <a:gd name="T87" fmla="*/ 2147483647 h 1823"/>
              <a:gd name="T88" fmla="*/ 2147483647 w 2161"/>
              <a:gd name="T89" fmla="*/ 2147483647 h 1823"/>
              <a:gd name="T90" fmla="*/ 2147483647 w 2161"/>
              <a:gd name="T91" fmla="*/ 2147483647 h 1823"/>
              <a:gd name="T92" fmla="*/ 2147483647 w 2161"/>
              <a:gd name="T93" fmla="*/ 2147483647 h 1823"/>
              <a:gd name="T94" fmla="*/ 2147483647 w 2161"/>
              <a:gd name="T95" fmla="*/ 2147483647 h 1823"/>
              <a:gd name="T96" fmla="*/ 2147483647 w 2161"/>
              <a:gd name="T97" fmla="*/ 2147483647 h 1823"/>
              <a:gd name="T98" fmla="*/ 2147483647 w 2161"/>
              <a:gd name="T99" fmla="*/ 2147483647 h 1823"/>
              <a:gd name="T100" fmla="*/ 2147483647 w 2161"/>
              <a:gd name="T101" fmla="*/ 2147483647 h 1823"/>
              <a:gd name="T102" fmla="*/ 2147483647 w 2161"/>
              <a:gd name="T103" fmla="*/ 2147483647 h 1823"/>
              <a:gd name="T104" fmla="*/ 2147483647 w 2161"/>
              <a:gd name="T105" fmla="*/ 2147483647 h 1823"/>
              <a:gd name="T106" fmla="*/ 2147483647 w 2161"/>
              <a:gd name="T107" fmla="*/ 2147483647 h 1823"/>
              <a:gd name="T108" fmla="*/ 2147483647 w 2161"/>
              <a:gd name="T109" fmla="*/ 2147483647 h 1823"/>
              <a:gd name="T110" fmla="*/ 2147483647 w 2161"/>
              <a:gd name="T111" fmla="*/ 2147483647 h 1823"/>
              <a:gd name="T112" fmla="*/ 2147483647 w 2161"/>
              <a:gd name="T113" fmla="*/ 2147483647 h 1823"/>
              <a:gd name="T114" fmla="*/ 2147483647 w 2161"/>
              <a:gd name="T115" fmla="*/ 2147483647 h 1823"/>
              <a:gd name="T116" fmla="*/ 2147483647 w 2161"/>
              <a:gd name="T117" fmla="*/ 2147483647 h 1823"/>
              <a:gd name="T118" fmla="*/ 2147483647 w 2161"/>
              <a:gd name="T119" fmla="*/ 2147483647 h 1823"/>
              <a:gd name="T120" fmla="*/ 2147483647 w 2161"/>
              <a:gd name="T121" fmla="*/ 2147483647 h 1823"/>
              <a:gd name="T122" fmla="*/ 2147483647 w 2161"/>
              <a:gd name="T123" fmla="*/ 2147483647 h 18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61"/>
              <a:gd name="T187" fmla="*/ 0 h 1823"/>
              <a:gd name="T188" fmla="*/ 2161 w 2161"/>
              <a:gd name="T189" fmla="*/ 1823 h 18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61" h="1823">
                <a:moveTo>
                  <a:pt x="2161" y="447"/>
                </a:moveTo>
                <a:lnTo>
                  <a:pt x="2161" y="482"/>
                </a:lnTo>
                <a:lnTo>
                  <a:pt x="2160" y="518"/>
                </a:lnTo>
                <a:lnTo>
                  <a:pt x="2157" y="552"/>
                </a:lnTo>
                <a:lnTo>
                  <a:pt x="2154" y="587"/>
                </a:lnTo>
                <a:lnTo>
                  <a:pt x="2151" y="621"/>
                </a:lnTo>
                <a:lnTo>
                  <a:pt x="2146" y="656"/>
                </a:lnTo>
                <a:lnTo>
                  <a:pt x="2140" y="691"/>
                </a:lnTo>
                <a:lnTo>
                  <a:pt x="2134" y="724"/>
                </a:lnTo>
                <a:lnTo>
                  <a:pt x="2127" y="758"/>
                </a:lnTo>
                <a:lnTo>
                  <a:pt x="2118" y="791"/>
                </a:lnTo>
                <a:lnTo>
                  <a:pt x="2109" y="823"/>
                </a:lnTo>
                <a:lnTo>
                  <a:pt x="2100" y="856"/>
                </a:lnTo>
                <a:lnTo>
                  <a:pt x="2089" y="888"/>
                </a:lnTo>
                <a:lnTo>
                  <a:pt x="2079" y="921"/>
                </a:lnTo>
                <a:lnTo>
                  <a:pt x="2067" y="951"/>
                </a:lnTo>
                <a:lnTo>
                  <a:pt x="2053" y="982"/>
                </a:lnTo>
                <a:lnTo>
                  <a:pt x="2039" y="1014"/>
                </a:lnTo>
                <a:lnTo>
                  <a:pt x="2026" y="1044"/>
                </a:lnTo>
                <a:lnTo>
                  <a:pt x="2011" y="1074"/>
                </a:lnTo>
                <a:lnTo>
                  <a:pt x="1996" y="1103"/>
                </a:lnTo>
                <a:lnTo>
                  <a:pt x="1979" y="1131"/>
                </a:lnTo>
                <a:lnTo>
                  <a:pt x="1963" y="1160"/>
                </a:lnTo>
                <a:lnTo>
                  <a:pt x="1945" y="1188"/>
                </a:lnTo>
                <a:lnTo>
                  <a:pt x="1927" y="1217"/>
                </a:lnTo>
                <a:lnTo>
                  <a:pt x="1907" y="1244"/>
                </a:lnTo>
                <a:lnTo>
                  <a:pt x="1888" y="1270"/>
                </a:lnTo>
                <a:lnTo>
                  <a:pt x="1868" y="1297"/>
                </a:lnTo>
                <a:lnTo>
                  <a:pt x="1847" y="1322"/>
                </a:lnTo>
                <a:lnTo>
                  <a:pt x="1826" y="1348"/>
                </a:lnTo>
                <a:lnTo>
                  <a:pt x="1803" y="1372"/>
                </a:lnTo>
                <a:lnTo>
                  <a:pt x="1781" y="1396"/>
                </a:lnTo>
                <a:lnTo>
                  <a:pt x="1758" y="1420"/>
                </a:lnTo>
                <a:lnTo>
                  <a:pt x="1734" y="1443"/>
                </a:lnTo>
                <a:lnTo>
                  <a:pt x="1710" y="1465"/>
                </a:lnTo>
                <a:lnTo>
                  <a:pt x="1686" y="1488"/>
                </a:lnTo>
                <a:lnTo>
                  <a:pt x="1661" y="1509"/>
                </a:lnTo>
                <a:lnTo>
                  <a:pt x="1635" y="1530"/>
                </a:lnTo>
                <a:lnTo>
                  <a:pt x="1608" y="1549"/>
                </a:lnTo>
                <a:lnTo>
                  <a:pt x="1583" y="1569"/>
                </a:lnTo>
                <a:lnTo>
                  <a:pt x="1555" y="1588"/>
                </a:lnTo>
                <a:lnTo>
                  <a:pt x="1527" y="1607"/>
                </a:lnTo>
                <a:lnTo>
                  <a:pt x="1498" y="1625"/>
                </a:lnTo>
                <a:lnTo>
                  <a:pt x="1470" y="1641"/>
                </a:lnTo>
                <a:lnTo>
                  <a:pt x="1441" y="1658"/>
                </a:lnTo>
                <a:lnTo>
                  <a:pt x="1411" y="1673"/>
                </a:lnTo>
                <a:lnTo>
                  <a:pt x="1383" y="1688"/>
                </a:lnTo>
                <a:lnTo>
                  <a:pt x="1351" y="1701"/>
                </a:lnTo>
                <a:lnTo>
                  <a:pt x="1321" y="1715"/>
                </a:lnTo>
                <a:lnTo>
                  <a:pt x="1289" y="1728"/>
                </a:lnTo>
                <a:lnTo>
                  <a:pt x="1258" y="1740"/>
                </a:lnTo>
                <a:lnTo>
                  <a:pt x="1226" y="1751"/>
                </a:lnTo>
                <a:lnTo>
                  <a:pt x="1195" y="1761"/>
                </a:lnTo>
                <a:lnTo>
                  <a:pt x="1162" y="1770"/>
                </a:lnTo>
                <a:lnTo>
                  <a:pt x="1130" y="1779"/>
                </a:lnTo>
                <a:lnTo>
                  <a:pt x="1095" y="1788"/>
                </a:lnTo>
                <a:lnTo>
                  <a:pt x="1062" y="1796"/>
                </a:lnTo>
                <a:lnTo>
                  <a:pt x="1029" y="1802"/>
                </a:lnTo>
                <a:lnTo>
                  <a:pt x="995" y="1808"/>
                </a:lnTo>
                <a:lnTo>
                  <a:pt x="960" y="1813"/>
                </a:lnTo>
                <a:lnTo>
                  <a:pt x="926" y="1816"/>
                </a:lnTo>
                <a:lnTo>
                  <a:pt x="891" y="1820"/>
                </a:lnTo>
                <a:lnTo>
                  <a:pt x="856" y="1822"/>
                </a:lnTo>
                <a:lnTo>
                  <a:pt x="820" y="1823"/>
                </a:lnTo>
                <a:lnTo>
                  <a:pt x="786" y="1823"/>
                </a:lnTo>
                <a:lnTo>
                  <a:pt x="732" y="1823"/>
                </a:lnTo>
                <a:lnTo>
                  <a:pt x="706" y="1822"/>
                </a:lnTo>
                <a:lnTo>
                  <a:pt x="679" y="1820"/>
                </a:lnTo>
                <a:lnTo>
                  <a:pt x="628" y="1814"/>
                </a:lnTo>
                <a:lnTo>
                  <a:pt x="601" y="1811"/>
                </a:lnTo>
                <a:lnTo>
                  <a:pt x="575" y="1808"/>
                </a:lnTo>
                <a:lnTo>
                  <a:pt x="524" y="1799"/>
                </a:lnTo>
                <a:lnTo>
                  <a:pt x="475" y="1788"/>
                </a:lnTo>
                <a:lnTo>
                  <a:pt x="425" y="1775"/>
                </a:lnTo>
                <a:lnTo>
                  <a:pt x="401" y="1769"/>
                </a:lnTo>
                <a:lnTo>
                  <a:pt x="375" y="1761"/>
                </a:lnTo>
                <a:lnTo>
                  <a:pt x="329" y="1745"/>
                </a:lnTo>
                <a:lnTo>
                  <a:pt x="281" y="1728"/>
                </a:lnTo>
                <a:lnTo>
                  <a:pt x="258" y="1718"/>
                </a:lnTo>
                <a:lnTo>
                  <a:pt x="234" y="1709"/>
                </a:lnTo>
                <a:lnTo>
                  <a:pt x="212" y="1698"/>
                </a:lnTo>
                <a:lnTo>
                  <a:pt x="189" y="1688"/>
                </a:lnTo>
                <a:lnTo>
                  <a:pt x="166" y="1677"/>
                </a:lnTo>
                <a:lnTo>
                  <a:pt x="144" y="1665"/>
                </a:lnTo>
                <a:lnTo>
                  <a:pt x="100" y="1641"/>
                </a:lnTo>
                <a:lnTo>
                  <a:pt x="58" y="1616"/>
                </a:lnTo>
                <a:lnTo>
                  <a:pt x="16" y="1588"/>
                </a:lnTo>
                <a:lnTo>
                  <a:pt x="9" y="1536"/>
                </a:lnTo>
                <a:lnTo>
                  <a:pt x="6" y="1510"/>
                </a:lnTo>
                <a:lnTo>
                  <a:pt x="4" y="1483"/>
                </a:lnTo>
                <a:lnTo>
                  <a:pt x="3" y="1458"/>
                </a:lnTo>
                <a:lnTo>
                  <a:pt x="1" y="1431"/>
                </a:lnTo>
                <a:lnTo>
                  <a:pt x="0" y="1403"/>
                </a:lnTo>
                <a:lnTo>
                  <a:pt x="0" y="1376"/>
                </a:lnTo>
                <a:lnTo>
                  <a:pt x="0" y="1342"/>
                </a:lnTo>
                <a:lnTo>
                  <a:pt x="1" y="1306"/>
                </a:lnTo>
                <a:lnTo>
                  <a:pt x="4" y="1271"/>
                </a:lnTo>
                <a:lnTo>
                  <a:pt x="7" y="1237"/>
                </a:lnTo>
                <a:lnTo>
                  <a:pt x="12" y="1202"/>
                </a:lnTo>
                <a:lnTo>
                  <a:pt x="16" y="1167"/>
                </a:lnTo>
                <a:lnTo>
                  <a:pt x="21" y="1133"/>
                </a:lnTo>
                <a:lnTo>
                  <a:pt x="28" y="1100"/>
                </a:lnTo>
                <a:lnTo>
                  <a:pt x="36" y="1067"/>
                </a:lnTo>
                <a:lnTo>
                  <a:pt x="43" y="1034"/>
                </a:lnTo>
                <a:lnTo>
                  <a:pt x="52" y="1000"/>
                </a:lnTo>
                <a:lnTo>
                  <a:pt x="61" y="967"/>
                </a:lnTo>
                <a:lnTo>
                  <a:pt x="72" y="936"/>
                </a:lnTo>
                <a:lnTo>
                  <a:pt x="84" y="904"/>
                </a:lnTo>
                <a:lnTo>
                  <a:pt x="96" y="873"/>
                </a:lnTo>
                <a:lnTo>
                  <a:pt x="108" y="841"/>
                </a:lnTo>
                <a:lnTo>
                  <a:pt x="121" y="811"/>
                </a:lnTo>
                <a:lnTo>
                  <a:pt x="135" y="781"/>
                </a:lnTo>
                <a:lnTo>
                  <a:pt x="150" y="751"/>
                </a:lnTo>
                <a:lnTo>
                  <a:pt x="166" y="721"/>
                </a:lnTo>
                <a:lnTo>
                  <a:pt x="182" y="692"/>
                </a:lnTo>
                <a:lnTo>
                  <a:pt x="200" y="664"/>
                </a:lnTo>
                <a:lnTo>
                  <a:pt x="216" y="635"/>
                </a:lnTo>
                <a:lnTo>
                  <a:pt x="236" y="608"/>
                </a:lnTo>
                <a:lnTo>
                  <a:pt x="254" y="579"/>
                </a:lnTo>
                <a:lnTo>
                  <a:pt x="273" y="554"/>
                </a:lnTo>
                <a:lnTo>
                  <a:pt x="293" y="527"/>
                </a:lnTo>
                <a:lnTo>
                  <a:pt x="314" y="501"/>
                </a:lnTo>
                <a:lnTo>
                  <a:pt x="335" y="476"/>
                </a:lnTo>
                <a:lnTo>
                  <a:pt x="357" y="452"/>
                </a:lnTo>
                <a:lnTo>
                  <a:pt x="380" y="427"/>
                </a:lnTo>
                <a:lnTo>
                  <a:pt x="402" y="403"/>
                </a:lnTo>
                <a:lnTo>
                  <a:pt x="427" y="381"/>
                </a:lnTo>
                <a:lnTo>
                  <a:pt x="451" y="358"/>
                </a:lnTo>
                <a:lnTo>
                  <a:pt x="476" y="336"/>
                </a:lnTo>
                <a:lnTo>
                  <a:pt x="500" y="315"/>
                </a:lnTo>
                <a:lnTo>
                  <a:pt x="526" y="294"/>
                </a:lnTo>
                <a:lnTo>
                  <a:pt x="553" y="274"/>
                </a:lnTo>
                <a:lnTo>
                  <a:pt x="580" y="255"/>
                </a:lnTo>
                <a:lnTo>
                  <a:pt x="607" y="235"/>
                </a:lnTo>
                <a:lnTo>
                  <a:pt x="634" y="217"/>
                </a:lnTo>
                <a:lnTo>
                  <a:pt x="663" y="200"/>
                </a:lnTo>
                <a:lnTo>
                  <a:pt x="691" y="182"/>
                </a:lnTo>
                <a:lnTo>
                  <a:pt x="720" y="166"/>
                </a:lnTo>
                <a:lnTo>
                  <a:pt x="750" y="151"/>
                </a:lnTo>
                <a:lnTo>
                  <a:pt x="780" y="136"/>
                </a:lnTo>
                <a:lnTo>
                  <a:pt x="810" y="122"/>
                </a:lnTo>
                <a:lnTo>
                  <a:pt x="840" y="109"/>
                </a:lnTo>
                <a:lnTo>
                  <a:pt x="871" y="95"/>
                </a:lnTo>
                <a:lnTo>
                  <a:pt x="903" y="85"/>
                </a:lnTo>
                <a:lnTo>
                  <a:pt x="935" y="73"/>
                </a:lnTo>
                <a:lnTo>
                  <a:pt x="966" y="62"/>
                </a:lnTo>
                <a:lnTo>
                  <a:pt x="999" y="53"/>
                </a:lnTo>
                <a:lnTo>
                  <a:pt x="1032" y="44"/>
                </a:lnTo>
                <a:lnTo>
                  <a:pt x="1065" y="35"/>
                </a:lnTo>
                <a:lnTo>
                  <a:pt x="1098" y="29"/>
                </a:lnTo>
                <a:lnTo>
                  <a:pt x="1133" y="21"/>
                </a:lnTo>
                <a:lnTo>
                  <a:pt x="1166" y="17"/>
                </a:lnTo>
                <a:lnTo>
                  <a:pt x="1201" y="11"/>
                </a:lnTo>
                <a:lnTo>
                  <a:pt x="1235" y="8"/>
                </a:lnTo>
                <a:lnTo>
                  <a:pt x="1270" y="5"/>
                </a:lnTo>
                <a:lnTo>
                  <a:pt x="1304" y="2"/>
                </a:lnTo>
                <a:lnTo>
                  <a:pt x="1340" y="0"/>
                </a:lnTo>
                <a:lnTo>
                  <a:pt x="1377" y="0"/>
                </a:lnTo>
                <a:lnTo>
                  <a:pt x="1429" y="2"/>
                </a:lnTo>
                <a:lnTo>
                  <a:pt x="1456" y="2"/>
                </a:lnTo>
                <a:lnTo>
                  <a:pt x="1482" y="5"/>
                </a:lnTo>
                <a:lnTo>
                  <a:pt x="1534" y="9"/>
                </a:lnTo>
                <a:lnTo>
                  <a:pt x="1560" y="12"/>
                </a:lnTo>
                <a:lnTo>
                  <a:pt x="1586" y="17"/>
                </a:lnTo>
                <a:lnTo>
                  <a:pt x="1637" y="24"/>
                </a:lnTo>
                <a:lnTo>
                  <a:pt x="1686" y="35"/>
                </a:lnTo>
                <a:lnTo>
                  <a:pt x="1736" y="49"/>
                </a:lnTo>
                <a:lnTo>
                  <a:pt x="1761" y="55"/>
                </a:lnTo>
                <a:lnTo>
                  <a:pt x="1785" y="62"/>
                </a:lnTo>
                <a:lnTo>
                  <a:pt x="1834" y="79"/>
                </a:lnTo>
                <a:lnTo>
                  <a:pt x="1880" y="95"/>
                </a:lnTo>
                <a:lnTo>
                  <a:pt x="1904" y="106"/>
                </a:lnTo>
                <a:lnTo>
                  <a:pt x="1927" y="115"/>
                </a:lnTo>
                <a:lnTo>
                  <a:pt x="1949" y="125"/>
                </a:lnTo>
                <a:lnTo>
                  <a:pt x="1973" y="136"/>
                </a:lnTo>
                <a:lnTo>
                  <a:pt x="1994" y="148"/>
                </a:lnTo>
                <a:lnTo>
                  <a:pt x="2017" y="158"/>
                </a:lnTo>
                <a:lnTo>
                  <a:pt x="2061" y="182"/>
                </a:lnTo>
                <a:lnTo>
                  <a:pt x="2104" y="208"/>
                </a:lnTo>
                <a:lnTo>
                  <a:pt x="2145" y="235"/>
                </a:lnTo>
                <a:lnTo>
                  <a:pt x="2152" y="288"/>
                </a:lnTo>
                <a:lnTo>
                  <a:pt x="2155" y="313"/>
                </a:lnTo>
                <a:lnTo>
                  <a:pt x="2157" y="340"/>
                </a:lnTo>
                <a:lnTo>
                  <a:pt x="2160" y="366"/>
                </a:lnTo>
                <a:lnTo>
                  <a:pt x="2160" y="393"/>
                </a:lnTo>
                <a:lnTo>
                  <a:pt x="2161" y="420"/>
                </a:lnTo>
                <a:lnTo>
                  <a:pt x="2161" y="447"/>
                </a:lnTo>
                <a:close/>
              </a:path>
            </a:pathLst>
          </a:custGeom>
          <a:gradFill rotWithShape="1">
            <a:gsLst>
              <a:gs pos="0">
                <a:srgbClr val="CCFF66"/>
              </a:gs>
              <a:gs pos="100000">
                <a:srgbClr val="FFFFFF"/>
              </a:gs>
            </a:gsLst>
            <a:lin ang="5400000" scaled="1"/>
          </a:gradFill>
          <a:ln w="6350">
            <a:solidFill>
              <a:schemeClr val="hlink"/>
            </a:solidFill>
            <a:round/>
            <a:headEnd/>
            <a:tailEnd/>
          </a:ln>
        </p:spPr>
        <p:txBody>
          <a:bodyPr/>
          <a:lstStyle/>
          <a:p>
            <a:pPr algn="ctr">
              <a:spcBef>
                <a:spcPct val="50000"/>
              </a:spcBef>
            </a:pPr>
            <a:endParaRPr lang="zh-CN" altLang="en-US"/>
          </a:p>
        </p:txBody>
      </p:sp>
      <p:sp>
        <p:nvSpPr>
          <p:cNvPr id="37896" name="Freeform 59"/>
          <p:cNvSpPr>
            <a:spLocks/>
          </p:cNvSpPr>
          <p:nvPr/>
        </p:nvSpPr>
        <p:spPr bwMode="auto">
          <a:xfrm>
            <a:off x="1585913" y="2536825"/>
            <a:ext cx="2867025" cy="2419350"/>
          </a:xfrm>
          <a:custGeom>
            <a:avLst/>
            <a:gdLst>
              <a:gd name="T0" fmla="*/ 2147483647 w 2161"/>
              <a:gd name="T1" fmla="*/ 2147483647 h 1823"/>
              <a:gd name="T2" fmla="*/ 2147483647 w 2161"/>
              <a:gd name="T3" fmla="*/ 2147483647 h 1823"/>
              <a:gd name="T4" fmla="*/ 2147483647 w 2161"/>
              <a:gd name="T5" fmla="*/ 2147483647 h 1823"/>
              <a:gd name="T6" fmla="*/ 2147483647 w 2161"/>
              <a:gd name="T7" fmla="*/ 2147483647 h 1823"/>
              <a:gd name="T8" fmla="*/ 2147483647 w 2161"/>
              <a:gd name="T9" fmla="*/ 2147483647 h 1823"/>
              <a:gd name="T10" fmla="*/ 2147483647 w 2161"/>
              <a:gd name="T11" fmla="*/ 2147483647 h 1823"/>
              <a:gd name="T12" fmla="*/ 2147483647 w 2161"/>
              <a:gd name="T13" fmla="*/ 2147483647 h 1823"/>
              <a:gd name="T14" fmla="*/ 2147483647 w 2161"/>
              <a:gd name="T15" fmla="*/ 2147483647 h 1823"/>
              <a:gd name="T16" fmla="*/ 2147483647 w 2161"/>
              <a:gd name="T17" fmla="*/ 2147483647 h 1823"/>
              <a:gd name="T18" fmla="*/ 2147483647 w 2161"/>
              <a:gd name="T19" fmla="*/ 2147483647 h 1823"/>
              <a:gd name="T20" fmla="*/ 2147483647 w 2161"/>
              <a:gd name="T21" fmla="*/ 2147483647 h 1823"/>
              <a:gd name="T22" fmla="*/ 2147483647 w 2161"/>
              <a:gd name="T23" fmla="*/ 2147483647 h 1823"/>
              <a:gd name="T24" fmla="*/ 2147483647 w 2161"/>
              <a:gd name="T25" fmla="*/ 2147483647 h 1823"/>
              <a:gd name="T26" fmla="*/ 2147483647 w 2161"/>
              <a:gd name="T27" fmla="*/ 2147483647 h 1823"/>
              <a:gd name="T28" fmla="*/ 2147483647 w 2161"/>
              <a:gd name="T29" fmla="*/ 2147483647 h 1823"/>
              <a:gd name="T30" fmla="*/ 2147483647 w 2161"/>
              <a:gd name="T31" fmla="*/ 2147483647 h 1823"/>
              <a:gd name="T32" fmla="*/ 2147483647 w 2161"/>
              <a:gd name="T33" fmla="*/ 2147483647 h 1823"/>
              <a:gd name="T34" fmla="*/ 2147483647 w 2161"/>
              <a:gd name="T35" fmla="*/ 2147483647 h 1823"/>
              <a:gd name="T36" fmla="*/ 2147483647 w 2161"/>
              <a:gd name="T37" fmla="*/ 2147483647 h 1823"/>
              <a:gd name="T38" fmla="*/ 2147483647 w 2161"/>
              <a:gd name="T39" fmla="*/ 2147483647 h 1823"/>
              <a:gd name="T40" fmla="*/ 2147483647 w 2161"/>
              <a:gd name="T41" fmla="*/ 2147483647 h 1823"/>
              <a:gd name="T42" fmla="*/ 2147483647 w 2161"/>
              <a:gd name="T43" fmla="*/ 2147483647 h 1823"/>
              <a:gd name="T44" fmla="*/ 2147483647 w 2161"/>
              <a:gd name="T45" fmla="*/ 2147483647 h 1823"/>
              <a:gd name="T46" fmla="*/ 2147483647 w 2161"/>
              <a:gd name="T47" fmla="*/ 2147483647 h 1823"/>
              <a:gd name="T48" fmla="*/ 2147483647 w 2161"/>
              <a:gd name="T49" fmla="*/ 2147483647 h 1823"/>
              <a:gd name="T50" fmla="*/ 2147483647 w 2161"/>
              <a:gd name="T51" fmla="*/ 2147483647 h 1823"/>
              <a:gd name="T52" fmla="*/ 2147483647 w 2161"/>
              <a:gd name="T53" fmla="*/ 2147483647 h 1823"/>
              <a:gd name="T54" fmla="*/ 2147483647 w 2161"/>
              <a:gd name="T55" fmla="*/ 2147483647 h 1823"/>
              <a:gd name="T56" fmla="*/ 2147483647 w 2161"/>
              <a:gd name="T57" fmla="*/ 2147483647 h 1823"/>
              <a:gd name="T58" fmla="*/ 2147483647 w 2161"/>
              <a:gd name="T59" fmla="*/ 2147483647 h 1823"/>
              <a:gd name="T60" fmla="*/ 2147483647 w 2161"/>
              <a:gd name="T61" fmla="*/ 2147483647 h 1823"/>
              <a:gd name="T62" fmla="*/ 2147483647 w 2161"/>
              <a:gd name="T63" fmla="*/ 2147483647 h 1823"/>
              <a:gd name="T64" fmla="*/ 2147483647 w 2161"/>
              <a:gd name="T65" fmla="*/ 2147483647 h 1823"/>
              <a:gd name="T66" fmla="*/ 2147483647 w 2161"/>
              <a:gd name="T67" fmla="*/ 2147483647 h 1823"/>
              <a:gd name="T68" fmla="*/ 2147483647 w 2161"/>
              <a:gd name="T69" fmla="*/ 2147483647 h 1823"/>
              <a:gd name="T70" fmla="*/ 2147483647 w 2161"/>
              <a:gd name="T71" fmla="*/ 2147483647 h 1823"/>
              <a:gd name="T72" fmla="*/ 2147483647 w 2161"/>
              <a:gd name="T73" fmla="*/ 2147483647 h 1823"/>
              <a:gd name="T74" fmla="*/ 2147483647 w 2161"/>
              <a:gd name="T75" fmla="*/ 2147483647 h 1823"/>
              <a:gd name="T76" fmla="*/ 2147483647 w 2161"/>
              <a:gd name="T77" fmla="*/ 2147483647 h 1823"/>
              <a:gd name="T78" fmla="*/ 2147483647 w 2161"/>
              <a:gd name="T79" fmla="*/ 2147483647 h 1823"/>
              <a:gd name="T80" fmla="*/ 2147483647 w 2161"/>
              <a:gd name="T81" fmla="*/ 2147483647 h 1823"/>
              <a:gd name="T82" fmla="*/ 2147483647 w 2161"/>
              <a:gd name="T83" fmla="*/ 2147483647 h 1823"/>
              <a:gd name="T84" fmla="*/ 2147483647 w 2161"/>
              <a:gd name="T85" fmla="*/ 2147483647 h 1823"/>
              <a:gd name="T86" fmla="*/ 2147483647 w 2161"/>
              <a:gd name="T87" fmla="*/ 2147483647 h 1823"/>
              <a:gd name="T88" fmla="*/ 2147483647 w 2161"/>
              <a:gd name="T89" fmla="*/ 2147483647 h 1823"/>
              <a:gd name="T90" fmla="*/ 2147483647 w 2161"/>
              <a:gd name="T91" fmla="*/ 2147483647 h 1823"/>
              <a:gd name="T92" fmla="*/ 2147483647 w 2161"/>
              <a:gd name="T93" fmla="*/ 2147483647 h 1823"/>
              <a:gd name="T94" fmla="*/ 2147483647 w 2161"/>
              <a:gd name="T95" fmla="*/ 2147483647 h 18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61"/>
              <a:gd name="T145" fmla="*/ 0 h 1823"/>
              <a:gd name="T146" fmla="*/ 2161 w 2161"/>
              <a:gd name="T147" fmla="*/ 1823 h 18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61" h="1823">
                <a:moveTo>
                  <a:pt x="2161" y="447"/>
                </a:moveTo>
                <a:lnTo>
                  <a:pt x="2160" y="518"/>
                </a:lnTo>
                <a:lnTo>
                  <a:pt x="2154" y="587"/>
                </a:lnTo>
                <a:lnTo>
                  <a:pt x="2145" y="656"/>
                </a:lnTo>
                <a:lnTo>
                  <a:pt x="2133" y="724"/>
                </a:lnTo>
                <a:lnTo>
                  <a:pt x="2118" y="790"/>
                </a:lnTo>
                <a:lnTo>
                  <a:pt x="2100" y="856"/>
                </a:lnTo>
                <a:lnTo>
                  <a:pt x="2077" y="919"/>
                </a:lnTo>
                <a:lnTo>
                  <a:pt x="2053" y="982"/>
                </a:lnTo>
                <a:lnTo>
                  <a:pt x="2026" y="1044"/>
                </a:lnTo>
                <a:lnTo>
                  <a:pt x="1996" y="1103"/>
                </a:lnTo>
                <a:lnTo>
                  <a:pt x="1963" y="1160"/>
                </a:lnTo>
                <a:lnTo>
                  <a:pt x="1927" y="1216"/>
                </a:lnTo>
                <a:lnTo>
                  <a:pt x="1888" y="1270"/>
                </a:lnTo>
                <a:lnTo>
                  <a:pt x="1847" y="1322"/>
                </a:lnTo>
                <a:lnTo>
                  <a:pt x="1803" y="1372"/>
                </a:lnTo>
                <a:lnTo>
                  <a:pt x="1758" y="1420"/>
                </a:lnTo>
                <a:lnTo>
                  <a:pt x="1710" y="1465"/>
                </a:lnTo>
                <a:lnTo>
                  <a:pt x="1661" y="1509"/>
                </a:lnTo>
                <a:lnTo>
                  <a:pt x="1608" y="1549"/>
                </a:lnTo>
                <a:lnTo>
                  <a:pt x="1554" y="1588"/>
                </a:lnTo>
                <a:lnTo>
                  <a:pt x="1498" y="1625"/>
                </a:lnTo>
                <a:lnTo>
                  <a:pt x="1441" y="1658"/>
                </a:lnTo>
                <a:lnTo>
                  <a:pt x="1381" y="1688"/>
                </a:lnTo>
                <a:lnTo>
                  <a:pt x="1321" y="1715"/>
                </a:lnTo>
                <a:lnTo>
                  <a:pt x="1258" y="1740"/>
                </a:lnTo>
                <a:lnTo>
                  <a:pt x="1195" y="1761"/>
                </a:lnTo>
                <a:lnTo>
                  <a:pt x="1129" y="1779"/>
                </a:lnTo>
                <a:lnTo>
                  <a:pt x="1062" y="1795"/>
                </a:lnTo>
                <a:lnTo>
                  <a:pt x="995" y="1808"/>
                </a:lnTo>
                <a:lnTo>
                  <a:pt x="926" y="1816"/>
                </a:lnTo>
                <a:lnTo>
                  <a:pt x="856" y="1822"/>
                </a:lnTo>
                <a:lnTo>
                  <a:pt x="786" y="1823"/>
                </a:lnTo>
                <a:lnTo>
                  <a:pt x="679" y="1819"/>
                </a:lnTo>
                <a:lnTo>
                  <a:pt x="626" y="1814"/>
                </a:lnTo>
                <a:lnTo>
                  <a:pt x="575" y="1808"/>
                </a:lnTo>
                <a:lnTo>
                  <a:pt x="524" y="1799"/>
                </a:lnTo>
                <a:lnTo>
                  <a:pt x="475" y="1788"/>
                </a:lnTo>
                <a:lnTo>
                  <a:pt x="425" y="1775"/>
                </a:lnTo>
                <a:lnTo>
                  <a:pt x="375" y="1761"/>
                </a:lnTo>
                <a:lnTo>
                  <a:pt x="281" y="1728"/>
                </a:lnTo>
                <a:lnTo>
                  <a:pt x="234" y="1709"/>
                </a:lnTo>
                <a:lnTo>
                  <a:pt x="189" y="1688"/>
                </a:lnTo>
                <a:lnTo>
                  <a:pt x="100" y="1641"/>
                </a:lnTo>
                <a:lnTo>
                  <a:pt x="16" y="1588"/>
                </a:lnTo>
                <a:lnTo>
                  <a:pt x="9" y="1536"/>
                </a:lnTo>
                <a:lnTo>
                  <a:pt x="4" y="1483"/>
                </a:lnTo>
                <a:lnTo>
                  <a:pt x="1" y="1431"/>
                </a:lnTo>
                <a:lnTo>
                  <a:pt x="0" y="1376"/>
                </a:lnTo>
                <a:lnTo>
                  <a:pt x="1" y="1306"/>
                </a:lnTo>
                <a:lnTo>
                  <a:pt x="7" y="1237"/>
                </a:lnTo>
                <a:lnTo>
                  <a:pt x="16" y="1167"/>
                </a:lnTo>
                <a:lnTo>
                  <a:pt x="28" y="1100"/>
                </a:lnTo>
                <a:lnTo>
                  <a:pt x="43" y="1032"/>
                </a:lnTo>
                <a:lnTo>
                  <a:pt x="61" y="967"/>
                </a:lnTo>
                <a:lnTo>
                  <a:pt x="84" y="904"/>
                </a:lnTo>
                <a:lnTo>
                  <a:pt x="108" y="841"/>
                </a:lnTo>
                <a:lnTo>
                  <a:pt x="135" y="779"/>
                </a:lnTo>
                <a:lnTo>
                  <a:pt x="166" y="721"/>
                </a:lnTo>
                <a:lnTo>
                  <a:pt x="200" y="664"/>
                </a:lnTo>
                <a:lnTo>
                  <a:pt x="234" y="606"/>
                </a:lnTo>
                <a:lnTo>
                  <a:pt x="273" y="554"/>
                </a:lnTo>
                <a:lnTo>
                  <a:pt x="314" y="501"/>
                </a:lnTo>
                <a:lnTo>
                  <a:pt x="357" y="452"/>
                </a:lnTo>
                <a:lnTo>
                  <a:pt x="402" y="403"/>
                </a:lnTo>
                <a:lnTo>
                  <a:pt x="451" y="358"/>
                </a:lnTo>
                <a:lnTo>
                  <a:pt x="500" y="315"/>
                </a:lnTo>
                <a:lnTo>
                  <a:pt x="553" y="274"/>
                </a:lnTo>
                <a:lnTo>
                  <a:pt x="607" y="235"/>
                </a:lnTo>
                <a:lnTo>
                  <a:pt x="663" y="199"/>
                </a:lnTo>
                <a:lnTo>
                  <a:pt x="720" y="166"/>
                </a:lnTo>
                <a:lnTo>
                  <a:pt x="780" y="136"/>
                </a:lnTo>
                <a:lnTo>
                  <a:pt x="840" y="109"/>
                </a:lnTo>
                <a:lnTo>
                  <a:pt x="903" y="83"/>
                </a:lnTo>
                <a:lnTo>
                  <a:pt x="966" y="62"/>
                </a:lnTo>
                <a:lnTo>
                  <a:pt x="1032" y="44"/>
                </a:lnTo>
                <a:lnTo>
                  <a:pt x="1098" y="27"/>
                </a:lnTo>
                <a:lnTo>
                  <a:pt x="1166" y="15"/>
                </a:lnTo>
                <a:lnTo>
                  <a:pt x="1235" y="8"/>
                </a:lnTo>
                <a:lnTo>
                  <a:pt x="1304" y="2"/>
                </a:lnTo>
                <a:lnTo>
                  <a:pt x="1375" y="0"/>
                </a:lnTo>
                <a:lnTo>
                  <a:pt x="1482" y="5"/>
                </a:lnTo>
                <a:lnTo>
                  <a:pt x="1534" y="9"/>
                </a:lnTo>
                <a:lnTo>
                  <a:pt x="1586" y="15"/>
                </a:lnTo>
                <a:lnTo>
                  <a:pt x="1637" y="24"/>
                </a:lnTo>
                <a:lnTo>
                  <a:pt x="1686" y="35"/>
                </a:lnTo>
                <a:lnTo>
                  <a:pt x="1736" y="49"/>
                </a:lnTo>
                <a:lnTo>
                  <a:pt x="1785" y="62"/>
                </a:lnTo>
                <a:lnTo>
                  <a:pt x="1880" y="95"/>
                </a:lnTo>
                <a:lnTo>
                  <a:pt x="1927" y="115"/>
                </a:lnTo>
                <a:lnTo>
                  <a:pt x="1972" y="136"/>
                </a:lnTo>
                <a:lnTo>
                  <a:pt x="2061" y="182"/>
                </a:lnTo>
                <a:lnTo>
                  <a:pt x="2145" y="235"/>
                </a:lnTo>
                <a:lnTo>
                  <a:pt x="2152" y="288"/>
                </a:lnTo>
                <a:lnTo>
                  <a:pt x="2157" y="340"/>
                </a:lnTo>
                <a:lnTo>
                  <a:pt x="2160" y="393"/>
                </a:lnTo>
                <a:lnTo>
                  <a:pt x="2161" y="447"/>
                </a:lnTo>
              </a:path>
            </a:pathLst>
          </a:custGeom>
          <a:noFill/>
          <a:ln w="6350">
            <a:solidFill>
              <a:schemeClr val="hlink"/>
            </a:solidFill>
            <a:round/>
            <a:headEnd/>
            <a:tailEnd/>
          </a:ln>
        </p:spPr>
        <p:txBody>
          <a:bodyPr/>
          <a:lstStyle/>
          <a:p>
            <a:pPr algn="ctr">
              <a:spcBef>
                <a:spcPct val="50000"/>
              </a:spcBef>
            </a:pPr>
            <a:endParaRPr lang="zh-CN" altLang="en-US"/>
          </a:p>
        </p:txBody>
      </p:sp>
      <p:sp>
        <p:nvSpPr>
          <p:cNvPr id="37897" name="Freeform 60"/>
          <p:cNvSpPr>
            <a:spLocks/>
          </p:cNvSpPr>
          <p:nvPr/>
        </p:nvSpPr>
        <p:spPr bwMode="auto">
          <a:xfrm>
            <a:off x="1585913" y="2705100"/>
            <a:ext cx="2117725" cy="3317875"/>
          </a:xfrm>
          <a:custGeom>
            <a:avLst/>
            <a:gdLst>
              <a:gd name="T0" fmla="*/ 2147483647 w 1598"/>
              <a:gd name="T1" fmla="*/ 2147483647 h 2501"/>
              <a:gd name="T2" fmla="*/ 2147483647 w 1598"/>
              <a:gd name="T3" fmla="*/ 2147483647 h 2501"/>
              <a:gd name="T4" fmla="*/ 2147483647 w 1598"/>
              <a:gd name="T5" fmla="*/ 2147483647 h 2501"/>
              <a:gd name="T6" fmla="*/ 2147483647 w 1598"/>
              <a:gd name="T7" fmla="*/ 2147483647 h 2501"/>
              <a:gd name="T8" fmla="*/ 2147483647 w 1598"/>
              <a:gd name="T9" fmla="*/ 2147483647 h 2501"/>
              <a:gd name="T10" fmla="*/ 2147483647 w 1598"/>
              <a:gd name="T11" fmla="*/ 2147483647 h 2501"/>
              <a:gd name="T12" fmla="*/ 2147483647 w 1598"/>
              <a:gd name="T13" fmla="*/ 2147483647 h 2501"/>
              <a:gd name="T14" fmla="*/ 2147483647 w 1598"/>
              <a:gd name="T15" fmla="*/ 2147483647 h 2501"/>
              <a:gd name="T16" fmla="*/ 2147483647 w 1598"/>
              <a:gd name="T17" fmla="*/ 2147483647 h 2501"/>
              <a:gd name="T18" fmla="*/ 2147483647 w 1598"/>
              <a:gd name="T19" fmla="*/ 2147483647 h 2501"/>
              <a:gd name="T20" fmla="*/ 2147483647 w 1598"/>
              <a:gd name="T21" fmla="*/ 2147483647 h 2501"/>
              <a:gd name="T22" fmla="*/ 2147483647 w 1598"/>
              <a:gd name="T23" fmla="*/ 2147483647 h 2501"/>
              <a:gd name="T24" fmla="*/ 2147483647 w 1598"/>
              <a:gd name="T25" fmla="*/ 2147483647 h 2501"/>
              <a:gd name="T26" fmla="*/ 2147483647 w 1598"/>
              <a:gd name="T27" fmla="*/ 0 h 2501"/>
              <a:gd name="T28" fmla="*/ 2147483647 w 1598"/>
              <a:gd name="T29" fmla="*/ 2147483647 h 2501"/>
              <a:gd name="T30" fmla="*/ 2147483647 w 1598"/>
              <a:gd name="T31" fmla="*/ 2147483647 h 2501"/>
              <a:gd name="T32" fmla="*/ 2147483647 w 1598"/>
              <a:gd name="T33" fmla="*/ 2147483647 h 2501"/>
              <a:gd name="T34" fmla="*/ 2147483647 w 1598"/>
              <a:gd name="T35" fmla="*/ 2147483647 h 2501"/>
              <a:gd name="T36" fmla="*/ 2147483647 w 1598"/>
              <a:gd name="T37" fmla="*/ 2147483647 h 2501"/>
              <a:gd name="T38" fmla="*/ 2147483647 w 1598"/>
              <a:gd name="T39" fmla="*/ 2147483647 h 2501"/>
              <a:gd name="T40" fmla="*/ 2147483647 w 1598"/>
              <a:gd name="T41" fmla="*/ 2147483647 h 2501"/>
              <a:gd name="T42" fmla="*/ 2147483647 w 1598"/>
              <a:gd name="T43" fmla="*/ 2147483647 h 2501"/>
              <a:gd name="T44" fmla="*/ 2147483647 w 1598"/>
              <a:gd name="T45" fmla="*/ 2147483647 h 2501"/>
              <a:gd name="T46" fmla="*/ 2147483647 w 1598"/>
              <a:gd name="T47" fmla="*/ 2147483647 h 2501"/>
              <a:gd name="T48" fmla="*/ 2147483647 w 1598"/>
              <a:gd name="T49" fmla="*/ 2147483647 h 2501"/>
              <a:gd name="T50" fmla="*/ 2147483647 w 1598"/>
              <a:gd name="T51" fmla="*/ 2147483647 h 2501"/>
              <a:gd name="T52" fmla="*/ 2147483647 w 1598"/>
              <a:gd name="T53" fmla="*/ 2147483647 h 2501"/>
              <a:gd name="T54" fmla="*/ 2147483647 w 1598"/>
              <a:gd name="T55" fmla="*/ 2147483647 h 2501"/>
              <a:gd name="T56" fmla="*/ 2147483647 w 1598"/>
              <a:gd name="T57" fmla="*/ 2147483647 h 2501"/>
              <a:gd name="T58" fmla="*/ 2147483647 w 1598"/>
              <a:gd name="T59" fmla="*/ 2147483647 h 2501"/>
              <a:gd name="T60" fmla="*/ 2147483647 w 1598"/>
              <a:gd name="T61" fmla="*/ 2147483647 h 2501"/>
              <a:gd name="T62" fmla="*/ 2147483647 w 1598"/>
              <a:gd name="T63" fmla="*/ 2147483647 h 2501"/>
              <a:gd name="T64" fmla="*/ 2147483647 w 1598"/>
              <a:gd name="T65" fmla="*/ 2147483647 h 2501"/>
              <a:gd name="T66" fmla="*/ 2147483647 w 1598"/>
              <a:gd name="T67" fmla="*/ 2147483647 h 2501"/>
              <a:gd name="T68" fmla="*/ 2147483647 w 1598"/>
              <a:gd name="T69" fmla="*/ 2147483647 h 2501"/>
              <a:gd name="T70" fmla="*/ 2147483647 w 1598"/>
              <a:gd name="T71" fmla="*/ 2147483647 h 2501"/>
              <a:gd name="T72" fmla="*/ 2147483647 w 1598"/>
              <a:gd name="T73" fmla="*/ 2147483647 h 2501"/>
              <a:gd name="T74" fmla="*/ 2147483647 w 1598"/>
              <a:gd name="T75" fmla="*/ 2147483647 h 2501"/>
              <a:gd name="T76" fmla="*/ 2147483647 w 1598"/>
              <a:gd name="T77" fmla="*/ 2147483647 h 2501"/>
              <a:gd name="T78" fmla="*/ 2147483647 w 1598"/>
              <a:gd name="T79" fmla="*/ 2147483647 h 2501"/>
              <a:gd name="T80" fmla="*/ 2147483647 w 1598"/>
              <a:gd name="T81" fmla="*/ 2147483647 h 2501"/>
              <a:gd name="T82" fmla="*/ 2147483647 w 1598"/>
              <a:gd name="T83" fmla="*/ 2147483647 h 2501"/>
              <a:gd name="T84" fmla="*/ 2147483647 w 1598"/>
              <a:gd name="T85" fmla="*/ 2147483647 h 2501"/>
              <a:gd name="T86" fmla="*/ 2147483647 w 1598"/>
              <a:gd name="T87" fmla="*/ 2147483647 h 2501"/>
              <a:gd name="T88" fmla="*/ 2147483647 w 1598"/>
              <a:gd name="T89" fmla="*/ 2147483647 h 2501"/>
              <a:gd name="T90" fmla="*/ 2147483647 w 1598"/>
              <a:gd name="T91" fmla="*/ 2147483647 h 2501"/>
              <a:gd name="T92" fmla="*/ 2147483647 w 1598"/>
              <a:gd name="T93" fmla="*/ 2147483647 h 2501"/>
              <a:gd name="T94" fmla="*/ 2147483647 w 1598"/>
              <a:gd name="T95" fmla="*/ 2147483647 h 2501"/>
              <a:gd name="T96" fmla="*/ 2147483647 w 1598"/>
              <a:gd name="T97" fmla="*/ 2147483647 h 2501"/>
              <a:gd name="T98" fmla="*/ 2147483647 w 1598"/>
              <a:gd name="T99" fmla="*/ 2147483647 h 2501"/>
              <a:gd name="T100" fmla="*/ 2147483647 w 1598"/>
              <a:gd name="T101" fmla="*/ 2147483647 h 2501"/>
              <a:gd name="T102" fmla="*/ 2147483647 w 1598"/>
              <a:gd name="T103" fmla="*/ 2147483647 h 2501"/>
              <a:gd name="T104" fmla="*/ 2147483647 w 1598"/>
              <a:gd name="T105" fmla="*/ 2147483647 h 25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98"/>
              <a:gd name="T160" fmla="*/ 0 h 2501"/>
              <a:gd name="T161" fmla="*/ 1598 w 1598"/>
              <a:gd name="T162" fmla="*/ 2501 h 25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98" h="2501">
                <a:moveTo>
                  <a:pt x="0" y="1249"/>
                </a:moveTo>
                <a:lnTo>
                  <a:pt x="1" y="1198"/>
                </a:lnTo>
                <a:lnTo>
                  <a:pt x="3" y="1173"/>
                </a:lnTo>
                <a:lnTo>
                  <a:pt x="4" y="1147"/>
                </a:lnTo>
                <a:lnTo>
                  <a:pt x="9" y="1096"/>
                </a:lnTo>
                <a:lnTo>
                  <a:pt x="15" y="1046"/>
                </a:lnTo>
                <a:lnTo>
                  <a:pt x="24" y="997"/>
                </a:lnTo>
                <a:lnTo>
                  <a:pt x="28" y="973"/>
                </a:lnTo>
                <a:lnTo>
                  <a:pt x="33" y="947"/>
                </a:lnTo>
                <a:lnTo>
                  <a:pt x="45" y="899"/>
                </a:lnTo>
                <a:lnTo>
                  <a:pt x="51" y="875"/>
                </a:lnTo>
                <a:lnTo>
                  <a:pt x="58" y="852"/>
                </a:lnTo>
                <a:lnTo>
                  <a:pt x="73" y="804"/>
                </a:lnTo>
                <a:lnTo>
                  <a:pt x="90" y="759"/>
                </a:lnTo>
                <a:lnTo>
                  <a:pt x="108" y="713"/>
                </a:lnTo>
                <a:lnTo>
                  <a:pt x="129" y="669"/>
                </a:lnTo>
                <a:lnTo>
                  <a:pt x="139" y="646"/>
                </a:lnTo>
                <a:lnTo>
                  <a:pt x="150" y="625"/>
                </a:lnTo>
                <a:lnTo>
                  <a:pt x="172" y="582"/>
                </a:lnTo>
                <a:lnTo>
                  <a:pt x="185" y="561"/>
                </a:lnTo>
                <a:lnTo>
                  <a:pt x="197" y="540"/>
                </a:lnTo>
                <a:lnTo>
                  <a:pt x="222" y="499"/>
                </a:lnTo>
                <a:lnTo>
                  <a:pt x="236" y="479"/>
                </a:lnTo>
                <a:lnTo>
                  <a:pt x="249" y="458"/>
                </a:lnTo>
                <a:lnTo>
                  <a:pt x="278" y="421"/>
                </a:lnTo>
                <a:lnTo>
                  <a:pt x="308" y="382"/>
                </a:lnTo>
                <a:lnTo>
                  <a:pt x="323" y="364"/>
                </a:lnTo>
                <a:lnTo>
                  <a:pt x="339" y="346"/>
                </a:lnTo>
                <a:lnTo>
                  <a:pt x="371" y="310"/>
                </a:lnTo>
                <a:lnTo>
                  <a:pt x="404" y="275"/>
                </a:lnTo>
                <a:lnTo>
                  <a:pt x="439" y="242"/>
                </a:lnTo>
                <a:lnTo>
                  <a:pt x="475" y="209"/>
                </a:lnTo>
                <a:lnTo>
                  <a:pt x="512" y="179"/>
                </a:lnTo>
                <a:lnTo>
                  <a:pt x="550" y="149"/>
                </a:lnTo>
                <a:lnTo>
                  <a:pt x="569" y="135"/>
                </a:lnTo>
                <a:lnTo>
                  <a:pt x="589" y="120"/>
                </a:lnTo>
                <a:lnTo>
                  <a:pt x="608" y="106"/>
                </a:lnTo>
                <a:lnTo>
                  <a:pt x="629" y="93"/>
                </a:lnTo>
                <a:lnTo>
                  <a:pt x="670" y="67"/>
                </a:lnTo>
                <a:lnTo>
                  <a:pt x="712" y="43"/>
                </a:lnTo>
                <a:lnTo>
                  <a:pt x="754" y="21"/>
                </a:lnTo>
                <a:lnTo>
                  <a:pt x="799" y="0"/>
                </a:lnTo>
                <a:lnTo>
                  <a:pt x="843" y="21"/>
                </a:lnTo>
                <a:lnTo>
                  <a:pt x="885" y="43"/>
                </a:lnTo>
                <a:lnTo>
                  <a:pt x="927" y="67"/>
                </a:lnTo>
                <a:lnTo>
                  <a:pt x="969" y="93"/>
                </a:lnTo>
                <a:lnTo>
                  <a:pt x="989" y="106"/>
                </a:lnTo>
                <a:lnTo>
                  <a:pt x="1008" y="120"/>
                </a:lnTo>
                <a:lnTo>
                  <a:pt x="1047" y="149"/>
                </a:lnTo>
                <a:lnTo>
                  <a:pt x="1085" y="179"/>
                </a:lnTo>
                <a:lnTo>
                  <a:pt x="1123" y="209"/>
                </a:lnTo>
                <a:lnTo>
                  <a:pt x="1159" y="242"/>
                </a:lnTo>
                <a:lnTo>
                  <a:pt x="1193" y="275"/>
                </a:lnTo>
                <a:lnTo>
                  <a:pt x="1226" y="310"/>
                </a:lnTo>
                <a:lnTo>
                  <a:pt x="1259" y="346"/>
                </a:lnTo>
                <a:lnTo>
                  <a:pt x="1289" y="382"/>
                </a:lnTo>
                <a:lnTo>
                  <a:pt x="1319" y="421"/>
                </a:lnTo>
                <a:lnTo>
                  <a:pt x="1348" y="458"/>
                </a:lnTo>
                <a:lnTo>
                  <a:pt x="1362" y="479"/>
                </a:lnTo>
                <a:lnTo>
                  <a:pt x="1375" y="499"/>
                </a:lnTo>
                <a:lnTo>
                  <a:pt x="1401" y="540"/>
                </a:lnTo>
                <a:lnTo>
                  <a:pt x="1425" y="582"/>
                </a:lnTo>
                <a:lnTo>
                  <a:pt x="1447" y="625"/>
                </a:lnTo>
                <a:lnTo>
                  <a:pt x="1459" y="646"/>
                </a:lnTo>
                <a:lnTo>
                  <a:pt x="1470" y="669"/>
                </a:lnTo>
                <a:lnTo>
                  <a:pt x="1489" y="713"/>
                </a:lnTo>
                <a:lnTo>
                  <a:pt x="1507" y="759"/>
                </a:lnTo>
                <a:lnTo>
                  <a:pt x="1516" y="782"/>
                </a:lnTo>
                <a:lnTo>
                  <a:pt x="1524" y="804"/>
                </a:lnTo>
                <a:lnTo>
                  <a:pt x="1539" y="852"/>
                </a:lnTo>
                <a:lnTo>
                  <a:pt x="1546" y="875"/>
                </a:lnTo>
                <a:lnTo>
                  <a:pt x="1552" y="899"/>
                </a:lnTo>
                <a:lnTo>
                  <a:pt x="1558" y="923"/>
                </a:lnTo>
                <a:lnTo>
                  <a:pt x="1564" y="947"/>
                </a:lnTo>
                <a:lnTo>
                  <a:pt x="1575" y="997"/>
                </a:lnTo>
                <a:lnTo>
                  <a:pt x="1583" y="1046"/>
                </a:lnTo>
                <a:lnTo>
                  <a:pt x="1586" y="1070"/>
                </a:lnTo>
                <a:lnTo>
                  <a:pt x="1589" y="1096"/>
                </a:lnTo>
                <a:lnTo>
                  <a:pt x="1593" y="1147"/>
                </a:lnTo>
                <a:lnTo>
                  <a:pt x="1596" y="1198"/>
                </a:lnTo>
                <a:lnTo>
                  <a:pt x="1598" y="1249"/>
                </a:lnTo>
                <a:lnTo>
                  <a:pt x="1596" y="1302"/>
                </a:lnTo>
                <a:lnTo>
                  <a:pt x="1596" y="1328"/>
                </a:lnTo>
                <a:lnTo>
                  <a:pt x="1593" y="1353"/>
                </a:lnTo>
                <a:lnTo>
                  <a:pt x="1589" y="1404"/>
                </a:lnTo>
                <a:lnTo>
                  <a:pt x="1583" y="1454"/>
                </a:lnTo>
                <a:lnTo>
                  <a:pt x="1575" y="1504"/>
                </a:lnTo>
                <a:lnTo>
                  <a:pt x="1569" y="1528"/>
                </a:lnTo>
                <a:lnTo>
                  <a:pt x="1564" y="1552"/>
                </a:lnTo>
                <a:lnTo>
                  <a:pt x="1552" y="1601"/>
                </a:lnTo>
                <a:lnTo>
                  <a:pt x="1546" y="1625"/>
                </a:lnTo>
                <a:lnTo>
                  <a:pt x="1539" y="1648"/>
                </a:lnTo>
                <a:lnTo>
                  <a:pt x="1524" y="1696"/>
                </a:lnTo>
                <a:lnTo>
                  <a:pt x="1507" y="1741"/>
                </a:lnTo>
                <a:lnTo>
                  <a:pt x="1489" y="1786"/>
                </a:lnTo>
                <a:lnTo>
                  <a:pt x="1470" y="1831"/>
                </a:lnTo>
                <a:lnTo>
                  <a:pt x="1459" y="1854"/>
                </a:lnTo>
                <a:lnTo>
                  <a:pt x="1447" y="1875"/>
                </a:lnTo>
                <a:lnTo>
                  <a:pt x="1425" y="1919"/>
                </a:lnTo>
                <a:lnTo>
                  <a:pt x="1413" y="1940"/>
                </a:lnTo>
                <a:lnTo>
                  <a:pt x="1401" y="1959"/>
                </a:lnTo>
                <a:lnTo>
                  <a:pt x="1375" y="2001"/>
                </a:lnTo>
                <a:lnTo>
                  <a:pt x="1362" y="2021"/>
                </a:lnTo>
                <a:lnTo>
                  <a:pt x="1348" y="2040"/>
                </a:lnTo>
                <a:lnTo>
                  <a:pt x="1319" y="2080"/>
                </a:lnTo>
                <a:lnTo>
                  <a:pt x="1289" y="2117"/>
                </a:lnTo>
                <a:lnTo>
                  <a:pt x="1274" y="2137"/>
                </a:lnTo>
                <a:lnTo>
                  <a:pt x="1259" y="2155"/>
                </a:lnTo>
                <a:lnTo>
                  <a:pt x="1226" y="2191"/>
                </a:lnTo>
                <a:lnTo>
                  <a:pt x="1193" y="2225"/>
                </a:lnTo>
                <a:lnTo>
                  <a:pt x="1159" y="2259"/>
                </a:lnTo>
                <a:lnTo>
                  <a:pt x="1123" y="2290"/>
                </a:lnTo>
                <a:lnTo>
                  <a:pt x="1085" y="2322"/>
                </a:lnTo>
                <a:lnTo>
                  <a:pt x="1047" y="2352"/>
                </a:lnTo>
                <a:lnTo>
                  <a:pt x="1028" y="2365"/>
                </a:lnTo>
                <a:lnTo>
                  <a:pt x="1008" y="2379"/>
                </a:lnTo>
                <a:lnTo>
                  <a:pt x="989" y="2392"/>
                </a:lnTo>
                <a:lnTo>
                  <a:pt x="969" y="2406"/>
                </a:lnTo>
                <a:lnTo>
                  <a:pt x="927" y="2431"/>
                </a:lnTo>
                <a:lnTo>
                  <a:pt x="885" y="2456"/>
                </a:lnTo>
                <a:lnTo>
                  <a:pt x="843" y="2480"/>
                </a:lnTo>
                <a:lnTo>
                  <a:pt x="799" y="2501"/>
                </a:lnTo>
                <a:lnTo>
                  <a:pt x="754" y="2480"/>
                </a:lnTo>
                <a:lnTo>
                  <a:pt x="712" y="2456"/>
                </a:lnTo>
                <a:lnTo>
                  <a:pt x="670" y="2431"/>
                </a:lnTo>
                <a:lnTo>
                  <a:pt x="629" y="2406"/>
                </a:lnTo>
                <a:lnTo>
                  <a:pt x="608" y="2392"/>
                </a:lnTo>
                <a:lnTo>
                  <a:pt x="589" y="2379"/>
                </a:lnTo>
                <a:lnTo>
                  <a:pt x="550" y="2352"/>
                </a:lnTo>
                <a:lnTo>
                  <a:pt x="512" y="2322"/>
                </a:lnTo>
                <a:lnTo>
                  <a:pt x="475" y="2290"/>
                </a:lnTo>
                <a:lnTo>
                  <a:pt x="439" y="2259"/>
                </a:lnTo>
                <a:lnTo>
                  <a:pt x="404" y="2225"/>
                </a:lnTo>
                <a:lnTo>
                  <a:pt x="371" y="2191"/>
                </a:lnTo>
                <a:lnTo>
                  <a:pt x="339" y="2155"/>
                </a:lnTo>
                <a:lnTo>
                  <a:pt x="308" y="2117"/>
                </a:lnTo>
                <a:lnTo>
                  <a:pt x="278" y="2080"/>
                </a:lnTo>
                <a:lnTo>
                  <a:pt x="249" y="2040"/>
                </a:lnTo>
                <a:lnTo>
                  <a:pt x="236" y="2021"/>
                </a:lnTo>
                <a:lnTo>
                  <a:pt x="222" y="2001"/>
                </a:lnTo>
                <a:lnTo>
                  <a:pt x="197" y="1959"/>
                </a:lnTo>
                <a:lnTo>
                  <a:pt x="172" y="1919"/>
                </a:lnTo>
                <a:lnTo>
                  <a:pt x="150" y="1875"/>
                </a:lnTo>
                <a:lnTo>
                  <a:pt x="139" y="1854"/>
                </a:lnTo>
                <a:lnTo>
                  <a:pt x="129" y="1831"/>
                </a:lnTo>
                <a:lnTo>
                  <a:pt x="108" y="1786"/>
                </a:lnTo>
                <a:lnTo>
                  <a:pt x="90" y="1741"/>
                </a:lnTo>
                <a:lnTo>
                  <a:pt x="82" y="1719"/>
                </a:lnTo>
                <a:lnTo>
                  <a:pt x="73" y="1696"/>
                </a:lnTo>
                <a:lnTo>
                  <a:pt x="58" y="1648"/>
                </a:lnTo>
                <a:lnTo>
                  <a:pt x="51" y="1625"/>
                </a:lnTo>
                <a:lnTo>
                  <a:pt x="45" y="1601"/>
                </a:lnTo>
                <a:lnTo>
                  <a:pt x="39" y="1577"/>
                </a:lnTo>
                <a:lnTo>
                  <a:pt x="33" y="1552"/>
                </a:lnTo>
                <a:lnTo>
                  <a:pt x="24" y="1504"/>
                </a:lnTo>
                <a:lnTo>
                  <a:pt x="15" y="1454"/>
                </a:lnTo>
                <a:lnTo>
                  <a:pt x="12" y="1428"/>
                </a:lnTo>
                <a:lnTo>
                  <a:pt x="9" y="1404"/>
                </a:lnTo>
                <a:lnTo>
                  <a:pt x="4" y="1353"/>
                </a:lnTo>
                <a:lnTo>
                  <a:pt x="1" y="1302"/>
                </a:lnTo>
                <a:lnTo>
                  <a:pt x="0" y="1249"/>
                </a:lnTo>
                <a:close/>
              </a:path>
            </a:pathLst>
          </a:custGeom>
          <a:gradFill rotWithShape="1">
            <a:gsLst>
              <a:gs pos="0">
                <a:srgbClr val="FFFFFF"/>
              </a:gs>
              <a:gs pos="100000">
                <a:srgbClr val="CDB4FA"/>
              </a:gs>
            </a:gsLst>
            <a:lin ang="5400000" scaled="1"/>
          </a:gradFill>
          <a:ln w="6350">
            <a:solidFill>
              <a:schemeClr val="hlink"/>
            </a:solidFill>
            <a:round/>
            <a:headEnd/>
            <a:tailEnd/>
          </a:ln>
        </p:spPr>
        <p:txBody>
          <a:bodyPr/>
          <a:lstStyle/>
          <a:p>
            <a:pPr algn="ctr">
              <a:spcBef>
                <a:spcPct val="50000"/>
              </a:spcBef>
            </a:pPr>
            <a:endParaRPr lang="zh-CN" altLang="en-US"/>
          </a:p>
        </p:txBody>
      </p:sp>
      <p:sp>
        <p:nvSpPr>
          <p:cNvPr id="37898" name="Freeform 61"/>
          <p:cNvSpPr>
            <a:spLocks/>
          </p:cNvSpPr>
          <p:nvPr/>
        </p:nvSpPr>
        <p:spPr bwMode="auto">
          <a:xfrm>
            <a:off x="1585913" y="2705100"/>
            <a:ext cx="2117725" cy="3317875"/>
          </a:xfrm>
          <a:custGeom>
            <a:avLst/>
            <a:gdLst>
              <a:gd name="T0" fmla="*/ 2147483647 w 1598"/>
              <a:gd name="T1" fmla="*/ 2147483647 h 2501"/>
              <a:gd name="T2" fmla="*/ 2147483647 w 1598"/>
              <a:gd name="T3" fmla="*/ 2147483647 h 2501"/>
              <a:gd name="T4" fmla="*/ 2147483647 w 1598"/>
              <a:gd name="T5" fmla="*/ 2147483647 h 2501"/>
              <a:gd name="T6" fmla="*/ 2147483647 w 1598"/>
              <a:gd name="T7" fmla="*/ 2147483647 h 2501"/>
              <a:gd name="T8" fmla="*/ 2147483647 w 1598"/>
              <a:gd name="T9" fmla="*/ 2147483647 h 2501"/>
              <a:gd name="T10" fmla="*/ 2147483647 w 1598"/>
              <a:gd name="T11" fmla="*/ 2147483647 h 2501"/>
              <a:gd name="T12" fmla="*/ 2147483647 w 1598"/>
              <a:gd name="T13" fmla="*/ 2147483647 h 2501"/>
              <a:gd name="T14" fmla="*/ 2147483647 w 1598"/>
              <a:gd name="T15" fmla="*/ 2147483647 h 2501"/>
              <a:gd name="T16" fmla="*/ 2147483647 w 1598"/>
              <a:gd name="T17" fmla="*/ 2147483647 h 2501"/>
              <a:gd name="T18" fmla="*/ 2147483647 w 1598"/>
              <a:gd name="T19" fmla="*/ 2147483647 h 2501"/>
              <a:gd name="T20" fmla="*/ 2147483647 w 1598"/>
              <a:gd name="T21" fmla="*/ 0 h 2501"/>
              <a:gd name="T22" fmla="*/ 2147483647 w 1598"/>
              <a:gd name="T23" fmla="*/ 2147483647 h 2501"/>
              <a:gd name="T24" fmla="*/ 2147483647 w 1598"/>
              <a:gd name="T25" fmla="*/ 2147483647 h 2501"/>
              <a:gd name="T26" fmla="*/ 2147483647 w 1598"/>
              <a:gd name="T27" fmla="*/ 2147483647 h 2501"/>
              <a:gd name="T28" fmla="*/ 2147483647 w 1598"/>
              <a:gd name="T29" fmla="*/ 2147483647 h 2501"/>
              <a:gd name="T30" fmla="*/ 2147483647 w 1598"/>
              <a:gd name="T31" fmla="*/ 2147483647 h 2501"/>
              <a:gd name="T32" fmla="*/ 2147483647 w 1598"/>
              <a:gd name="T33" fmla="*/ 2147483647 h 2501"/>
              <a:gd name="T34" fmla="*/ 2147483647 w 1598"/>
              <a:gd name="T35" fmla="*/ 2147483647 h 2501"/>
              <a:gd name="T36" fmla="*/ 2147483647 w 1598"/>
              <a:gd name="T37" fmla="*/ 2147483647 h 2501"/>
              <a:gd name="T38" fmla="*/ 2147483647 w 1598"/>
              <a:gd name="T39" fmla="*/ 2147483647 h 2501"/>
              <a:gd name="T40" fmla="*/ 2147483647 w 1598"/>
              <a:gd name="T41" fmla="*/ 2147483647 h 2501"/>
              <a:gd name="T42" fmla="*/ 2147483647 w 1598"/>
              <a:gd name="T43" fmla="*/ 2147483647 h 2501"/>
              <a:gd name="T44" fmla="*/ 2147483647 w 1598"/>
              <a:gd name="T45" fmla="*/ 2147483647 h 2501"/>
              <a:gd name="T46" fmla="*/ 2147483647 w 1598"/>
              <a:gd name="T47" fmla="*/ 2147483647 h 2501"/>
              <a:gd name="T48" fmla="*/ 2147483647 w 1598"/>
              <a:gd name="T49" fmla="*/ 2147483647 h 2501"/>
              <a:gd name="T50" fmla="*/ 2147483647 w 1598"/>
              <a:gd name="T51" fmla="*/ 2147483647 h 2501"/>
              <a:gd name="T52" fmla="*/ 2147483647 w 1598"/>
              <a:gd name="T53" fmla="*/ 2147483647 h 2501"/>
              <a:gd name="T54" fmla="*/ 2147483647 w 1598"/>
              <a:gd name="T55" fmla="*/ 2147483647 h 2501"/>
              <a:gd name="T56" fmla="*/ 2147483647 w 1598"/>
              <a:gd name="T57" fmla="*/ 2147483647 h 2501"/>
              <a:gd name="T58" fmla="*/ 2147483647 w 1598"/>
              <a:gd name="T59" fmla="*/ 2147483647 h 2501"/>
              <a:gd name="T60" fmla="*/ 2147483647 w 1598"/>
              <a:gd name="T61" fmla="*/ 2147483647 h 2501"/>
              <a:gd name="T62" fmla="*/ 2147483647 w 1598"/>
              <a:gd name="T63" fmla="*/ 2147483647 h 2501"/>
              <a:gd name="T64" fmla="*/ 2147483647 w 1598"/>
              <a:gd name="T65" fmla="*/ 2147483647 h 2501"/>
              <a:gd name="T66" fmla="*/ 2147483647 w 1598"/>
              <a:gd name="T67" fmla="*/ 2147483647 h 2501"/>
              <a:gd name="T68" fmla="*/ 2147483647 w 1598"/>
              <a:gd name="T69" fmla="*/ 2147483647 h 2501"/>
              <a:gd name="T70" fmla="*/ 2147483647 w 1598"/>
              <a:gd name="T71" fmla="*/ 2147483647 h 2501"/>
              <a:gd name="T72" fmla="*/ 2147483647 w 1598"/>
              <a:gd name="T73" fmla="*/ 2147483647 h 2501"/>
              <a:gd name="T74" fmla="*/ 2147483647 w 1598"/>
              <a:gd name="T75" fmla="*/ 2147483647 h 2501"/>
              <a:gd name="T76" fmla="*/ 2147483647 w 1598"/>
              <a:gd name="T77" fmla="*/ 2147483647 h 2501"/>
              <a:gd name="T78" fmla="*/ 2147483647 w 1598"/>
              <a:gd name="T79" fmla="*/ 2147483647 h 2501"/>
              <a:gd name="T80" fmla="*/ 2147483647 w 1598"/>
              <a:gd name="T81" fmla="*/ 2147483647 h 2501"/>
              <a:gd name="T82" fmla="*/ 2147483647 w 1598"/>
              <a:gd name="T83" fmla="*/ 2147483647 h 2501"/>
              <a:gd name="T84" fmla="*/ 2147483647 w 1598"/>
              <a:gd name="T85" fmla="*/ 2147483647 h 2501"/>
              <a:gd name="T86" fmla="*/ 2147483647 w 1598"/>
              <a:gd name="T87" fmla="*/ 2147483647 h 250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98"/>
              <a:gd name="T133" fmla="*/ 0 h 2501"/>
              <a:gd name="T134" fmla="*/ 1598 w 1598"/>
              <a:gd name="T135" fmla="*/ 2501 h 250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98" h="2501">
                <a:moveTo>
                  <a:pt x="0" y="1249"/>
                </a:moveTo>
                <a:lnTo>
                  <a:pt x="1" y="1198"/>
                </a:lnTo>
                <a:lnTo>
                  <a:pt x="4" y="1147"/>
                </a:lnTo>
                <a:lnTo>
                  <a:pt x="15" y="1046"/>
                </a:lnTo>
                <a:lnTo>
                  <a:pt x="33" y="947"/>
                </a:lnTo>
                <a:lnTo>
                  <a:pt x="45" y="899"/>
                </a:lnTo>
                <a:lnTo>
                  <a:pt x="58" y="851"/>
                </a:lnTo>
                <a:lnTo>
                  <a:pt x="73" y="804"/>
                </a:lnTo>
                <a:lnTo>
                  <a:pt x="90" y="758"/>
                </a:lnTo>
                <a:lnTo>
                  <a:pt x="127" y="669"/>
                </a:lnTo>
                <a:lnTo>
                  <a:pt x="172" y="582"/>
                </a:lnTo>
                <a:lnTo>
                  <a:pt x="197" y="540"/>
                </a:lnTo>
                <a:lnTo>
                  <a:pt x="222" y="499"/>
                </a:lnTo>
                <a:lnTo>
                  <a:pt x="278" y="419"/>
                </a:lnTo>
                <a:lnTo>
                  <a:pt x="338" y="346"/>
                </a:lnTo>
                <a:lnTo>
                  <a:pt x="404" y="275"/>
                </a:lnTo>
                <a:lnTo>
                  <a:pt x="475" y="209"/>
                </a:lnTo>
                <a:lnTo>
                  <a:pt x="550" y="149"/>
                </a:lnTo>
                <a:lnTo>
                  <a:pt x="629" y="93"/>
                </a:lnTo>
                <a:lnTo>
                  <a:pt x="670" y="67"/>
                </a:lnTo>
                <a:lnTo>
                  <a:pt x="712" y="43"/>
                </a:lnTo>
                <a:lnTo>
                  <a:pt x="798" y="0"/>
                </a:lnTo>
                <a:lnTo>
                  <a:pt x="885" y="43"/>
                </a:lnTo>
                <a:lnTo>
                  <a:pt x="927" y="67"/>
                </a:lnTo>
                <a:lnTo>
                  <a:pt x="968" y="93"/>
                </a:lnTo>
                <a:lnTo>
                  <a:pt x="1047" y="149"/>
                </a:lnTo>
                <a:lnTo>
                  <a:pt x="1123" y="209"/>
                </a:lnTo>
                <a:lnTo>
                  <a:pt x="1193" y="275"/>
                </a:lnTo>
                <a:lnTo>
                  <a:pt x="1258" y="346"/>
                </a:lnTo>
                <a:lnTo>
                  <a:pt x="1289" y="382"/>
                </a:lnTo>
                <a:lnTo>
                  <a:pt x="1319" y="419"/>
                </a:lnTo>
                <a:lnTo>
                  <a:pt x="1375" y="499"/>
                </a:lnTo>
                <a:lnTo>
                  <a:pt x="1401" y="540"/>
                </a:lnTo>
                <a:lnTo>
                  <a:pt x="1425" y="582"/>
                </a:lnTo>
                <a:lnTo>
                  <a:pt x="1468" y="669"/>
                </a:lnTo>
                <a:lnTo>
                  <a:pt x="1489" y="713"/>
                </a:lnTo>
                <a:lnTo>
                  <a:pt x="1507" y="758"/>
                </a:lnTo>
                <a:lnTo>
                  <a:pt x="1524" y="804"/>
                </a:lnTo>
                <a:lnTo>
                  <a:pt x="1539" y="851"/>
                </a:lnTo>
                <a:lnTo>
                  <a:pt x="1564" y="947"/>
                </a:lnTo>
                <a:lnTo>
                  <a:pt x="1573" y="997"/>
                </a:lnTo>
                <a:lnTo>
                  <a:pt x="1583" y="1046"/>
                </a:lnTo>
                <a:lnTo>
                  <a:pt x="1589" y="1096"/>
                </a:lnTo>
                <a:lnTo>
                  <a:pt x="1593" y="1147"/>
                </a:lnTo>
                <a:lnTo>
                  <a:pt x="1598" y="1249"/>
                </a:lnTo>
                <a:lnTo>
                  <a:pt x="1596" y="1302"/>
                </a:lnTo>
                <a:lnTo>
                  <a:pt x="1593" y="1353"/>
                </a:lnTo>
                <a:lnTo>
                  <a:pt x="1583" y="1454"/>
                </a:lnTo>
                <a:lnTo>
                  <a:pt x="1564" y="1552"/>
                </a:lnTo>
                <a:lnTo>
                  <a:pt x="1552" y="1600"/>
                </a:lnTo>
                <a:lnTo>
                  <a:pt x="1539" y="1648"/>
                </a:lnTo>
                <a:lnTo>
                  <a:pt x="1524" y="1695"/>
                </a:lnTo>
                <a:lnTo>
                  <a:pt x="1507" y="1741"/>
                </a:lnTo>
                <a:lnTo>
                  <a:pt x="1468" y="1831"/>
                </a:lnTo>
                <a:lnTo>
                  <a:pt x="1425" y="1917"/>
                </a:lnTo>
                <a:lnTo>
                  <a:pt x="1401" y="1959"/>
                </a:lnTo>
                <a:lnTo>
                  <a:pt x="1375" y="2001"/>
                </a:lnTo>
                <a:lnTo>
                  <a:pt x="1319" y="2080"/>
                </a:lnTo>
                <a:lnTo>
                  <a:pt x="1258" y="2155"/>
                </a:lnTo>
                <a:lnTo>
                  <a:pt x="1193" y="2225"/>
                </a:lnTo>
                <a:lnTo>
                  <a:pt x="1123" y="2290"/>
                </a:lnTo>
                <a:lnTo>
                  <a:pt x="1047" y="2350"/>
                </a:lnTo>
                <a:lnTo>
                  <a:pt x="968" y="2406"/>
                </a:lnTo>
                <a:lnTo>
                  <a:pt x="927" y="2431"/>
                </a:lnTo>
                <a:lnTo>
                  <a:pt x="885" y="2456"/>
                </a:lnTo>
                <a:lnTo>
                  <a:pt x="798" y="2501"/>
                </a:lnTo>
                <a:lnTo>
                  <a:pt x="712" y="2456"/>
                </a:lnTo>
                <a:lnTo>
                  <a:pt x="670" y="2431"/>
                </a:lnTo>
                <a:lnTo>
                  <a:pt x="629" y="2406"/>
                </a:lnTo>
                <a:lnTo>
                  <a:pt x="550" y="2350"/>
                </a:lnTo>
                <a:lnTo>
                  <a:pt x="475" y="2290"/>
                </a:lnTo>
                <a:lnTo>
                  <a:pt x="404" y="2225"/>
                </a:lnTo>
                <a:lnTo>
                  <a:pt x="338" y="2155"/>
                </a:lnTo>
                <a:lnTo>
                  <a:pt x="308" y="2117"/>
                </a:lnTo>
                <a:lnTo>
                  <a:pt x="278" y="2080"/>
                </a:lnTo>
                <a:lnTo>
                  <a:pt x="222" y="2001"/>
                </a:lnTo>
                <a:lnTo>
                  <a:pt x="197" y="1959"/>
                </a:lnTo>
                <a:lnTo>
                  <a:pt x="172" y="1917"/>
                </a:lnTo>
                <a:lnTo>
                  <a:pt x="127" y="1831"/>
                </a:lnTo>
                <a:lnTo>
                  <a:pt x="108" y="1786"/>
                </a:lnTo>
                <a:lnTo>
                  <a:pt x="90" y="1741"/>
                </a:lnTo>
                <a:lnTo>
                  <a:pt x="73" y="1695"/>
                </a:lnTo>
                <a:lnTo>
                  <a:pt x="58" y="1648"/>
                </a:lnTo>
                <a:lnTo>
                  <a:pt x="33" y="1552"/>
                </a:lnTo>
                <a:lnTo>
                  <a:pt x="24" y="1504"/>
                </a:lnTo>
                <a:lnTo>
                  <a:pt x="15" y="1454"/>
                </a:lnTo>
                <a:lnTo>
                  <a:pt x="9" y="1403"/>
                </a:lnTo>
                <a:lnTo>
                  <a:pt x="4" y="1353"/>
                </a:lnTo>
                <a:lnTo>
                  <a:pt x="0" y="1249"/>
                </a:lnTo>
              </a:path>
            </a:pathLst>
          </a:custGeom>
          <a:noFill/>
          <a:ln w="6350">
            <a:solidFill>
              <a:schemeClr val="hlink"/>
            </a:solidFill>
            <a:round/>
            <a:headEnd/>
            <a:tailEnd/>
          </a:ln>
        </p:spPr>
        <p:txBody>
          <a:bodyPr/>
          <a:lstStyle/>
          <a:p>
            <a:pPr algn="ctr">
              <a:spcBef>
                <a:spcPct val="50000"/>
              </a:spcBef>
            </a:pPr>
            <a:endParaRPr lang="zh-CN" altLang="en-US"/>
          </a:p>
        </p:txBody>
      </p:sp>
      <p:sp>
        <p:nvSpPr>
          <p:cNvPr id="37899" name="Freeform 62"/>
          <p:cNvSpPr>
            <a:spLocks/>
          </p:cNvSpPr>
          <p:nvPr/>
        </p:nvSpPr>
        <p:spPr bwMode="auto">
          <a:xfrm>
            <a:off x="1585913" y="2705100"/>
            <a:ext cx="2117725" cy="2251075"/>
          </a:xfrm>
          <a:custGeom>
            <a:avLst/>
            <a:gdLst>
              <a:gd name="T0" fmla="*/ 2147483647 w 1598"/>
              <a:gd name="T1" fmla="*/ 2147483647 h 1696"/>
              <a:gd name="T2" fmla="*/ 2147483647 w 1598"/>
              <a:gd name="T3" fmla="*/ 2147483647 h 1696"/>
              <a:gd name="T4" fmla="*/ 2147483647 w 1598"/>
              <a:gd name="T5" fmla="*/ 2147483647 h 1696"/>
              <a:gd name="T6" fmla="*/ 2147483647 w 1598"/>
              <a:gd name="T7" fmla="*/ 2147483647 h 1696"/>
              <a:gd name="T8" fmla="*/ 2147483647 w 1598"/>
              <a:gd name="T9" fmla="*/ 2147483647 h 1696"/>
              <a:gd name="T10" fmla="*/ 2147483647 w 1598"/>
              <a:gd name="T11" fmla="*/ 2147483647 h 1696"/>
              <a:gd name="T12" fmla="*/ 2147483647 w 1598"/>
              <a:gd name="T13" fmla="*/ 2147483647 h 1696"/>
              <a:gd name="T14" fmla="*/ 2147483647 w 1598"/>
              <a:gd name="T15" fmla="*/ 2147483647 h 1696"/>
              <a:gd name="T16" fmla="*/ 2147483647 w 1598"/>
              <a:gd name="T17" fmla="*/ 2147483647 h 1696"/>
              <a:gd name="T18" fmla="*/ 2147483647 w 1598"/>
              <a:gd name="T19" fmla="*/ 2147483647 h 1696"/>
              <a:gd name="T20" fmla="*/ 2147483647 w 1598"/>
              <a:gd name="T21" fmla="*/ 2147483647 h 1696"/>
              <a:gd name="T22" fmla="*/ 2147483647 w 1598"/>
              <a:gd name="T23" fmla="*/ 2147483647 h 1696"/>
              <a:gd name="T24" fmla="*/ 2147483647 w 1598"/>
              <a:gd name="T25" fmla="*/ 2147483647 h 1696"/>
              <a:gd name="T26" fmla="*/ 2147483647 w 1598"/>
              <a:gd name="T27" fmla="*/ 0 h 1696"/>
              <a:gd name="T28" fmla="*/ 2147483647 w 1598"/>
              <a:gd name="T29" fmla="*/ 2147483647 h 1696"/>
              <a:gd name="T30" fmla="*/ 2147483647 w 1598"/>
              <a:gd name="T31" fmla="*/ 2147483647 h 1696"/>
              <a:gd name="T32" fmla="*/ 2147483647 w 1598"/>
              <a:gd name="T33" fmla="*/ 2147483647 h 1696"/>
              <a:gd name="T34" fmla="*/ 2147483647 w 1598"/>
              <a:gd name="T35" fmla="*/ 2147483647 h 1696"/>
              <a:gd name="T36" fmla="*/ 2147483647 w 1598"/>
              <a:gd name="T37" fmla="*/ 2147483647 h 1696"/>
              <a:gd name="T38" fmla="*/ 2147483647 w 1598"/>
              <a:gd name="T39" fmla="*/ 2147483647 h 1696"/>
              <a:gd name="T40" fmla="*/ 2147483647 w 1598"/>
              <a:gd name="T41" fmla="*/ 2147483647 h 1696"/>
              <a:gd name="T42" fmla="*/ 2147483647 w 1598"/>
              <a:gd name="T43" fmla="*/ 2147483647 h 1696"/>
              <a:gd name="T44" fmla="*/ 2147483647 w 1598"/>
              <a:gd name="T45" fmla="*/ 2147483647 h 1696"/>
              <a:gd name="T46" fmla="*/ 2147483647 w 1598"/>
              <a:gd name="T47" fmla="*/ 2147483647 h 1696"/>
              <a:gd name="T48" fmla="*/ 2147483647 w 1598"/>
              <a:gd name="T49" fmla="*/ 2147483647 h 1696"/>
              <a:gd name="T50" fmla="*/ 2147483647 w 1598"/>
              <a:gd name="T51" fmla="*/ 2147483647 h 1696"/>
              <a:gd name="T52" fmla="*/ 2147483647 w 1598"/>
              <a:gd name="T53" fmla="*/ 2147483647 h 1696"/>
              <a:gd name="T54" fmla="*/ 2147483647 w 1598"/>
              <a:gd name="T55" fmla="*/ 2147483647 h 1696"/>
              <a:gd name="T56" fmla="*/ 2147483647 w 1598"/>
              <a:gd name="T57" fmla="*/ 2147483647 h 1696"/>
              <a:gd name="T58" fmla="*/ 2147483647 w 1598"/>
              <a:gd name="T59" fmla="*/ 2147483647 h 1696"/>
              <a:gd name="T60" fmla="*/ 2147483647 w 1598"/>
              <a:gd name="T61" fmla="*/ 2147483647 h 1696"/>
              <a:gd name="T62" fmla="*/ 2147483647 w 1598"/>
              <a:gd name="T63" fmla="*/ 2147483647 h 1696"/>
              <a:gd name="T64" fmla="*/ 2147483647 w 1598"/>
              <a:gd name="T65" fmla="*/ 2147483647 h 1696"/>
              <a:gd name="T66" fmla="*/ 2147483647 w 1598"/>
              <a:gd name="T67" fmla="*/ 2147483647 h 1696"/>
              <a:gd name="T68" fmla="*/ 2147483647 w 1598"/>
              <a:gd name="T69" fmla="*/ 2147483647 h 1696"/>
              <a:gd name="T70" fmla="*/ 2147483647 w 1598"/>
              <a:gd name="T71" fmla="*/ 2147483647 h 1696"/>
              <a:gd name="T72" fmla="*/ 2147483647 w 1598"/>
              <a:gd name="T73" fmla="*/ 2147483647 h 1696"/>
              <a:gd name="T74" fmla="*/ 2147483647 w 1598"/>
              <a:gd name="T75" fmla="*/ 2147483647 h 1696"/>
              <a:gd name="T76" fmla="*/ 2147483647 w 1598"/>
              <a:gd name="T77" fmla="*/ 2147483647 h 1696"/>
              <a:gd name="T78" fmla="*/ 2147483647 w 1598"/>
              <a:gd name="T79" fmla="*/ 2147483647 h 1696"/>
              <a:gd name="T80" fmla="*/ 2147483647 w 1598"/>
              <a:gd name="T81" fmla="*/ 2147483647 h 1696"/>
              <a:gd name="T82" fmla="*/ 2147483647 w 1598"/>
              <a:gd name="T83" fmla="*/ 2147483647 h 1696"/>
              <a:gd name="T84" fmla="*/ 2147483647 w 1598"/>
              <a:gd name="T85" fmla="*/ 2147483647 h 1696"/>
              <a:gd name="T86" fmla="*/ 2147483647 w 1598"/>
              <a:gd name="T87" fmla="*/ 2147483647 h 1696"/>
              <a:gd name="T88" fmla="*/ 2147483647 w 1598"/>
              <a:gd name="T89" fmla="*/ 2147483647 h 1696"/>
              <a:gd name="T90" fmla="*/ 2147483647 w 1598"/>
              <a:gd name="T91" fmla="*/ 2147483647 h 16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98"/>
              <a:gd name="T139" fmla="*/ 0 h 1696"/>
              <a:gd name="T140" fmla="*/ 1598 w 1598"/>
              <a:gd name="T141" fmla="*/ 1696 h 169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98" h="1696">
                <a:moveTo>
                  <a:pt x="0" y="1249"/>
                </a:moveTo>
                <a:lnTo>
                  <a:pt x="1" y="1198"/>
                </a:lnTo>
                <a:lnTo>
                  <a:pt x="3" y="1173"/>
                </a:lnTo>
                <a:lnTo>
                  <a:pt x="4" y="1147"/>
                </a:lnTo>
                <a:lnTo>
                  <a:pt x="9" y="1096"/>
                </a:lnTo>
                <a:lnTo>
                  <a:pt x="15" y="1046"/>
                </a:lnTo>
                <a:lnTo>
                  <a:pt x="24" y="997"/>
                </a:lnTo>
                <a:lnTo>
                  <a:pt x="28" y="973"/>
                </a:lnTo>
                <a:lnTo>
                  <a:pt x="33" y="947"/>
                </a:lnTo>
                <a:lnTo>
                  <a:pt x="45" y="899"/>
                </a:lnTo>
                <a:lnTo>
                  <a:pt x="51" y="875"/>
                </a:lnTo>
                <a:lnTo>
                  <a:pt x="58" y="852"/>
                </a:lnTo>
                <a:lnTo>
                  <a:pt x="73" y="804"/>
                </a:lnTo>
                <a:lnTo>
                  <a:pt x="90" y="759"/>
                </a:lnTo>
                <a:lnTo>
                  <a:pt x="108" y="713"/>
                </a:lnTo>
                <a:lnTo>
                  <a:pt x="129" y="669"/>
                </a:lnTo>
                <a:lnTo>
                  <a:pt x="139" y="646"/>
                </a:lnTo>
                <a:lnTo>
                  <a:pt x="150" y="625"/>
                </a:lnTo>
                <a:lnTo>
                  <a:pt x="172" y="582"/>
                </a:lnTo>
                <a:lnTo>
                  <a:pt x="185" y="561"/>
                </a:lnTo>
                <a:lnTo>
                  <a:pt x="197" y="540"/>
                </a:lnTo>
                <a:lnTo>
                  <a:pt x="222" y="499"/>
                </a:lnTo>
                <a:lnTo>
                  <a:pt x="236" y="479"/>
                </a:lnTo>
                <a:lnTo>
                  <a:pt x="249" y="458"/>
                </a:lnTo>
                <a:lnTo>
                  <a:pt x="278" y="421"/>
                </a:lnTo>
                <a:lnTo>
                  <a:pt x="308" y="382"/>
                </a:lnTo>
                <a:lnTo>
                  <a:pt x="323" y="364"/>
                </a:lnTo>
                <a:lnTo>
                  <a:pt x="339" y="346"/>
                </a:lnTo>
                <a:lnTo>
                  <a:pt x="371" y="310"/>
                </a:lnTo>
                <a:lnTo>
                  <a:pt x="404" y="275"/>
                </a:lnTo>
                <a:lnTo>
                  <a:pt x="439" y="242"/>
                </a:lnTo>
                <a:lnTo>
                  <a:pt x="475" y="209"/>
                </a:lnTo>
                <a:lnTo>
                  <a:pt x="512" y="179"/>
                </a:lnTo>
                <a:lnTo>
                  <a:pt x="550" y="149"/>
                </a:lnTo>
                <a:lnTo>
                  <a:pt x="569" y="135"/>
                </a:lnTo>
                <a:lnTo>
                  <a:pt x="589" y="120"/>
                </a:lnTo>
                <a:lnTo>
                  <a:pt x="608" y="106"/>
                </a:lnTo>
                <a:lnTo>
                  <a:pt x="629" y="93"/>
                </a:lnTo>
                <a:lnTo>
                  <a:pt x="670" y="67"/>
                </a:lnTo>
                <a:lnTo>
                  <a:pt x="712" y="43"/>
                </a:lnTo>
                <a:lnTo>
                  <a:pt x="754" y="21"/>
                </a:lnTo>
                <a:lnTo>
                  <a:pt x="799" y="0"/>
                </a:lnTo>
                <a:lnTo>
                  <a:pt x="843" y="21"/>
                </a:lnTo>
                <a:lnTo>
                  <a:pt x="885" y="43"/>
                </a:lnTo>
                <a:lnTo>
                  <a:pt x="927" y="67"/>
                </a:lnTo>
                <a:lnTo>
                  <a:pt x="969" y="93"/>
                </a:lnTo>
                <a:lnTo>
                  <a:pt x="989" y="106"/>
                </a:lnTo>
                <a:lnTo>
                  <a:pt x="1008" y="120"/>
                </a:lnTo>
                <a:lnTo>
                  <a:pt x="1047" y="149"/>
                </a:lnTo>
                <a:lnTo>
                  <a:pt x="1085" y="179"/>
                </a:lnTo>
                <a:lnTo>
                  <a:pt x="1123" y="209"/>
                </a:lnTo>
                <a:lnTo>
                  <a:pt x="1159" y="242"/>
                </a:lnTo>
                <a:lnTo>
                  <a:pt x="1193" y="275"/>
                </a:lnTo>
                <a:lnTo>
                  <a:pt x="1226" y="310"/>
                </a:lnTo>
                <a:lnTo>
                  <a:pt x="1259" y="346"/>
                </a:lnTo>
                <a:lnTo>
                  <a:pt x="1289" y="382"/>
                </a:lnTo>
                <a:lnTo>
                  <a:pt x="1319" y="421"/>
                </a:lnTo>
                <a:lnTo>
                  <a:pt x="1348" y="458"/>
                </a:lnTo>
                <a:lnTo>
                  <a:pt x="1362" y="479"/>
                </a:lnTo>
                <a:lnTo>
                  <a:pt x="1375" y="499"/>
                </a:lnTo>
                <a:lnTo>
                  <a:pt x="1401" y="540"/>
                </a:lnTo>
                <a:lnTo>
                  <a:pt x="1425" y="582"/>
                </a:lnTo>
                <a:lnTo>
                  <a:pt x="1447" y="625"/>
                </a:lnTo>
                <a:lnTo>
                  <a:pt x="1459" y="646"/>
                </a:lnTo>
                <a:lnTo>
                  <a:pt x="1470" y="669"/>
                </a:lnTo>
                <a:lnTo>
                  <a:pt x="1489" y="713"/>
                </a:lnTo>
                <a:lnTo>
                  <a:pt x="1507" y="759"/>
                </a:lnTo>
                <a:lnTo>
                  <a:pt x="1516" y="782"/>
                </a:lnTo>
                <a:lnTo>
                  <a:pt x="1524" y="804"/>
                </a:lnTo>
                <a:lnTo>
                  <a:pt x="1539" y="852"/>
                </a:lnTo>
                <a:lnTo>
                  <a:pt x="1546" y="875"/>
                </a:lnTo>
                <a:lnTo>
                  <a:pt x="1552" y="899"/>
                </a:lnTo>
                <a:lnTo>
                  <a:pt x="1558" y="923"/>
                </a:lnTo>
                <a:lnTo>
                  <a:pt x="1564" y="947"/>
                </a:lnTo>
                <a:lnTo>
                  <a:pt x="1575" y="997"/>
                </a:lnTo>
                <a:lnTo>
                  <a:pt x="1583" y="1046"/>
                </a:lnTo>
                <a:lnTo>
                  <a:pt x="1586" y="1070"/>
                </a:lnTo>
                <a:lnTo>
                  <a:pt x="1589" y="1096"/>
                </a:lnTo>
                <a:lnTo>
                  <a:pt x="1593" y="1147"/>
                </a:lnTo>
                <a:lnTo>
                  <a:pt x="1596" y="1198"/>
                </a:lnTo>
                <a:lnTo>
                  <a:pt x="1598" y="1249"/>
                </a:lnTo>
                <a:lnTo>
                  <a:pt x="1596" y="1299"/>
                </a:lnTo>
                <a:lnTo>
                  <a:pt x="1596" y="1322"/>
                </a:lnTo>
                <a:lnTo>
                  <a:pt x="1595" y="1346"/>
                </a:lnTo>
                <a:lnTo>
                  <a:pt x="1590" y="1394"/>
                </a:lnTo>
                <a:lnTo>
                  <a:pt x="1587" y="1418"/>
                </a:lnTo>
                <a:lnTo>
                  <a:pt x="1584" y="1440"/>
                </a:lnTo>
                <a:lnTo>
                  <a:pt x="1563" y="1455"/>
                </a:lnTo>
                <a:lnTo>
                  <a:pt x="1542" y="1470"/>
                </a:lnTo>
                <a:lnTo>
                  <a:pt x="1498" y="1498"/>
                </a:lnTo>
                <a:lnTo>
                  <a:pt x="1453" y="1525"/>
                </a:lnTo>
                <a:lnTo>
                  <a:pt x="1407" y="1549"/>
                </a:lnTo>
                <a:lnTo>
                  <a:pt x="1360" y="1571"/>
                </a:lnTo>
                <a:lnTo>
                  <a:pt x="1312" y="1592"/>
                </a:lnTo>
                <a:lnTo>
                  <a:pt x="1286" y="1603"/>
                </a:lnTo>
                <a:lnTo>
                  <a:pt x="1262" y="1612"/>
                </a:lnTo>
                <a:lnTo>
                  <a:pt x="1237" y="1621"/>
                </a:lnTo>
                <a:lnTo>
                  <a:pt x="1213" y="1628"/>
                </a:lnTo>
                <a:lnTo>
                  <a:pt x="1187" y="1637"/>
                </a:lnTo>
                <a:lnTo>
                  <a:pt x="1162" y="1645"/>
                </a:lnTo>
                <a:lnTo>
                  <a:pt x="1136" y="1651"/>
                </a:lnTo>
                <a:lnTo>
                  <a:pt x="1110" y="1658"/>
                </a:lnTo>
                <a:lnTo>
                  <a:pt x="1058" y="1669"/>
                </a:lnTo>
                <a:lnTo>
                  <a:pt x="1031" y="1675"/>
                </a:lnTo>
                <a:lnTo>
                  <a:pt x="1004" y="1680"/>
                </a:lnTo>
                <a:lnTo>
                  <a:pt x="978" y="1683"/>
                </a:lnTo>
                <a:lnTo>
                  <a:pt x="951" y="1687"/>
                </a:lnTo>
                <a:lnTo>
                  <a:pt x="924" y="1690"/>
                </a:lnTo>
                <a:lnTo>
                  <a:pt x="896" y="1692"/>
                </a:lnTo>
                <a:lnTo>
                  <a:pt x="841" y="1695"/>
                </a:lnTo>
                <a:lnTo>
                  <a:pt x="786" y="1696"/>
                </a:lnTo>
                <a:lnTo>
                  <a:pt x="732" y="1696"/>
                </a:lnTo>
                <a:lnTo>
                  <a:pt x="706" y="1695"/>
                </a:lnTo>
                <a:lnTo>
                  <a:pt x="679" y="1693"/>
                </a:lnTo>
                <a:lnTo>
                  <a:pt x="628" y="1687"/>
                </a:lnTo>
                <a:lnTo>
                  <a:pt x="601" y="1684"/>
                </a:lnTo>
                <a:lnTo>
                  <a:pt x="575" y="1681"/>
                </a:lnTo>
                <a:lnTo>
                  <a:pt x="524" y="1672"/>
                </a:lnTo>
                <a:lnTo>
                  <a:pt x="475" y="1661"/>
                </a:lnTo>
                <a:lnTo>
                  <a:pt x="425" y="1648"/>
                </a:lnTo>
                <a:lnTo>
                  <a:pt x="401" y="1642"/>
                </a:lnTo>
                <a:lnTo>
                  <a:pt x="375" y="1634"/>
                </a:lnTo>
                <a:lnTo>
                  <a:pt x="329" y="1618"/>
                </a:lnTo>
                <a:lnTo>
                  <a:pt x="281" y="1601"/>
                </a:lnTo>
                <a:lnTo>
                  <a:pt x="258" y="1591"/>
                </a:lnTo>
                <a:lnTo>
                  <a:pt x="234" y="1582"/>
                </a:lnTo>
                <a:lnTo>
                  <a:pt x="212" y="1571"/>
                </a:lnTo>
                <a:lnTo>
                  <a:pt x="189" y="1561"/>
                </a:lnTo>
                <a:lnTo>
                  <a:pt x="166" y="1550"/>
                </a:lnTo>
                <a:lnTo>
                  <a:pt x="144" y="1538"/>
                </a:lnTo>
                <a:lnTo>
                  <a:pt x="100" y="1514"/>
                </a:lnTo>
                <a:lnTo>
                  <a:pt x="58" y="1489"/>
                </a:lnTo>
                <a:lnTo>
                  <a:pt x="16" y="1461"/>
                </a:lnTo>
                <a:lnTo>
                  <a:pt x="9" y="1409"/>
                </a:lnTo>
                <a:lnTo>
                  <a:pt x="6" y="1383"/>
                </a:lnTo>
                <a:lnTo>
                  <a:pt x="4" y="1356"/>
                </a:lnTo>
                <a:lnTo>
                  <a:pt x="3" y="1331"/>
                </a:lnTo>
                <a:lnTo>
                  <a:pt x="1" y="1304"/>
                </a:lnTo>
                <a:lnTo>
                  <a:pt x="0" y="1276"/>
                </a:lnTo>
                <a:lnTo>
                  <a:pt x="0" y="1249"/>
                </a:lnTo>
                <a:close/>
              </a:path>
            </a:pathLst>
          </a:custGeom>
          <a:gradFill rotWithShape="1">
            <a:gsLst>
              <a:gs pos="0">
                <a:srgbClr val="FFFFCC"/>
              </a:gs>
              <a:gs pos="100000">
                <a:srgbClr val="D2D2A8"/>
              </a:gs>
            </a:gsLst>
            <a:path path="rect">
              <a:fillToRect r="100000" b="100000"/>
            </a:path>
          </a:gradFill>
          <a:ln w="6350">
            <a:solidFill>
              <a:schemeClr val="hlink"/>
            </a:solidFill>
            <a:round/>
            <a:headEnd/>
            <a:tailEnd/>
          </a:ln>
        </p:spPr>
        <p:txBody>
          <a:bodyPr/>
          <a:lstStyle/>
          <a:p>
            <a:pPr algn="ctr">
              <a:spcBef>
                <a:spcPct val="50000"/>
              </a:spcBef>
            </a:pPr>
            <a:endParaRPr lang="zh-CN" altLang="en-US"/>
          </a:p>
        </p:txBody>
      </p:sp>
      <p:sp>
        <p:nvSpPr>
          <p:cNvPr id="37900" name="Freeform 63"/>
          <p:cNvSpPr>
            <a:spLocks/>
          </p:cNvSpPr>
          <p:nvPr/>
        </p:nvSpPr>
        <p:spPr bwMode="auto">
          <a:xfrm>
            <a:off x="1585913" y="2705100"/>
            <a:ext cx="2117725" cy="2251075"/>
          </a:xfrm>
          <a:custGeom>
            <a:avLst/>
            <a:gdLst>
              <a:gd name="T0" fmla="*/ 2147483647 w 1598"/>
              <a:gd name="T1" fmla="*/ 2147483647 h 1696"/>
              <a:gd name="T2" fmla="*/ 2147483647 w 1598"/>
              <a:gd name="T3" fmla="*/ 2147483647 h 1696"/>
              <a:gd name="T4" fmla="*/ 2147483647 w 1598"/>
              <a:gd name="T5" fmla="*/ 2147483647 h 1696"/>
              <a:gd name="T6" fmla="*/ 2147483647 w 1598"/>
              <a:gd name="T7" fmla="*/ 2147483647 h 1696"/>
              <a:gd name="T8" fmla="*/ 2147483647 w 1598"/>
              <a:gd name="T9" fmla="*/ 2147483647 h 1696"/>
              <a:gd name="T10" fmla="*/ 2147483647 w 1598"/>
              <a:gd name="T11" fmla="*/ 2147483647 h 1696"/>
              <a:gd name="T12" fmla="*/ 2147483647 w 1598"/>
              <a:gd name="T13" fmla="*/ 2147483647 h 1696"/>
              <a:gd name="T14" fmla="*/ 2147483647 w 1598"/>
              <a:gd name="T15" fmla="*/ 2147483647 h 1696"/>
              <a:gd name="T16" fmla="*/ 2147483647 w 1598"/>
              <a:gd name="T17" fmla="*/ 2147483647 h 1696"/>
              <a:gd name="T18" fmla="*/ 2147483647 w 1598"/>
              <a:gd name="T19" fmla="*/ 2147483647 h 1696"/>
              <a:gd name="T20" fmla="*/ 2147483647 w 1598"/>
              <a:gd name="T21" fmla="*/ 0 h 1696"/>
              <a:gd name="T22" fmla="*/ 2147483647 w 1598"/>
              <a:gd name="T23" fmla="*/ 2147483647 h 1696"/>
              <a:gd name="T24" fmla="*/ 2147483647 w 1598"/>
              <a:gd name="T25" fmla="*/ 2147483647 h 1696"/>
              <a:gd name="T26" fmla="*/ 2147483647 w 1598"/>
              <a:gd name="T27" fmla="*/ 2147483647 h 1696"/>
              <a:gd name="T28" fmla="*/ 2147483647 w 1598"/>
              <a:gd name="T29" fmla="*/ 2147483647 h 1696"/>
              <a:gd name="T30" fmla="*/ 2147483647 w 1598"/>
              <a:gd name="T31" fmla="*/ 2147483647 h 1696"/>
              <a:gd name="T32" fmla="*/ 2147483647 w 1598"/>
              <a:gd name="T33" fmla="*/ 2147483647 h 1696"/>
              <a:gd name="T34" fmla="*/ 2147483647 w 1598"/>
              <a:gd name="T35" fmla="*/ 2147483647 h 1696"/>
              <a:gd name="T36" fmla="*/ 2147483647 w 1598"/>
              <a:gd name="T37" fmla="*/ 2147483647 h 1696"/>
              <a:gd name="T38" fmla="*/ 2147483647 w 1598"/>
              <a:gd name="T39" fmla="*/ 2147483647 h 1696"/>
              <a:gd name="T40" fmla="*/ 2147483647 w 1598"/>
              <a:gd name="T41" fmla="*/ 2147483647 h 1696"/>
              <a:gd name="T42" fmla="*/ 2147483647 w 1598"/>
              <a:gd name="T43" fmla="*/ 2147483647 h 1696"/>
              <a:gd name="T44" fmla="*/ 2147483647 w 1598"/>
              <a:gd name="T45" fmla="*/ 2147483647 h 1696"/>
              <a:gd name="T46" fmla="*/ 2147483647 w 1598"/>
              <a:gd name="T47" fmla="*/ 2147483647 h 1696"/>
              <a:gd name="T48" fmla="*/ 2147483647 w 1598"/>
              <a:gd name="T49" fmla="*/ 2147483647 h 1696"/>
              <a:gd name="T50" fmla="*/ 2147483647 w 1598"/>
              <a:gd name="T51" fmla="*/ 2147483647 h 1696"/>
              <a:gd name="T52" fmla="*/ 2147483647 w 1598"/>
              <a:gd name="T53" fmla="*/ 2147483647 h 1696"/>
              <a:gd name="T54" fmla="*/ 2147483647 w 1598"/>
              <a:gd name="T55" fmla="*/ 2147483647 h 1696"/>
              <a:gd name="T56" fmla="*/ 2147483647 w 1598"/>
              <a:gd name="T57" fmla="*/ 2147483647 h 1696"/>
              <a:gd name="T58" fmla="*/ 2147483647 w 1598"/>
              <a:gd name="T59" fmla="*/ 2147483647 h 1696"/>
              <a:gd name="T60" fmla="*/ 2147483647 w 1598"/>
              <a:gd name="T61" fmla="*/ 2147483647 h 1696"/>
              <a:gd name="T62" fmla="*/ 2147483647 w 1598"/>
              <a:gd name="T63" fmla="*/ 2147483647 h 1696"/>
              <a:gd name="T64" fmla="*/ 2147483647 w 1598"/>
              <a:gd name="T65" fmla="*/ 2147483647 h 1696"/>
              <a:gd name="T66" fmla="*/ 2147483647 w 1598"/>
              <a:gd name="T67" fmla="*/ 2147483647 h 1696"/>
              <a:gd name="T68" fmla="*/ 2147483647 w 1598"/>
              <a:gd name="T69" fmla="*/ 2147483647 h 1696"/>
              <a:gd name="T70" fmla="*/ 2147483647 w 1598"/>
              <a:gd name="T71" fmla="*/ 2147483647 h 1696"/>
              <a:gd name="T72" fmla="*/ 0 w 1598"/>
              <a:gd name="T73" fmla="*/ 2147483647 h 16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98"/>
              <a:gd name="T112" fmla="*/ 0 h 1696"/>
              <a:gd name="T113" fmla="*/ 1598 w 1598"/>
              <a:gd name="T114" fmla="*/ 1696 h 16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98" h="1696">
                <a:moveTo>
                  <a:pt x="0" y="1249"/>
                </a:moveTo>
                <a:lnTo>
                  <a:pt x="1" y="1198"/>
                </a:lnTo>
                <a:lnTo>
                  <a:pt x="4" y="1147"/>
                </a:lnTo>
                <a:lnTo>
                  <a:pt x="15" y="1046"/>
                </a:lnTo>
                <a:lnTo>
                  <a:pt x="33" y="947"/>
                </a:lnTo>
                <a:lnTo>
                  <a:pt x="45" y="899"/>
                </a:lnTo>
                <a:lnTo>
                  <a:pt x="58" y="851"/>
                </a:lnTo>
                <a:lnTo>
                  <a:pt x="73" y="804"/>
                </a:lnTo>
                <a:lnTo>
                  <a:pt x="90" y="758"/>
                </a:lnTo>
                <a:lnTo>
                  <a:pt x="127" y="669"/>
                </a:lnTo>
                <a:lnTo>
                  <a:pt x="172" y="582"/>
                </a:lnTo>
                <a:lnTo>
                  <a:pt x="197" y="540"/>
                </a:lnTo>
                <a:lnTo>
                  <a:pt x="222" y="499"/>
                </a:lnTo>
                <a:lnTo>
                  <a:pt x="278" y="419"/>
                </a:lnTo>
                <a:lnTo>
                  <a:pt x="338" y="346"/>
                </a:lnTo>
                <a:lnTo>
                  <a:pt x="404" y="275"/>
                </a:lnTo>
                <a:lnTo>
                  <a:pt x="475" y="209"/>
                </a:lnTo>
                <a:lnTo>
                  <a:pt x="550" y="149"/>
                </a:lnTo>
                <a:lnTo>
                  <a:pt x="629" y="93"/>
                </a:lnTo>
                <a:lnTo>
                  <a:pt x="670" y="67"/>
                </a:lnTo>
                <a:lnTo>
                  <a:pt x="712" y="43"/>
                </a:lnTo>
                <a:lnTo>
                  <a:pt x="798" y="0"/>
                </a:lnTo>
                <a:lnTo>
                  <a:pt x="885" y="43"/>
                </a:lnTo>
                <a:lnTo>
                  <a:pt x="927" y="67"/>
                </a:lnTo>
                <a:lnTo>
                  <a:pt x="968" y="93"/>
                </a:lnTo>
                <a:lnTo>
                  <a:pt x="1047" y="149"/>
                </a:lnTo>
                <a:lnTo>
                  <a:pt x="1123" y="209"/>
                </a:lnTo>
                <a:lnTo>
                  <a:pt x="1193" y="275"/>
                </a:lnTo>
                <a:lnTo>
                  <a:pt x="1258" y="346"/>
                </a:lnTo>
                <a:lnTo>
                  <a:pt x="1289" y="382"/>
                </a:lnTo>
                <a:lnTo>
                  <a:pt x="1319" y="419"/>
                </a:lnTo>
                <a:lnTo>
                  <a:pt x="1375" y="499"/>
                </a:lnTo>
                <a:lnTo>
                  <a:pt x="1401" y="540"/>
                </a:lnTo>
                <a:lnTo>
                  <a:pt x="1425" y="582"/>
                </a:lnTo>
                <a:lnTo>
                  <a:pt x="1468" y="669"/>
                </a:lnTo>
                <a:lnTo>
                  <a:pt x="1489" y="713"/>
                </a:lnTo>
                <a:lnTo>
                  <a:pt x="1507" y="758"/>
                </a:lnTo>
                <a:lnTo>
                  <a:pt x="1524" y="804"/>
                </a:lnTo>
                <a:lnTo>
                  <a:pt x="1539" y="851"/>
                </a:lnTo>
                <a:lnTo>
                  <a:pt x="1564" y="947"/>
                </a:lnTo>
                <a:lnTo>
                  <a:pt x="1573" y="997"/>
                </a:lnTo>
                <a:lnTo>
                  <a:pt x="1583" y="1046"/>
                </a:lnTo>
                <a:lnTo>
                  <a:pt x="1589" y="1096"/>
                </a:lnTo>
                <a:lnTo>
                  <a:pt x="1593" y="1147"/>
                </a:lnTo>
                <a:lnTo>
                  <a:pt x="1598" y="1249"/>
                </a:lnTo>
                <a:lnTo>
                  <a:pt x="1595" y="1346"/>
                </a:lnTo>
                <a:lnTo>
                  <a:pt x="1590" y="1394"/>
                </a:lnTo>
                <a:lnTo>
                  <a:pt x="1584" y="1440"/>
                </a:lnTo>
                <a:lnTo>
                  <a:pt x="1497" y="1498"/>
                </a:lnTo>
                <a:lnTo>
                  <a:pt x="1407" y="1549"/>
                </a:lnTo>
                <a:lnTo>
                  <a:pt x="1310" y="1592"/>
                </a:lnTo>
                <a:lnTo>
                  <a:pt x="1213" y="1628"/>
                </a:lnTo>
                <a:lnTo>
                  <a:pt x="1162" y="1643"/>
                </a:lnTo>
                <a:lnTo>
                  <a:pt x="1109" y="1657"/>
                </a:lnTo>
                <a:lnTo>
                  <a:pt x="1058" y="1669"/>
                </a:lnTo>
                <a:lnTo>
                  <a:pt x="1004" y="1680"/>
                </a:lnTo>
                <a:lnTo>
                  <a:pt x="896" y="1692"/>
                </a:lnTo>
                <a:lnTo>
                  <a:pt x="786" y="1696"/>
                </a:lnTo>
                <a:lnTo>
                  <a:pt x="679" y="1692"/>
                </a:lnTo>
                <a:lnTo>
                  <a:pt x="626" y="1687"/>
                </a:lnTo>
                <a:lnTo>
                  <a:pt x="575" y="1681"/>
                </a:lnTo>
                <a:lnTo>
                  <a:pt x="524" y="1672"/>
                </a:lnTo>
                <a:lnTo>
                  <a:pt x="475" y="1661"/>
                </a:lnTo>
                <a:lnTo>
                  <a:pt x="425" y="1648"/>
                </a:lnTo>
                <a:lnTo>
                  <a:pt x="375" y="1634"/>
                </a:lnTo>
                <a:lnTo>
                  <a:pt x="281" y="1601"/>
                </a:lnTo>
                <a:lnTo>
                  <a:pt x="234" y="1582"/>
                </a:lnTo>
                <a:lnTo>
                  <a:pt x="189" y="1561"/>
                </a:lnTo>
                <a:lnTo>
                  <a:pt x="100" y="1514"/>
                </a:lnTo>
                <a:lnTo>
                  <a:pt x="16" y="1461"/>
                </a:lnTo>
                <a:lnTo>
                  <a:pt x="9" y="1409"/>
                </a:lnTo>
                <a:lnTo>
                  <a:pt x="4" y="1356"/>
                </a:lnTo>
                <a:lnTo>
                  <a:pt x="1" y="1304"/>
                </a:lnTo>
                <a:lnTo>
                  <a:pt x="0" y="1249"/>
                </a:lnTo>
              </a:path>
            </a:pathLst>
          </a:custGeom>
          <a:noFill/>
          <a:ln w="6350">
            <a:solidFill>
              <a:schemeClr val="hlink"/>
            </a:solidFill>
            <a:round/>
            <a:headEnd/>
            <a:tailEnd/>
          </a:ln>
        </p:spPr>
        <p:txBody>
          <a:bodyPr/>
          <a:lstStyle/>
          <a:p>
            <a:pPr algn="ctr">
              <a:spcBef>
                <a:spcPct val="50000"/>
              </a:spcBef>
            </a:pPr>
            <a:endParaRPr lang="zh-CN" altLang="en-US"/>
          </a:p>
        </p:txBody>
      </p:sp>
      <p:sp>
        <p:nvSpPr>
          <p:cNvPr id="37901" name="Freeform 64"/>
          <p:cNvSpPr>
            <a:spLocks/>
          </p:cNvSpPr>
          <p:nvPr/>
        </p:nvSpPr>
        <p:spPr bwMode="auto">
          <a:xfrm>
            <a:off x="801688" y="1298575"/>
            <a:ext cx="3651250" cy="3657600"/>
          </a:xfrm>
          <a:custGeom>
            <a:avLst/>
            <a:gdLst>
              <a:gd name="T0" fmla="*/ 2147483647 w 2752"/>
              <a:gd name="T1" fmla="*/ 2147483647 h 2754"/>
              <a:gd name="T2" fmla="*/ 2147483647 w 2752"/>
              <a:gd name="T3" fmla="*/ 2147483647 h 2754"/>
              <a:gd name="T4" fmla="*/ 2147483647 w 2752"/>
              <a:gd name="T5" fmla="*/ 2147483647 h 2754"/>
              <a:gd name="T6" fmla="*/ 2147483647 w 2752"/>
              <a:gd name="T7" fmla="*/ 2147483647 h 2754"/>
              <a:gd name="T8" fmla="*/ 2147483647 w 2752"/>
              <a:gd name="T9" fmla="*/ 2147483647 h 2754"/>
              <a:gd name="T10" fmla="*/ 2147483647 w 2752"/>
              <a:gd name="T11" fmla="*/ 2147483647 h 2754"/>
              <a:gd name="T12" fmla="*/ 2147483647 w 2752"/>
              <a:gd name="T13" fmla="*/ 2147483647 h 2754"/>
              <a:gd name="T14" fmla="*/ 2147483647 w 2752"/>
              <a:gd name="T15" fmla="*/ 2147483647 h 2754"/>
              <a:gd name="T16" fmla="*/ 2147483647 w 2752"/>
              <a:gd name="T17" fmla="*/ 2147483647 h 2754"/>
              <a:gd name="T18" fmla="*/ 2147483647 w 2752"/>
              <a:gd name="T19" fmla="*/ 2147483647 h 2754"/>
              <a:gd name="T20" fmla="*/ 2147483647 w 2752"/>
              <a:gd name="T21" fmla="*/ 2147483647 h 2754"/>
              <a:gd name="T22" fmla="*/ 2147483647 w 2752"/>
              <a:gd name="T23" fmla="*/ 2147483647 h 2754"/>
              <a:gd name="T24" fmla="*/ 2147483647 w 2752"/>
              <a:gd name="T25" fmla="*/ 2147483647 h 2754"/>
              <a:gd name="T26" fmla="*/ 2147483647 w 2752"/>
              <a:gd name="T27" fmla="*/ 2147483647 h 2754"/>
              <a:gd name="T28" fmla="*/ 2147483647 w 2752"/>
              <a:gd name="T29" fmla="*/ 2147483647 h 2754"/>
              <a:gd name="T30" fmla="*/ 2147483647 w 2752"/>
              <a:gd name="T31" fmla="*/ 2147483647 h 2754"/>
              <a:gd name="T32" fmla="*/ 2147483647 w 2752"/>
              <a:gd name="T33" fmla="*/ 2147483647 h 2754"/>
              <a:gd name="T34" fmla="*/ 2147483647 w 2752"/>
              <a:gd name="T35" fmla="*/ 2147483647 h 2754"/>
              <a:gd name="T36" fmla="*/ 2147483647 w 2752"/>
              <a:gd name="T37" fmla="*/ 2147483647 h 2754"/>
              <a:gd name="T38" fmla="*/ 2147483647 w 2752"/>
              <a:gd name="T39" fmla="*/ 2147483647 h 2754"/>
              <a:gd name="T40" fmla="*/ 2147483647 w 2752"/>
              <a:gd name="T41" fmla="*/ 2147483647 h 2754"/>
              <a:gd name="T42" fmla="*/ 2147483647 w 2752"/>
              <a:gd name="T43" fmla="*/ 2147483647 h 2754"/>
              <a:gd name="T44" fmla="*/ 2147483647 w 2752"/>
              <a:gd name="T45" fmla="*/ 2147483647 h 2754"/>
              <a:gd name="T46" fmla="*/ 2147483647 w 2752"/>
              <a:gd name="T47" fmla="*/ 2147483647 h 2754"/>
              <a:gd name="T48" fmla="*/ 2147483647 w 2752"/>
              <a:gd name="T49" fmla="*/ 2147483647 h 2754"/>
              <a:gd name="T50" fmla="*/ 2147483647 w 2752"/>
              <a:gd name="T51" fmla="*/ 2147483647 h 2754"/>
              <a:gd name="T52" fmla="*/ 2147483647 w 2752"/>
              <a:gd name="T53" fmla="*/ 2147483647 h 2754"/>
              <a:gd name="T54" fmla="*/ 2147483647 w 2752"/>
              <a:gd name="T55" fmla="*/ 2147483647 h 2754"/>
              <a:gd name="T56" fmla="*/ 2147483647 w 2752"/>
              <a:gd name="T57" fmla="*/ 2147483647 h 2754"/>
              <a:gd name="T58" fmla="*/ 2147483647 w 2752"/>
              <a:gd name="T59" fmla="*/ 2147483647 h 2754"/>
              <a:gd name="T60" fmla="*/ 2147483647 w 2752"/>
              <a:gd name="T61" fmla="*/ 2147483647 h 2754"/>
              <a:gd name="T62" fmla="*/ 2147483647 w 2752"/>
              <a:gd name="T63" fmla="*/ 2147483647 h 2754"/>
              <a:gd name="T64" fmla="*/ 2147483647 w 2752"/>
              <a:gd name="T65" fmla="*/ 2147483647 h 2754"/>
              <a:gd name="T66" fmla="*/ 2147483647 w 2752"/>
              <a:gd name="T67" fmla="*/ 2147483647 h 2754"/>
              <a:gd name="T68" fmla="*/ 2147483647 w 2752"/>
              <a:gd name="T69" fmla="*/ 2147483647 h 2754"/>
              <a:gd name="T70" fmla="*/ 2147483647 w 2752"/>
              <a:gd name="T71" fmla="*/ 2147483647 h 2754"/>
              <a:gd name="T72" fmla="*/ 2147483647 w 2752"/>
              <a:gd name="T73" fmla="*/ 2147483647 h 2754"/>
              <a:gd name="T74" fmla="*/ 2147483647 w 2752"/>
              <a:gd name="T75" fmla="*/ 2147483647 h 2754"/>
              <a:gd name="T76" fmla="*/ 2147483647 w 2752"/>
              <a:gd name="T77" fmla="*/ 2147483647 h 2754"/>
              <a:gd name="T78" fmla="*/ 2147483647 w 2752"/>
              <a:gd name="T79" fmla="*/ 2147483647 h 2754"/>
              <a:gd name="T80" fmla="*/ 2147483647 w 2752"/>
              <a:gd name="T81" fmla="*/ 2147483647 h 2754"/>
              <a:gd name="T82" fmla="*/ 2147483647 w 2752"/>
              <a:gd name="T83" fmla="*/ 2147483647 h 2754"/>
              <a:gd name="T84" fmla="*/ 2147483647 w 2752"/>
              <a:gd name="T85" fmla="*/ 2147483647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52"/>
              <a:gd name="T130" fmla="*/ 0 h 2754"/>
              <a:gd name="T131" fmla="*/ 2752 w 2752"/>
              <a:gd name="T132" fmla="*/ 2754 h 27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52" h="2754">
                <a:moveTo>
                  <a:pt x="2752" y="1378"/>
                </a:moveTo>
                <a:lnTo>
                  <a:pt x="2751" y="1449"/>
                </a:lnTo>
                <a:lnTo>
                  <a:pt x="2745" y="1518"/>
                </a:lnTo>
                <a:lnTo>
                  <a:pt x="2736" y="1587"/>
                </a:lnTo>
                <a:lnTo>
                  <a:pt x="2724" y="1655"/>
                </a:lnTo>
                <a:lnTo>
                  <a:pt x="2709" y="1721"/>
                </a:lnTo>
                <a:lnTo>
                  <a:pt x="2691" y="1787"/>
                </a:lnTo>
                <a:lnTo>
                  <a:pt x="2668" y="1850"/>
                </a:lnTo>
                <a:lnTo>
                  <a:pt x="2644" y="1913"/>
                </a:lnTo>
                <a:lnTo>
                  <a:pt x="2617" y="1975"/>
                </a:lnTo>
                <a:lnTo>
                  <a:pt x="2587" y="2034"/>
                </a:lnTo>
                <a:lnTo>
                  <a:pt x="2554" y="2091"/>
                </a:lnTo>
                <a:lnTo>
                  <a:pt x="2518" y="2147"/>
                </a:lnTo>
                <a:lnTo>
                  <a:pt x="2479" y="2201"/>
                </a:lnTo>
                <a:lnTo>
                  <a:pt x="2438" y="2253"/>
                </a:lnTo>
                <a:lnTo>
                  <a:pt x="2394" y="2303"/>
                </a:lnTo>
                <a:lnTo>
                  <a:pt x="2349" y="2351"/>
                </a:lnTo>
                <a:lnTo>
                  <a:pt x="2301" y="2396"/>
                </a:lnTo>
                <a:lnTo>
                  <a:pt x="2252" y="2440"/>
                </a:lnTo>
                <a:lnTo>
                  <a:pt x="2199" y="2480"/>
                </a:lnTo>
                <a:lnTo>
                  <a:pt x="2145" y="2519"/>
                </a:lnTo>
                <a:lnTo>
                  <a:pt x="2089" y="2556"/>
                </a:lnTo>
                <a:lnTo>
                  <a:pt x="2032" y="2589"/>
                </a:lnTo>
                <a:lnTo>
                  <a:pt x="1972" y="2619"/>
                </a:lnTo>
                <a:lnTo>
                  <a:pt x="1912" y="2646"/>
                </a:lnTo>
                <a:lnTo>
                  <a:pt x="1849" y="2671"/>
                </a:lnTo>
                <a:lnTo>
                  <a:pt x="1786" y="2692"/>
                </a:lnTo>
                <a:lnTo>
                  <a:pt x="1720" y="2710"/>
                </a:lnTo>
                <a:lnTo>
                  <a:pt x="1653" y="2726"/>
                </a:lnTo>
                <a:lnTo>
                  <a:pt x="1586" y="2739"/>
                </a:lnTo>
                <a:lnTo>
                  <a:pt x="1517" y="2747"/>
                </a:lnTo>
                <a:lnTo>
                  <a:pt x="1447" y="2753"/>
                </a:lnTo>
                <a:lnTo>
                  <a:pt x="1377" y="2754"/>
                </a:lnTo>
                <a:lnTo>
                  <a:pt x="1306" y="2753"/>
                </a:lnTo>
                <a:lnTo>
                  <a:pt x="1236" y="2747"/>
                </a:lnTo>
                <a:lnTo>
                  <a:pt x="1166" y="2739"/>
                </a:lnTo>
                <a:lnTo>
                  <a:pt x="1099" y="2726"/>
                </a:lnTo>
                <a:lnTo>
                  <a:pt x="1033" y="2710"/>
                </a:lnTo>
                <a:lnTo>
                  <a:pt x="966" y="2692"/>
                </a:lnTo>
                <a:lnTo>
                  <a:pt x="903" y="2671"/>
                </a:lnTo>
                <a:lnTo>
                  <a:pt x="840" y="2646"/>
                </a:lnTo>
                <a:lnTo>
                  <a:pt x="780" y="2619"/>
                </a:lnTo>
                <a:lnTo>
                  <a:pt x="720" y="2589"/>
                </a:lnTo>
                <a:lnTo>
                  <a:pt x="663" y="2556"/>
                </a:lnTo>
                <a:lnTo>
                  <a:pt x="607" y="2519"/>
                </a:lnTo>
                <a:lnTo>
                  <a:pt x="553" y="2480"/>
                </a:lnTo>
                <a:lnTo>
                  <a:pt x="500" y="2440"/>
                </a:lnTo>
                <a:lnTo>
                  <a:pt x="451" y="2396"/>
                </a:lnTo>
                <a:lnTo>
                  <a:pt x="403" y="2351"/>
                </a:lnTo>
                <a:lnTo>
                  <a:pt x="358" y="2303"/>
                </a:lnTo>
                <a:lnTo>
                  <a:pt x="314" y="2253"/>
                </a:lnTo>
                <a:lnTo>
                  <a:pt x="273" y="2201"/>
                </a:lnTo>
                <a:lnTo>
                  <a:pt x="236" y="2147"/>
                </a:lnTo>
                <a:lnTo>
                  <a:pt x="200" y="2091"/>
                </a:lnTo>
                <a:lnTo>
                  <a:pt x="167" y="2034"/>
                </a:lnTo>
                <a:lnTo>
                  <a:pt x="135" y="1975"/>
                </a:lnTo>
                <a:lnTo>
                  <a:pt x="108" y="1913"/>
                </a:lnTo>
                <a:lnTo>
                  <a:pt x="84" y="1850"/>
                </a:lnTo>
                <a:lnTo>
                  <a:pt x="61" y="1787"/>
                </a:lnTo>
                <a:lnTo>
                  <a:pt x="43" y="1721"/>
                </a:lnTo>
                <a:lnTo>
                  <a:pt x="28" y="1655"/>
                </a:lnTo>
                <a:lnTo>
                  <a:pt x="16" y="1587"/>
                </a:lnTo>
                <a:lnTo>
                  <a:pt x="7" y="1518"/>
                </a:lnTo>
                <a:lnTo>
                  <a:pt x="1" y="1449"/>
                </a:lnTo>
                <a:lnTo>
                  <a:pt x="0" y="1378"/>
                </a:lnTo>
                <a:lnTo>
                  <a:pt x="1" y="1307"/>
                </a:lnTo>
                <a:lnTo>
                  <a:pt x="7" y="1237"/>
                </a:lnTo>
                <a:lnTo>
                  <a:pt x="16" y="1167"/>
                </a:lnTo>
                <a:lnTo>
                  <a:pt x="28" y="1100"/>
                </a:lnTo>
                <a:lnTo>
                  <a:pt x="43" y="1034"/>
                </a:lnTo>
                <a:lnTo>
                  <a:pt x="61" y="967"/>
                </a:lnTo>
                <a:lnTo>
                  <a:pt x="84" y="904"/>
                </a:lnTo>
                <a:lnTo>
                  <a:pt x="108" y="841"/>
                </a:lnTo>
                <a:lnTo>
                  <a:pt x="135" y="781"/>
                </a:lnTo>
                <a:lnTo>
                  <a:pt x="167" y="721"/>
                </a:lnTo>
                <a:lnTo>
                  <a:pt x="200" y="664"/>
                </a:lnTo>
                <a:lnTo>
                  <a:pt x="236" y="608"/>
                </a:lnTo>
                <a:lnTo>
                  <a:pt x="273" y="554"/>
                </a:lnTo>
                <a:lnTo>
                  <a:pt x="314" y="501"/>
                </a:lnTo>
                <a:lnTo>
                  <a:pt x="358" y="452"/>
                </a:lnTo>
                <a:lnTo>
                  <a:pt x="403" y="404"/>
                </a:lnTo>
                <a:lnTo>
                  <a:pt x="451" y="358"/>
                </a:lnTo>
                <a:lnTo>
                  <a:pt x="500" y="315"/>
                </a:lnTo>
                <a:lnTo>
                  <a:pt x="553" y="274"/>
                </a:lnTo>
                <a:lnTo>
                  <a:pt x="607" y="237"/>
                </a:lnTo>
                <a:lnTo>
                  <a:pt x="663" y="200"/>
                </a:lnTo>
                <a:lnTo>
                  <a:pt x="720" y="167"/>
                </a:lnTo>
                <a:lnTo>
                  <a:pt x="780" y="137"/>
                </a:lnTo>
                <a:lnTo>
                  <a:pt x="840" y="109"/>
                </a:lnTo>
                <a:lnTo>
                  <a:pt x="903" y="85"/>
                </a:lnTo>
                <a:lnTo>
                  <a:pt x="966" y="62"/>
                </a:lnTo>
                <a:lnTo>
                  <a:pt x="1033" y="44"/>
                </a:lnTo>
                <a:lnTo>
                  <a:pt x="1099" y="29"/>
                </a:lnTo>
                <a:lnTo>
                  <a:pt x="1166" y="17"/>
                </a:lnTo>
                <a:lnTo>
                  <a:pt x="1236" y="8"/>
                </a:lnTo>
                <a:lnTo>
                  <a:pt x="1306" y="2"/>
                </a:lnTo>
                <a:lnTo>
                  <a:pt x="1377" y="0"/>
                </a:lnTo>
                <a:lnTo>
                  <a:pt x="1447" y="2"/>
                </a:lnTo>
                <a:lnTo>
                  <a:pt x="1517" y="8"/>
                </a:lnTo>
                <a:lnTo>
                  <a:pt x="1586" y="17"/>
                </a:lnTo>
                <a:lnTo>
                  <a:pt x="1653" y="29"/>
                </a:lnTo>
                <a:lnTo>
                  <a:pt x="1720" y="44"/>
                </a:lnTo>
                <a:lnTo>
                  <a:pt x="1786" y="62"/>
                </a:lnTo>
                <a:lnTo>
                  <a:pt x="1849" y="85"/>
                </a:lnTo>
                <a:lnTo>
                  <a:pt x="1912" y="109"/>
                </a:lnTo>
                <a:lnTo>
                  <a:pt x="1972" y="137"/>
                </a:lnTo>
                <a:lnTo>
                  <a:pt x="2032" y="167"/>
                </a:lnTo>
                <a:lnTo>
                  <a:pt x="2089" y="200"/>
                </a:lnTo>
                <a:lnTo>
                  <a:pt x="2145" y="237"/>
                </a:lnTo>
                <a:lnTo>
                  <a:pt x="2199" y="274"/>
                </a:lnTo>
                <a:lnTo>
                  <a:pt x="2252" y="315"/>
                </a:lnTo>
                <a:lnTo>
                  <a:pt x="2301" y="358"/>
                </a:lnTo>
                <a:lnTo>
                  <a:pt x="2349" y="404"/>
                </a:lnTo>
                <a:lnTo>
                  <a:pt x="2394" y="452"/>
                </a:lnTo>
                <a:lnTo>
                  <a:pt x="2438" y="501"/>
                </a:lnTo>
                <a:lnTo>
                  <a:pt x="2479" y="554"/>
                </a:lnTo>
                <a:lnTo>
                  <a:pt x="2518" y="608"/>
                </a:lnTo>
                <a:lnTo>
                  <a:pt x="2554" y="664"/>
                </a:lnTo>
                <a:lnTo>
                  <a:pt x="2587" y="721"/>
                </a:lnTo>
                <a:lnTo>
                  <a:pt x="2617" y="781"/>
                </a:lnTo>
                <a:lnTo>
                  <a:pt x="2644" y="841"/>
                </a:lnTo>
                <a:lnTo>
                  <a:pt x="2668" y="904"/>
                </a:lnTo>
                <a:lnTo>
                  <a:pt x="2691" y="967"/>
                </a:lnTo>
                <a:lnTo>
                  <a:pt x="2709" y="1034"/>
                </a:lnTo>
                <a:lnTo>
                  <a:pt x="2724" y="1100"/>
                </a:lnTo>
                <a:lnTo>
                  <a:pt x="2736" y="1167"/>
                </a:lnTo>
                <a:lnTo>
                  <a:pt x="2745" y="1237"/>
                </a:lnTo>
                <a:lnTo>
                  <a:pt x="2751" y="1307"/>
                </a:lnTo>
                <a:lnTo>
                  <a:pt x="2752" y="1378"/>
                </a:lnTo>
              </a:path>
            </a:pathLst>
          </a:custGeom>
          <a:noFill/>
          <a:ln w="38100">
            <a:solidFill>
              <a:srgbClr val="EAEAEA"/>
            </a:solidFill>
            <a:round/>
            <a:headEnd/>
            <a:tailEnd/>
          </a:ln>
        </p:spPr>
        <p:txBody>
          <a:bodyPr/>
          <a:lstStyle/>
          <a:p>
            <a:pPr algn="ctr">
              <a:spcBef>
                <a:spcPct val="50000"/>
              </a:spcBef>
            </a:pPr>
            <a:endParaRPr lang="zh-CN" altLang="en-US"/>
          </a:p>
        </p:txBody>
      </p:sp>
      <p:sp>
        <p:nvSpPr>
          <p:cNvPr id="37902" name="Freeform 65"/>
          <p:cNvSpPr>
            <a:spLocks/>
          </p:cNvSpPr>
          <p:nvPr/>
        </p:nvSpPr>
        <p:spPr bwMode="auto">
          <a:xfrm>
            <a:off x="1585913" y="2536825"/>
            <a:ext cx="3651250" cy="3654425"/>
          </a:xfrm>
          <a:custGeom>
            <a:avLst/>
            <a:gdLst>
              <a:gd name="T0" fmla="*/ 2147483647 w 2752"/>
              <a:gd name="T1" fmla="*/ 2147483647 h 2754"/>
              <a:gd name="T2" fmla="*/ 2147483647 w 2752"/>
              <a:gd name="T3" fmla="*/ 2147483647 h 2754"/>
              <a:gd name="T4" fmla="*/ 2147483647 w 2752"/>
              <a:gd name="T5" fmla="*/ 2147483647 h 2754"/>
              <a:gd name="T6" fmla="*/ 2147483647 w 2752"/>
              <a:gd name="T7" fmla="*/ 2147483647 h 2754"/>
              <a:gd name="T8" fmla="*/ 2147483647 w 2752"/>
              <a:gd name="T9" fmla="*/ 2147483647 h 2754"/>
              <a:gd name="T10" fmla="*/ 2147483647 w 2752"/>
              <a:gd name="T11" fmla="*/ 2147483647 h 2754"/>
              <a:gd name="T12" fmla="*/ 2147483647 w 2752"/>
              <a:gd name="T13" fmla="*/ 2147483647 h 2754"/>
              <a:gd name="T14" fmla="*/ 2147483647 w 2752"/>
              <a:gd name="T15" fmla="*/ 2147483647 h 2754"/>
              <a:gd name="T16" fmla="*/ 2147483647 w 2752"/>
              <a:gd name="T17" fmla="*/ 2147483647 h 2754"/>
              <a:gd name="T18" fmla="*/ 2147483647 w 2752"/>
              <a:gd name="T19" fmla="*/ 2147483647 h 2754"/>
              <a:gd name="T20" fmla="*/ 2147483647 w 2752"/>
              <a:gd name="T21" fmla="*/ 0 h 2754"/>
              <a:gd name="T22" fmla="*/ 2147483647 w 2752"/>
              <a:gd name="T23" fmla="*/ 2147483647 h 2754"/>
              <a:gd name="T24" fmla="*/ 2147483647 w 2752"/>
              <a:gd name="T25" fmla="*/ 2147483647 h 2754"/>
              <a:gd name="T26" fmla="*/ 2147483647 w 2752"/>
              <a:gd name="T27" fmla="*/ 2147483647 h 2754"/>
              <a:gd name="T28" fmla="*/ 2147483647 w 2752"/>
              <a:gd name="T29" fmla="*/ 2147483647 h 2754"/>
              <a:gd name="T30" fmla="*/ 2147483647 w 2752"/>
              <a:gd name="T31" fmla="*/ 2147483647 h 2754"/>
              <a:gd name="T32" fmla="*/ 2147483647 w 2752"/>
              <a:gd name="T33" fmla="*/ 2147483647 h 2754"/>
              <a:gd name="T34" fmla="*/ 2147483647 w 2752"/>
              <a:gd name="T35" fmla="*/ 2147483647 h 2754"/>
              <a:gd name="T36" fmla="*/ 2147483647 w 2752"/>
              <a:gd name="T37" fmla="*/ 2147483647 h 2754"/>
              <a:gd name="T38" fmla="*/ 2147483647 w 2752"/>
              <a:gd name="T39" fmla="*/ 2147483647 h 2754"/>
              <a:gd name="T40" fmla="*/ 2147483647 w 2752"/>
              <a:gd name="T41" fmla="*/ 2147483647 h 2754"/>
              <a:gd name="T42" fmla="*/ 2147483647 w 2752"/>
              <a:gd name="T43" fmla="*/ 2147483647 h 2754"/>
              <a:gd name="T44" fmla="*/ 2147483647 w 2752"/>
              <a:gd name="T45" fmla="*/ 2147483647 h 2754"/>
              <a:gd name="T46" fmla="*/ 2147483647 w 2752"/>
              <a:gd name="T47" fmla="*/ 2147483647 h 2754"/>
              <a:gd name="T48" fmla="*/ 2147483647 w 2752"/>
              <a:gd name="T49" fmla="*/ 2147483647 h 2754"/>
              <a:gd name="T50" fmla="*/ 2147483647 w 2752"/>
              <a:gd name="T51" fmla="*/ 2147483647 h 2754"/>
              <a:gd name="T52" fmla="*/ 2147483647 w 2752"/>
              <a:gd name="T53" fmla="*/ 2147483647 h 2754"/>
              <a:gd name="T54" fmla="*/ 2147483647 w 2752"/>
              <a:gd name="T55" fmla="*/ 2147483647 h 2754"/>
              <a:gd name="T56" fmla="*/ 2147483647 w 2752"/>
              <a:gd name="T57" fmla="*/ 2147483647 h 2754"/>
              <a:gd name="T58" fmla="*/ 2147483647 w 2752"/>
              <a:gd name="T59" fmla="*/ 2147483647 h 2754"/>
              <a:gd name="T60" fmla="*/ 2147483647 w 2752"/>
              <a:gd name="T61" fmla="*/ 2147483647 h 2754"/>
              <a:gd name="T62" fmla="*/ 2147483647 w 2752"/>
              <a:gd name="T63" fmla="*/ 2147483647 h 2754"/>
              <a:gd name="T64" fmla="*/ 2147483647 w 2752"/>
              <a:gd name="T65" fmla="*/ 2147483647 h 2754"/>
              <a:gd name="T66" fmla="*/ 2147483647 w 2752"/>
              <a:gd name="T67" fmla="*/ 2147483647 h 2754"/>
              <a:gd name="T68" fmla="*/ 2147483647 w 2752"/>
              <a:gd name="T69" fmla="*/ 2147483647 h 2754"/>
              <a:gd name="T70" fmla="*/ 2147483647 w 2752"/>
              <a:gd name="T71" fmla="*/ 2147483647 h 2754"/>
              <a:gd name="T72" fmla="*/ 2147483647 w 2752"/>
              <a:gd name="T73" fmla="*/ 2147483647 h 2754"/>
              <a:gd name="T74" fmla="*/ 2147483647 w 2752"/>
              <a:gd name="T75" fmla="*/ 2147483647 h 2754"/>
              <a:gd name="T76" fmla="*/ 2147483647 w 2752"/>
              <a:gd name="T77" fmla="*/ 2147483647 h 2754"/>
              <a:gd name="T78" fmla="*/ 2147483647 w 2752"/>
              <a:gd name="T79" fmla="*/ 2147483647 h 2754"/>
              <a:gd name="T80" fmla="*/ 2147483647 w 2752"/>
              <a:gd name="T81" fmla="*/ 2147483647 h 2754"/>
              <a:gd name="T82" fmla="*/ 2147483647 w 2752"/>
              <a:gd name="T83" fmla="*/ 2147483647 h 2754"/>
              <a:gd name="T84" fmla="*/ 0 w 2752"/>
              <a:gd name="T85" fmla="*/ 2147483647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52"/>
              <a:gd name="T130" fmla="*/ 0 h 2754"/>
              <a:gd name="T131" fmla="*/ 2752 w 2752"/>
              <a:gd name="T132" fmla="*/ 2754 h 27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52" h="2754">
                <a:moveTo>
                  <a:pt x="0" y="1376"/>
                </a:moveTo>
                <a:lnTo>
                  <a:pt x="1" y="1306"/>
                </a:lnTo>
                <a:lnTo>
                  <a:pt x="7" y="1237"/>
                </a:lnTo>
                <a:lnTo>
                  <a:pt x="16" y="1167"/>
                </a:lnTo>
                <a:lnTo>
                  <a:pt x="28" y="1100"/>
                </a:lnTo>
                <a:lnTo>
                  <a:pt x="43" y="1032"/>
                </a:lnTo>
                <a:lnTo>
                  <a:pt x="61" y="967"/>
                </a:lnTo>
                <a:lnTo>
                  <a:pt x="84" y="904"/>
                </a:lnTo>
                <a:lnTo>
                  <a:pt x="108" y="841"/>
                </a:lnTo>
                <a:lnTo>
                  <a:pt x="135" y="779"/>
                </a:lnTo>
                <a:lnTo>
                  <a:pt x="166" y="721"/>
                </a:lnTo>
                <a:lnTo>
                  <a:pt x="200" y="664"/>
                </a:lnTo>
                <a:lnTo>
                  <a:pt x="234" y="606"/>
                </a:lnTo>
                <a:lnTo>
                  <a:pt x="273" y="554"/>
                </a:lnTo>
                <a:lnTo>
                  <a:pt x="314" y="501"/>
                </a:lnTo>
                <a:lnTo>
                  <a:pt x="357" y="452"/>
                </a:lnTo>
                <a:lnTo>
                  <a:pt x="402" y="403"/>
                </a:lnTo>
                <a:lnTo>
                  <a:pt x="451" y="358"/>
                </a:lnTo>
                <a:lnTo>
                  <a:pt x="500" y="315"/>
                </a:lnTo>
                <a:lnTo>
                  <a:pt x="553" y="274"/>
                </a:lnTo>
                <a:lnTo>
                  <a:pt x="607" y="235"/>
                </a:lnTo>
                <a:lnTo>
                  <a:pt x="663" y="199"/>
                </a:lnTo>
                <a:lnTo>
                  <a:pt x="720" y="166"/>
                </a:lnTo>
                <a:lnTo>
                  <a:pt x="780" y="136"/>
                </a:lnTo>
                <a:lnTo>
                  <a:pt x="840" y="109"/>
                </a:lnTo>
                <a:lnTo>
                  <a:pt x="903" y="83"/>
                </a:lnTo>
                <a:lnTo>
                  <a:pt x="966" y="62"/>
                </a:lnTo>
                <a:lnTo>
                  <a:pt x="1032" y="44"/>
                </a:lnTo>
                <a:lnTo>
                  <a:pt x="1098" y="27"/>
                </a:lnTo>
                <a:lnTo>
                  <a:pt x="1166" y="15"/>
                </a:lnTo>
                <a:lnTo>
                  <a:pt x="1235" y="8"/>
                </a:lnTo>
                <a:lnTo>
                  <a:pt x="1304" y="2"/>
                </a:lnTo>
                <a:lnTo>
                  <a:pt x="1375" y="0"/>
                </a:lnTo>
                <a:lnTo>
                  <a:pt x="1447" y="2"/>
                </a:lnTo>
                <a:lnTo>
                  <a:pt x="1516" y="8"/>
                </a:lnTo>
                <a:lnTo>
                  <a:pt x="1586" y="15"/>
                </a:lnTo>
                <a:lnTo>
                  <a:pt x="1653" y="27"/>
                </a:lnTo>
                <a:lnTo>
                  <a:pt x="1719" y="44"/>
                </a:lnTo>
                <a:lnTo>
                  <a:pt x="1785" y="62"/>
                </a:lnTo>
                <a:lnTo>
                  <a:pt x="1849" y="83"/>
                </a:lnTo>
                <a:lnTo>
                  <a:pt x="1912" y="109"/>
                </a:lnTo>
                <a:lnTo>
                  <a:pt x="1972" y="136"/>
                </a:lnTo>
                <a:lnTo>
                  <a:pt x="2032" y="166"/>
                </a:lnTo>
                <a:lnTo>
                  <a:pt x="2089" y="199"/>
                </a:lnTo>
                <a:lnTo>
                  <a:pt x="2145" y="235"/>
                </a:lnTo>
                <a:lnTo>
                  <a:pt x="2199" y="274"/>
                </a:lnTo>
                <a:lnTo>
                  <a:pt x="2251" y="315"/>
                </a:lnTo>
                <a:lnTo>
                  <a:pt x="2301" y="358"/>
                </a:lnTo>
                <a:lnTo>
                  <a:pt x="2349" y="403"/>
                </a:lnTo>
                <a:lnTo>
                  <a:pt x="2394" y="452"/>
                </a:lnTo>
                <a:lnTo>
                  <a:pt x="2438" y="501"/>
                </a:lnTo>
                <a:lnTo>
                  <a:pt x="2478" y="554"/>
                </a:lnTo>
                <a:lnTo>
                  <a:pt x="2517" y="606"/>
                </a:lnTo>
                <a:lnTo>
                  <a:pt x="2552" y="664"/>
                </a:lnTo>
                <a:lnTo>
                  <a:pt x="2585" y="721"/>
                </a:lnTo>
                <a:lnTo>
                  <a:pt x="2617" y="779"/>
                </a:lnTo>
                <a:lnTo>
                  <a:pt x="2644" y="841"/>
                </a:lnTo>
                <a:lnTo>
                  <a:pt x="2668" y="904"/>
                </a:lnTo>
                <a:lnTo>
                  <a:pt x="2690" y="967"/>
                </a:lnTo>
                <a:lnTo>
                  <a:pt x="2708" y="1032"/>
                </a:lnTo>
                <a:lnTo>
                  <a:pt x="2723" y="1100"/>
                </a:lnTo>
                <a:lnTo>
                  <a:pt x="2735" y="1167"/>
                </a:lnTo>
                <a:lnTo>
                  <a:pt x="2744" y="1237"/>
                </a:lnTo>
                <a:lnTo>
                  <a:pt x="2750" y="1306"/>
                </a:lnTo>
                <a:lnTo>
                  <a:pt x="2752" y="1376"/>
                </a:lnTo>
                <a:lnTo>
                  <a:pt x="2750" y="1447"/>
                </a:lnTo>
                <a:lnTo>
                  <a:pt x="2744" y="1518"/>
                </a:lnTo>
                <a:lnTo>
                  <a:pt x="2735" y="1587"/>
                </a:lnTo>
                <a:lnTo>
                  <a:pt x="2723" y="1655"/>
                </a:lnTo>
                <a:lnTo>
                  <a:pt x="2708" y="1721"/>
                </a:lnTo>
                <a:lnTo>
                  <a:pt x="2690" y="1785"/>
                </a:lnTo>
                <a:lnTo>
                  <a:pt x="2668" y="1850"/>
                </a:lnTo>
                <a:lnTo>
                  <a:pt x="2644" y="1913"/>
                </a:lnTo>
                <a:lnTo>
                  <a:pt x="2617" y="1973"/>
                </a:lnTo>
                <a:lnTo>
                  <a:pt x="2585" y="2034"/>
                </a:lnTo>
                <a:lnTo>
                  <a:pt x="2552" y="2091"/>
                </a:lnTo>
                <a:lnTo>
                  <a:pt x="2517" y="2146"/>
                </a:lnTo>
                <a:lnTo>
                  <a:pt x="2478" y="2201"/>
                </a:lnTo>
                <a:lnTo>
                  <a:pt x="2438" y="2253"/>
                </a:lnTo>
                <a:lnTo>
                  <a:pt x="2394" y="2303"/>
                </a:lnTo>
                <a:lnTo>
                  <a:pt x="2349" y="2351"/>
                </a:lnTo>
                <a:lnTo>
                  <a:pt x="2301" y="2396"/>
                </a:lnTo>
                <a:lnTo>
                  <a:pt x="2251" y="2440"/>
                </a:lnTo>
                <a:lnTo>
                  <a:pt x="2199" y="2480"/>
                </a:lnTo>
                <a:lnTo>
                  <a:pt x="2145" y="2518"/>
                </a:lnTo>
                <a:lnTo>
                  <a:pt x="2089" y="2554"/>
                </a:lnTo>
                <a:lnTo>
                  <a:pt x="2032" y="2587"/>
                </a:lnTo>
                <a:lnTo>
                  <a:pt x="1972" y="2617"/>
                </a:lnTo>
                <a:lnTo>
                  <a:pt x="1912" y="2646"/>
                </a:lnTo>
                <a:lnTo>
                  <a:pt x="1849" y="2670"/>
                </a:lnTo>
                <a:lnTo>
                  <a:pt x="1785" y="2692"/>
                </a:lnTo>
                <a:lnTo>
                  <a:pt x="1719" y="2710"/>
                </a:lnTo>
                <a:lnTo>
                  <a:pt x="1653" y="2725"/>
                </a:lnTo>
                <a:lnTo>
                  <a:pt x="1586" y="2737"/>
                </a:lnTo>
                <a:lnTo>
                  <a:pt x="1516" y="2746"/>
                </a:lnTo>
                <a:lnTo>
                  <a:pt x="1447" y="2752"/>
                </a:lnTo>
                <a:lnTo>
                  <a:pt x="1375" y="2754"/>
                </a:lnTo>
                <a:lnTo>
                  <a:pt x="1304" y="2752"/>
                </a:lnTo>
                <a:lnTo>
                  <a:pt x="1235" y="2746"/>
                </a:lnTo>
                <a:lnTo>
                  <a:pt x="1166" y="2737"/>
                </a:lnTo>
                <a:lnTo>
                  <a:pt x="1098" y="2725"/>
                </a:lnTo>
                <a:lnTo>
                  <a:pt x="1032" y="2710"/>
                </a:lnTo>
                <a:lnTo>
                  <a:pt x="966" y="2692"/>
                </a:lnTo>
                <a:lnTo>
                  <a:pt x="903" y="2670"/>
                </a:lnTo>
                <a:lnTo>
                  <a:pt x="840" y="2646"/>
                </a:lnTo>
                <a:lnTo>
                  <a:pt x="780" y="2617"/>
                </a:lnTo>
                <a:lnTo>
                  <a:pt x="720" y="2587"/>
                </a:lnTo>
                <a:lnTo>
                  <a:pt x="663" y="2554"/>
                </a:lnTo>
                <a:lnTo>
                  <a:pt x="607" y="2518"/>
                </a:lnTo>
                <a:lnTo>
                  <a:pt x="553" y="2480"/>
                </a:lnTo>
                <a:lnTo>
                  <a:pt x="500" y="2440"/>
                </a:lnTo>
                <a:lnTo>
                  <a:pt x="451" y="2396"/>
                </a:lnTo>
                <a:lnTo>
                  <a:pt x="402" y="2351"/>
                </a:lnTo>
                <a:lnTo>
                  <a:pt x="357" y="2303"/>
                </a:lnTo>
                <a:lnTo>
                  <a:pt x="314" y="2253"/>
                </a:lnTo>
                <a:lnTo>
                  <a:pt x="273" y="2201"/>
                </a:lnTo>
                <a:lnTo>
                  <a:pt x="234" y="2146"/>
                </a:lnTo>
                <a:lnTo>
                  <a:pt x="200" y="2091"/>
                </a:lnTo>
                <a:lnTo>
                  <a:pt x="166" y="2034"/>
                </a:lnTo>
                <a:lnTo>
                  <a:pt x="135" y="1973"/>
                </a:lnTo>
                <a:lnTo>
                  <a:pt x="108" y="1913"/>
                </a:lnTo>
                <a:lnTo>
                  <a:pt x="84" y="1850"/>
                </a:lnTo>
                <a:lnTo>
                  <a:pt x="61" y="1785"/>
                </a:lnTo>
                <a:lnTo>
                  <a:pt x="43" y="1721"/>
                </a:lnTo>
                <a:lnTo>
                  <a:pt x="28" y="1655"/>
                </a:lnTo>
                <a:lnTo>
                  <a:pt x="16" y="1587"/>
                </a:lnTo>
                <a:lnTo>
                  <a:pt x="7" y="1518"/>
                </a:lnTo>
                <a:lnTo>
                  <a:pt x="1" y="1447"/>
                </a:lnTo>
                <a:lnTo>
                  <a:pt x="0" y="1376"/>
                </a:lnTo>
              </a:path>
            </a:pathLst>
          </a:custGeom>
          <a:noFill/>
          <a:ln w="38100">
            <a:solidFill>
              <a:srgbClr val="EAEAEA"/>
            </a:solidFill>
            <a:round/>
            <a:headEnd/>
            <a:tailEnd/>
          </a:ln>
        </p:spPr>
        <p:txBody>
          <a:bodyPr/>
          <a:lstStyle/>
          <a:p>
            <a:pPr algn="ctr">
              <a:spcBef>
                <a:spcPct val="50000"/>
              </a:spcBef>
            </a:pPr>
            <a:endParaRPr lang="zh-CN" altLang="en-US"/>
          </a:p>
        </p:txBody>
      </p:sp>
      <p:sp>
        <p:nvSpPr>
          <p:cNvPr id="37903" name="Freeform 66"/>
          <p:cNvSpPr>
            <a:spLocks/>
          </p:cNvSpPr>
          <p:nvPr/>
        </p:nvSpPr>
        <p:spPr bwMode="auto">
          <a:xfrm>
            <a:off x="52388" y="2536825"/>
            <a:ext cx="3651250" cy="3654425"/>
          </a:xfrm>
          <a:custGeom>
            <a:avLst/>
            <a:gdLst>
              <a:gd name="T0" fmla="*/ 2147483647 w 2753"/>
              <a:gd name="T1" fmla="*/ 2147483647 h 2754"/>
              <a:gd name="T2" fmla="*/ 2147483647 w 2753"/>
              <a:gd name="T3" fmla="*/ 2147483647 h 2754"/>
              <a:gd name="T4" fmla="*/ 2147483647 w 2753"/>
              <a:gd name="T5" fmla="*/ 2147483647 h 2754"/>
              <a:gd name="T6" fmla="*/ 2147483647 w 2753"/>
              <a:gd name="T7" fmla="*/ 2147483647 h 2754"/>
              <a:gd name="T8" fmla="*/ 2147483647 w 2753"/>
              <a:gd name="T9" fmla="*/ 2147483647 h 2754"/>
              <a:gd name="T10" fmla="*/ 2147483647 w 2753"/>
              <a:gd name="T11" fmla="*/ 2147483647 h 2754"/>
              <a:gd name="T12" fmla="*/ 2147483647 w 2753"/>
              <a:gd name="T13" fmla="*/ 2147483647 h 2754"/>
              <a:gd name="T14" fmla="*/ 2147483647 w 2753"/>
              <a:gd name="T15" fmla="*/ 2147483647 h 2754"/>
              <a:gd name="T16" fmla="*/ 2147483647 w 2753"/>
              <a:gd name="T17" fmla="*/ 2147483647 h 2754"/>
              <a:gd name="T18" fmla="*/ 2147483647 w 2753"/>
              <a:gd name="T19" fmla="*/ 2147483647 h 2754"/>
              <a:gd name="T20" fmla="*/ 2147483647 w 2753"/>
              <a:gd name="T21" fmla="*/ 0 h 2754"/>
              <a:gd name="T22" fmla="*/ 2147483647 w 2753"/>
              <a:gd name="T23" fmla="*/ 2147483647 h 2754"/>
              <a:gd name="T24" fmla="*/ 2147483647 w 2753"/>
              <a:gd name="T25" fmla="*/ 2147483647 h 2754"/>
              <a:gd name="T26" fmla="*/ 2147483647 w 2753"/>
              <a:gd name="T27" fmla="*/ 2147483647 h 2754"/>
              <a:gd name="T28" fmla="*/ 2147483647 w 2753"/>
              <a:gd name="T29" fmla="*/ 2147483647 h 2754"/>
              <a:gd name="T30" fmla="*/ 2147483647 w 2753"/>
              <a:gd name="T31" fmla="*/ 2147483647 h 2754"/>
              <a:gd name="T32" fmla="*/ 2147483647 w 2753"/>
              <a:gd name="T33" fmla="*/ 2147483647 h 2754"/>
              <a:gd name="T34" fmla="*/ 2147483647 w 2753"/>
              <a:gd name="T35" fmla="*/ 2147483647 h 2754"/>
              <a:gd name="T36" fmla="*/ 2147483647 w 2753"/>
              <a:gd name="T37" fmla="*/ 2147483647 h 2754"/>
              <a:gd name="T38" fmla="*/ 2147483647 w 2753"/>
              <a:gd name="T39" fmla="*/ 2147483647 h 2754"/>
              <a:gd name="T40" fmla="*/ 2147483647 w 2753"/>
              <a:gd name="T41" fmla="*/ 2147483647 h 2754"/>
              <a:gd name="T42" fmla="*/ 2147483647 w 2753"/>
              <a:gd name="T43" fmla="*/ 2147483647 h 2754"/>
              <a:gd name="T44" fmla="*/ 2147483647 w 2753"/>
              <a:gd name="T45" fmla="*/ 2147483647 h 2754"/>
              <a:gd name="T46" fmla="*/ 2147483647 w 2753"/>
              <a:gd name="T47" fmla="*/ 2147483647 h 2754"/>
              <a:gd name="T48" fmla="*/ 2147483647 w 2753"/>
              <a:gd name="T49" fmla="*/ 2147483647 h 2754"/>
              <a:gd name="T50" fmla="*/ 2147483647 w 2753"/>
              <a:gd name="T51" fmla="*/ 2147483647 h 2754"/>
              <a:gd name="T52" fmla="*/ 2147483647 w 2753"/>
              <a:gd name="T53" fmla="*/ 2147483647 h 2754"/>
              <a:gd name="T54" fmla="*/ 2147483647 w 2753"/>
              <a:gd name="T55" fmla="*/ 2147483647 h 2754"/>
              <a:gd name="T56" fmla="*/ 2147483647 w 2753"/>
              <a:gd name="T57" fmla="*/ 2147483647 h 2754"/>
              <a:gd name="T58" fmla="*/ 2147483647 w 2753"/>
              <a:gd name="T59" fmla="*/ 2147483647 h 2754"/>
              <a:gd name="T60" fmla="*/ 2147483647 w 2753"/>
              <a:gd name="T61" fmla="*/ 2147483647 h 2754"/>
              <a:gd name="T62" fmla="*/ 2147483647 w 2753"/>
              <a:gd name="T63" fmla="*/ 2147483647 h 2754"/>
              <a:gd name="T64" fmla="*/ 2147483647 w 2753"/>
              <a:gd name="T65" fmla="*/ 2147483647 h 2754"/>
              <a:gd name="T66" fmla="*/ 2147483647 w 2753"/>
              <a:gd name="T67" fmla="*/ 2147483647 h 2754"/>
              <a:gd name="T68" fmla="*/ 2147483647 w 2753"/>
              <a:gd name="T69" fmla="*/ 2147483647 h 2754"/>
              <a:gd name="T70" fmla="*/ 2147483647 w 2753"/>
              <a:gd name="T71" fmla="*/ 2147483647 h 2754"/>
              <a:gd name="T72" fmla="*/ 2147483647 w 2753"/>
              <a:gd name="T73" fmla="*/ 2147483647 h 2754"/>
              <a:gd name="T74" fmla="*/ 2147483647 w 2753"/>
              <a:gd name="T75" fmla="*/ 2147483647 h 2754"/>
              <a:gd name="T76" fmla="*/ 2147483647 w 2753"/>
              <a:gd name="T77" fmla="*/ 2147483647 h 2754"/>
              <a:gd name="T78" fmla="*/ 2147483647 w 2753"/>
              <a:gd name="T79" fmla="*/ 2147483647 h 2754"/>
              <a:gd name="T80" fmla="*/ 2147483647 w 2753"/>
              <a:gd name="T81" fmla="*/ 2147483647 h 2754"/>
              <a:gd name="T82" fmla="*/ 2147483647 w 2753"/>
              <a:gd name="T83" fmla="*/ 2147483647 h 2754"/>
              <a:gd name="T84" fmla="*/ 0 w 2753"/>
              <a:gd name="T85" fmla="*/ 2147483647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53"/>
              <a:gd name="T130" fmla="*/ 0 h 2754"/>
              <a:gd name="T131" fmla="*/ 2753 w 2753"/>
              <a:gd name="T132" fmla="*/ 2754 h 27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53" h="2754">
                <a:moveTo>
                  <a:pt x="0" y="1376"/>
                </a:moveTo>
                <a:lnTo>
                  <a:pt x="2" y="1306"/>
                </a:lnTo>
                <a:lnTo>
                  <a:pt x="8" y="1237"/>
                </a:lnTo>
                <a:lnTo>
                  <a:pt x="17" y="1167"/>
                </a:lnTo>
                <a:lnTo>
                  <a:pt x="29" y="1100"/>
                </a:lnTo>
                <a:lnTo>
                  <a:pt x="44" y="1032"/>
                </a:lnTo>
                <a:lnTo>
                  <a:pt x="62" y="967"/>
                </a:lnTo>
                <a:lnTo>
                  <a:pt x="84" y="904"/>
                </a:lnTo>
                <a:lnTo>
                  <a:pt x="108" y="841"/>
                </a:lnTo>
                <a:lnTo>
                  <a:pt x="135" y="779"/>
                </a:lnTo>
                <a:lnTo>
                  <a:pt x="167" y="721"/>
                </a:lnTo>
                <a:lnTo>
                  <a:pt x="200" y="664"/>
                </a:lnTo>
                <a:lnTo>
                  <a:pt x="235" y="606"/>
                </a:lnTo>
                <a:lnTo>
                  <a:pt x="274" y="554"/>
                </a:lnTo>
                <a:lnTo>
                  <a:pt x="314" y="501"/>
                </a:lnTo>
                <a:lnTo>
                  <a:pt x="358" y="452"/>
                </a:lnTo>
                <a:lnTo>
                  <a:pt x="403" y="403"/>
                </a:lnTo>
                <a:lnTo>
                  <a:pt x="451" y="358"/>
                </a:lnTo>
                <a:lnTo>
                  <a:pt x="501" y="315"/>
                </a:lnTo>
                <a:lnTo>
                  <a:pt x="553" y="274"/>
                </a:lnTo>
                <a:lnTo>
                  <a:pt x="607" y="235"/>
                </a:lnTo>
                <a:lnTo>
                  <a:pt x="663" y="199"/>
                </a:lnTo>
                <a:lnTo>
                  <a:pt x="720" y="166"/>
                </a:lnTo>
                <a:lnTo>
                  <a:pt x="780" y="136"/>
                </a:lnTo>
                <a:lnTo>
                  <a:pt x="840" y="109"/>
                </a:lnTo>
                <a:lnTo>
                  <a:pt x="904" y="83"/>
                </a:lnTo>
                <a:lnTo>
                  <a:pt x="967" y="62"/>
                </a:lnTo>
                <a:lnTo>
                  <a:pt x="1033" y="44"/>
                </a:lnTo>
                <a:lnTo>
                  <a:pt x="1099" y="27"/>
                </a:lnTo>
                <a:lnTo>
                  <a:pt x="1167" y="15"/>
                </a:lnTo>
                <a:lnTo>
                  <a:pt x="1236" y="8"/>
                </a:lnTo>
                <a:lnTo>
                  <a:pt x="1305" y="2"/>
                </a:lnTo>
                <a:lnTo>
                  <a:pt x="1376" y="0"/>
                </a:lnTo>
                <a:lnTo>
                  <a:pt x="1448" y="2"/>
                </a:lnTo>
                <a:lnTo>
                  <a:pt x="1517" y="8"/>
                </a:lnTo>
                <a:lnTo>
                  <a:pt x="1586" y="15"/>
                </a:lnTo>
                <a:lnTo>
                  <a:pt x="1654" y="27"/>
                </a:lnTo>
                <a:lnTo>
                  <a:pt x="1720" y="44"/>
                </a:lnTo>
                <a:lnTo>
                  <a:pt x="1786" y="62"/>
                </a:lnTo>
                <a:lnTo>
                  <a:pt x="1849" y="83"/>
                </a:lnTo>
                <a:lnTo>
                  <a:pt x="1912" y="109"/>
                </a:lnTo>
                <a:lnTo>
                  <a:pt x="1972" y="136"/>
                </a:lnTo>
                <a:lnTo>
                  <a:pt x="2032" y="166"/>
                </a:lnTo>
                <a:lnTo>
                  <a:pt x="2090" y="199"/>
                </a:lnTo>
                <a:lnTo>
                  <a:pt x="2145" y="235"/>
                </a:lnTo>
                <a:lnTo>
                  <a:pt x="2199" y="274"/>
                </a:lnTo>
                <a:lnTo>
                  <a:pt x="2252" y="315"/>
                </a:lnTo>
                <a:lnTo>
                  <a:pt x="2302" y="358"/>
                </a:lnTo>
                <a:lnTo>
                  <a:pt x="2350" y="403"/>
                </a:lnTo>
                <a:lnTo>
                  <a:pt x="2395" y="452"/>
                </a:lnTo>
                <a:lnTo>
                  <a:pt x="2438" y="501"/>
                </a:lnTo>
                <a:lnTo>
                  <a:pt x="2479" y="554"/>
                </a:lnTo>
                <a:lnTo>
                  <a:pt x="2518" y="606"/>
                </a:lnTo>
                <a:lnTo>
                  <a:pt x="2553" y="664"/>
                </a:lnTo>
                <a:lnTo>
                  <a:pt x="2586" y="721"/>
                </a:lnTo>
                <a:lnTo>
                  <a:pt x="2617" y="779"/>
                </a:lnTo>
                <a:lnTo>
                  <a:pt x="2644" y="841"/>
                </a:lnTo>
                <a:lnTo>
                  <a:pt x="2668" y="904"/>
                </a:lnTo>
                <a:lnTo>
                  <a:pt x="2691" y="967"/>
                </a:lnTo>
                <a:lnTo>
                  <a:pt x="2709" y="1032"/>
                </a:lnTo>
                <a:lnTo>
                  <a:pt x="2724" y="1100"/>
                </a:lnTo>
                <a:lnTo>
                  <a:pt x="2736" y="1167"/>
                </a:lnTo>
                <a:lnTo>
                  <a:pt x="2745" y="1237"/>
                </a:lnTo>
                <a:lnTo>
                  <a:pt x="2751" y="1306"/>
                </a:lnTo>
                <a:lnTo>
                  <a:pt x="2753" y="1376"/>
                </a:lnTo>
                <a:lnTo>
                  <a:pt x="2751" y="1447"/>
                </a:lnTo>
                <a:lnTo>
                  <a:pt x="2745" y="1518"/>
                </a:lnTo>
                <a:lnTo>
                  <a:pt x="2736" y="1587"/>
                </a:lnTo>
                <a:lnTo>
                  <a:pt x="2724" y="1655"/>
                </a:lnTo>
                <a:lnTo>
                  <a:pt x="2709" y="1721"/>
                </a:lnTo>
                <a:lnTo>
                  <a:pt x="2691" y="1785"/>
                </a:lnTo>
                <a:lnTo>
                  <a:pt x="2668" y="1850"/>
                </a:lnTo>
                <a:lnTo>
                  <a:pt x="2644" y="1913"/>
                </a:lnTo>
                <a:lnTo>
                  <a:pt x="2617" y="1973"/>
                </a:lnTo>
                <a:lnTo>
                  <a:pt x="2586" y="2034"/>
                </a:lnTo>
                <a:lnTo>
                  <a:pt x="2553" y="2091"/>
                </a:lnTo>
                <a:lnTo>
                  <a:pt x="2518" y="2146"/>
                </a:lnTo>
                <a:lnTo>
                  <a:pt x="2479" y="2201"/>
                </a:lnTo>
                <a:lnTo>
                  <a:pt x="2438" y="2253"/>
                </a:lnTo>
                <a:lnTo>
                  <a:pt x="2395" y="2303"/>
                </a:lnTo>
                <a:lnTo>
                  <a:pt x="2350" y="2351"/>
                </a:lnTo>
                <a:lnTo>
                  <a:pt x="2302" y="2396"/>
                </a:lnTo>
                <a:lnTo>
                  <a:pt x="2252" y="2440"/>
                </a:lnTo>
                <a:lnTo>
                  <a:pt x="2199" y="2480"/>
                </a:lnTo>
                <a:lnTo>
                  <a:pt x="2145" y="2518"/>
                </a:lnTo>
                <a:lnTo>
                  <a:pt x="2090" y="2554"/>
                </a:lnTo>
                <a:lnTo>
                  <a:pt x="2032" y="2587"/>
                </a:lnTo>
                <a:lnTo>
                  <a:pt x="1972" y="2617"/>
                </a:lnTo>
                <a:lnTo>
                  <a:pt x="1912" y="2646"/>
                </a:lnTo>
                <a:lnTo>
                  <a:pt x="1849" y="2670"/>
                </a:lnTo>
                <a:lnTo>
                  <a:pt x="1786" y="2692"/>
                </a:lnTo>
                <a:lnTo>
                  <a:pt x="1720" y="2710"/>
                </a:lnTo>
                <a:lnTo>
                  <a:pt x="1654" y="2725"/>
                </a:lnTo>
                <a:lnTo>
                  <a:pt x="1586" y="2737"/>
                </a:lnTo>
                <a:lnTo>
                  <a:pt x="1517" y="2746"/>
                </a:lnTo>
                <a:lnTo>
                  <a:pt x="1448" y="2752"/>
                </a:lnTo>
                <a:lnTo>
                  <a:pt x="1376" y="2754"/>
                </a:lnTo>
                <a:lnTo>
                  <a:pt x="1305" y="2752"/>
                </a:lnTo>
                <a:lnTo>
                  <a:pt x="1236" y="2746"/>
                </a:lnTo>
                <a:lnTo>
                  <a:pt x="1167" y="2737"/>
                </a:lnTo>
                <a:lnTo>
                  <a:pt x="1099" y="2725"/>
                </a:lnTo>
                <a:lnTo>
                  <a:pt x="1033" y="2710"/>
                </a:lnTo>
                <a:lnTo>
                  <a:pt x="967" y="2692"/>
                </a:lnTo>
                <a:lnTo>
                  <a:pt x="904" y="2670"/>
                </a:lnTo>
                <a:lnTo>
                  <a:pt x="840" y="2646"/>
                </a:lnTo>
                <a:lnTo>
                  <a:pt x="780" y="2617"/>
                </a:lnTo>
                <a:lnTo>
                  <a:pt x="720" y="2587"/>
                </a:lnTo>
                <a:lnTo>
                  <a:pt x="663" y="2554"/>
                </a:lnTo>
                <a:lnTo>
                  <a:pt x="607" y="2518"/>
                </a:lnTo>
                <a:lnTo>
                  <a:pt x="553" y="2480"/>
                </a:lnTo>
                <a:lnTo>
                  <a:pt x="501" y="2440"/>
                </a:lnTo>
                <a:lnTo>
                  <a:pt x="451" y="2396"/>
                </a:lnTo>
                <a:lnTo>
                  <a:pt x="403" y="2351"/>
                </a:lnTo>
                <a:lnTo>
                  <a:pt x="358" y="2303"/>
                </a:lnTo>
                <a:lnTo>
                  <a:pt x="314" y="2253"/>
                </a:lnTo>
                <a:lnTo>
                  <a:pt x="274" y="2201"/>
                </a:lnTo>
                <a:lnTo>
                  <a:pt x="235" y="2146"/>
                </a:lnTo>
                <a:lnTo>
                  <a:pt x="200" y="2091"/>
                </a:lnTo>
                <a:lnTo>
                  <a:pt x="167" y="2034"/>
                </a:lnTo>
                <a:lnTo>
                  <a:pt x="135" y="1973"/>
                </a:lnTo>
                <a:lnTo>
                  <a:pt x="108" y="1913"/>
                </a:lnTo>
                <a:lnTo>
                  <a:pt x="84" y="1850"/>
                </a:lnTo>
                <a:lnTo>
                  <a:pt x="62" y="1785"/>
                </a:lnTo>
                <a:lnTo>
                  <a:pt x="44" y="1721"/>
                </a:lnTo>
                <a:lnTo>
                  <a:pt x="29" y="1655"/>
                </a:lnTo>
                <a:lnTo>
                  <a:pt x="17" y="1587"/>
                </a:lnTo>
                <a:lnTo>
                  <a:pt x="8" y="1518"/>
                </a:lnTo>
                <a:lnTo>
                  <a:pt x="2" y="1447"/>
                </a:lnTo>
                <a:lnTo>
                  <a:pt x="0" y="1376"/>
                </a:lnTo>
              </a:path>
            </a:pathLst>
          </a:custGeom>
          <a:noFill/>
          <a:ln w="38100">
            <a:solidFill>
              <a:srgbClr val="EAEAEA"/>
            </a:solidFill>
            <a:round/>
            <a:headEnd/>
            <a:tailEnd/>
          </a:ln>
        </p:spPr>
        <p:txBody>
          <a:bodyPr/>
          <a:lstStyle/>
          <a:p>
            <a:pPr algn="ctr">
              <a:spcBef>
                <a:spcPct val="50000"/>
              </a:spcBef>
            </a:pPr>
            <a:endParaRPr lang="zh-CN" altLang="en-US"/>
          </a:p>
        </p:txBody>
      </p:sp>
      <p:sp>
        <p:nvSpPr>
          <p:cNvPr id="37904" name="Text Box 67"/>
          <p:cNvSpPr txBox="1">
            <a:spLocks noChangeArrowheads="1"/>
          </p:cNvSpPr>
          <p:nvPr/>
        </p:nvSpPr>
        <p:spPr bwMode="gray">
          <a:xfrm>
            <a:off x="471488" y="4465638"/>
            <a:ext cx="488950" cy="274637"/>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性能</a:t>
            </a:r>
          </a:p>
        </p:txBody>
      </p:sp>
      <p:sp>
        <p:nvSpPr>
          <p:cNvPr id="37905" name="Rectangle 68"/>
          <p:cNvSpPr>
            <a:spLocks noChangeArrowheads="1"/>
          </p:cNvSpPr>
          <p:nvPr/>
        </p:nvSpPr>
        <p:spPr bwMode="gray">
          <a:xfrm>
            <a:off x="4235450" y="4484688"/>
            <a:ext cx="641350" cy="274637"/>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可靠性</a:t>
            </a:r>
          </a:p>
        </p:txBody>
      </p:sp>
      <p:sp>
        <p:nvSpPr>
          <p:cNvPr id="37906" name="Text Box 69"/>
          <p:cNvSpPr txBox="1">
            <a:spLocks noChangeArrowheads="1"/>
          </p:cNvSpPr>
          <p:nvPr/>
        </p:nvSpPr>
        <p:spPr bwMode="gray">
          <a:xfrm>
            <a:off x="2422525" y="1541463"/>
            <a:ext cx="488950" cy="274637"/>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成本</a:t>
            </a:r>
          </a:p>
        </p:txBody>
      </p:sp>
      <p:sp>
        <p:nvSpPr>
          <p:cNvPr id="37907" name="Text Box 70"/>
          <p:cNvSpPr txBox="1">
            <a:spLocks noChangeArrowheads="1"/>
          </p:cNvSpPr>
          <p:nvPr/>
        </p:nvSpPr>
        <p:spPr bwMode="auto">
          <a:xfrm>
            <a:off x="844550" y="2846388"/>
            <a:ext cx="971550" cy="366712"/>
          </a:xfrm>
          <a:prstGeom prst="rect">
            <a:avLst/>
          </a:prstGeom>
          <a:noFill/>
          <a:ln w="9525">
            <a:noFill/>
            <a:miter lim="800000"/>
            <a:headEnd/>
            <a:tailEnd/>
          </a:ln>
        </p:spPr>
        <p:txBody>
          <a:bodyPr>
            <a:spAutoFit/>
          </a:bodyPr>
          <a:lstStyle/>
          <a:p>
            <a:pPr marL="120650" indent="-120650">
              <a:spcBef>
                <a:spcPct val="50000"/>
              </a:spcBef>
            </a:pPr>
            <a:r>
              <a:rPr lang="en-US" altLang="zh-CN" sz="1800">
                <a:solidFill>
                  <a:srgbClr val="CC0000"/>
                </a:solidFill>
              </a:rPr>
              <a:t>RAID0</a:t>
            </a:r>
          </a:p>
        </p:txBody>
      </p:sp>
      <p:sp>
        <p:nvSpPr>
          <p:cNvPr id="37908" name="Text Box 71"/>
          <p:cNvSpPr txBox="1">
            <a:spLocks noChangeArrowheads="1"/>
          </p:cNvSpPr>
          <p:nvPr/>
        </p:nvSpPr>
        <p:spPr bwMode="auto">
          <a:xfrm>
            <a:off x="3508375" y="2954338"/>
            <a:ext cx="971550" cy="366712"/>
          </a:xfrm>
          <a:prstGeom prst="rect">
            <a:avLst/>
          </a:prstGeom>
          <a:noFill/>
          <a:ln w="9525">
            <a:noFill/>
            <a:miter lim="800000"/>
            <a:headEnd/>
            <a:tailEnd/>
          </a:ln>
        </p:spPr>
        <p:txBody>
          <a:bodyPr>
            <a:spAutoFit/>
          </a:bodyPr>
          <a:lstStyle/>
          <a:p>
            <a:pPr marL="120650" indent="-120650">
              <a:spcBef>
                <a:spcPct val="50000"/>
              </a:spcBef>
            </a:pPr>
            <a:r>
              <a:rPr lang="en-US" altLang="zh-CN" sz="1800">
                <a:solidFill>
                  <a:srgbClr val="CC0000"/>
                </a:solidFill>
              </a:rPr>
              <a:t>RAID6</a:t>
            </a:r>
          </a:p>
        </p:txBody>
      </p:sp>
      <p:sp>
        <p:nvSpPr>
          <p:cNvPr id="37909" name="Text Box 72"/>
          <p:cNvSpPr txBox="1">
            <a:spLocks noChangeArrowheads="1"/>
          </p:cNvSpPr>
          <p:nvPr/>
        </p:nvSpPr>
        <p:spPr bwMode="auto">
          <a:xfrm>
            <a:off x="2003425" y="3854450"/>
            <a:ext cx="1493838" cy="366713"/>
          </a:xfrm>
          <a:prstGeom prst="rect">
            <a:avLst/>
          </a:prstGeom>
          <a:noFill/>
          <a:ln w="9525">
            <a:noFill/>
            <a:miter lim="800000"/>
            <a:headEnd/>
            <a:tailEnd/>
          </a:ln>
        </p:spPr>
        <p:txBody>
          <a:bodyPr>
            <a:spAutoFit/>
          </a:bodyPr>
          <a:lstStyle/>
          <a:p>
            <a:pPr marL="120650" indent="-120650">
              <a:spcBef>
                <a:spcPct val="50000"/>
              </a:spcBef>
            </a:pPr>
            <a:r>
              <a:rPr lang="en-US" altLang="zh-CN" sz="1800">
                <a:solidFill>
                  <a:srgbClr val="CC0000"/>
                </a:solidFill>
              </a:rPr>
              <a:t>RAID5</a:t>
            </a:r>
            <a:r>
              <a:rPr lang="zh-CN" altLang="en-US" sz="1800">
                <a:solidFill>
                  <a:srgbClr val="CC0000"/>
                </a:solidFill>
              </a:rPr>
              <a:t>（</a:t>
            </a:r>
            <a:r>
              <a:rPr lang="en-US" altLang="zh-CN" sz="1800">
                <a:solidFill>
                  <a:srgbClr val="CC0000"/>
                </a:solidFill>
              </a:rPr>
              <a:t>3</a:t>
            </a:r>
            <a:r>
              <a:rPr lang="zh-CN" altLang="en-US" sz="1800">
                <a:solidFill>
                  <a:srgbClr val="CC0000"/>
                </a:solidFill>
              </a:rPr>
              <a:t>）</a:t>
            </a:r>
          </a:p>
        </p:txBody>
      </p:sp>
      <p:sp>
        <p:nvSpPr>
          <p:cNvPr id="37910" name="Text Box 73"/>
          <p:cNvSpPr txBox="1">
            <a:spLocks noChangeArrowheads="1"/>
          </p:cNvSpPr>
          <p:nvPr/>
        </p:nvSpPr>
        <p:spPr bwMode="auto">
          <a:xfrm>
            <a:off x="2132013" y="5208588"/>
            <a:ext cx="1260475" cy="366712"/>
          </a:xfrm>
          <a:prstGeom prst="rect">
            <a:avLst/>
          </a:prstGeom>
          <a:noFill/>
          <a:ln w="9525">
            <a:noFill/>
            <a:miter lim="800000"/>
            <a:headEnd/>
            <a:tailEnd/>
          </a:ln>
        </p:spPr>
        <p:txBody>
          <a:bodyPr>
            <a:spAutoFit/>
          </a:bodyPr>
          <a:lstStyle/>
          <a:p>
            <a:pPr marL="120650" indent="-120650">
              <a:spcBef>
                <a:spcPct val="50000"/>
              </a:spcBef>
            </a:pPr>
            <a:r>
              <a:rPr lang="en-US" altLang="zh-CN" sz="1800">
                <a:solidFill>
                  <a:srgbClr val="CC0000"/>
                </a:solidFill>
              </a:rPr>
              <a:t>RAID10</a:t>
            </a:r>
          </a:p>
        </p:txBody>
      </p:sp>
      <p:sp>
        <p:nvSpPr>
          <p:cNvPr id="37911" name="Text Box 74"/>
          <p:cNvSpPr txBox="1">
            <a:spLocks noChangeArrowheads="1"/>
          </p:cNvSpPr>
          <p:nvPr/>
        </p:nvSpPr>
        <p:spPr bwMode="auto">
          <a:xfrm>
            <a:off x="3327400" y="5438775"/>
            <a:ext cx="901700" cy="366713"/>
          </a:xfrm>
          <a:prstGeom prst="rect">
            <a:avLst/>
          </a:prstGeom>
          <a:noFill/>
          <a:ln w="9525">
            <a:noFill/>
            <a:miter lim="800000"/>
            <a:headEnd/>
            <a:tailEnd/>
          </a:ln>
        </p:spPr>
        <p:txBody>
          <a:bodyPr>
            <a:spAutoFit/>
          </a:bodyPr>
          <a:lstStyle/>
          <a:p>
            <a:pPr marL="120650" indent="-120650">
              <a:spcBef>
                <a:spcPct val="50000"/>
              </a:spcBef>
            </a:pPr>
            <a:r>
              <a:rPr lang="en-US" altLang="zh-CN" sz="1800">
                <a:solidFill>
                  <a:srgbClr val="CC0000"/>
                </a:solidFill>
              </a:rPr>
              <a:t>RAID1</a:t>
            </a:r>
          </a:p>
        </p:txBody>
      </p:sp>
      <p:graphicFrame>
        <p:nvGraphicFramePr>
          <p:cNvPr id="24" name="表格 23"/>
          <p:cNvGraphicFramePr>
            <a:graphicFrameLocks noGrp="1"/>
          </p:cNvGraphicFramePr>
          <p:nvPr/>
        </p:nvGraphicFramePr>
        <p:xfrm>
          <a:off x="5497513" y="2198688"/>
          <a:ext cx="3512234" cy="3062460"/>
        </p:xfrm>
        <a:graphic>
          <a:graphicData uri="http://schemas.openxmlformats.org/drawingml/2006/table">
            <a:tbl>
              <a:tblPr firstRow="1" bandRow="1">
                <a:tableStyleId>{5C22544A-7EE6-4342-B048-85BDC9FD1C3A}</a:tableStyleId>
              </a:tblPr>
              <a:tblGrid>
                <a:gridCol w="909708"/>
                <a:gridCol w="2602526"/>
              </a:tblGrid>
              <a:tr h="510410">
                <a:tc>
                  <a:txBody>
                    <a:bodyPr/>
                    <a:lstStyle/>
                    <a:p>
                      <a:pPr algn="ctr" rtl="0" eaLnBrk="0" fontAlgn="base"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RAID</a:t>
                      </a:r>
                      <a:r>
                        <a:rPr lang="zh-CN" altLang="en-US" sz="1200" b="1" kern="1200" dirty="0" smtClean="0">
                          <a:solidFill>
                            <a:schemeClr val="tx1"/>
                          </a:solidFill>
                          <a:latin typeface="微软雅黑" pitchFamily="34" charset="-122"/>
                          <a:ea typeface="微软雅黑" pitchFamily="34" charset="-122"/>
                          <a:cs typeface="+mn-cs"/>
                        </a:rPr>
                        <a:t>级别</a:t>
                      </a:r>
                      <a:endParaRPr lang="zh-CN" altLang="en-US" sz="1200" b="1" kern="1200" dirty="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zh-CN" altLang="en-US" sz="1200" b="1" kern="1200" dirty="0" smtClean="0">
                          <a:solidFill>
                            <a:schemeClr val="tx1"/>
                          </a:solidFill>
                          <a:latin typeface="微软雅黑" pitchFamily="34" charset="-122"/>
                          <a:ea typeface="微软雅黑" pitchFamily="34" charset="-122"/>
                          <a:cs typeface="+mn-cs"/>
                        </a:rPr>
                        <a:t>应用场合</a:t>
                      </a:r>
                    </a:p>
                  </a:txBody>
                  <a:tcPr/>
                </a:tc>
              </a:tr>
              <a:tr h="510410">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RAID0</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zh-CN" altLang="en-US" sz="1200" b="1" kern="1200" dirty="0" smtClean="0">
                          <a:solidFill>
                            <a:schemeClr val="tx1"/>
                          </a:solidFill>
                          <a:latin typeface="微软雅黑" pitchFamily="34" charset="-122"/>
                          <a:ea typeface="微软雅黑" pitchFamily="34" charset="-122"/>
                          <a:cs typeface="+mn-cs"/>
                        </a:rPr>
                        <a:t>视频生成与编辑、图像编辑</a:t>
                      </a:r>
                    </a:p>
                  </a:txBody>
                  <a:tcPr/>
                </a:tc>
              </a:tr>
              <a:tr h="510410">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RIAD1</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zh-CN" altLang="en-US" sz="1200" b="1" kern="1200" dirty="0" smtClean="0">
                          <a:solidFill>
                            <a:schemeClr val="tx1"/>
                          </a:solidFill>
                          <a:latin typeface="微软雅黑" pitchFamily="34" charset="-122"/>
                          <a:ea typeface="微软雅黑" pitchFamily="34" charset="-122"/>
                          <a:cs typeface="+mn-cs"/>
                        </a:rPr>
                        <a:t>财务、金融系统</a:t>
                      </a:r>
                    </a:p>
                  </a:txBody>
                  <a:tcPr/>
                </a:tc>
              </a:tr>
              <a:tr h="510410">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RAID3</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zh-CN" altLang="en-US" sz="1200" b="1" kern="1200" dirty="0" smtClean="0">
                          <a:solidFill>
                            <a:schemeClr val="tx1"/>
                          </a:solidFill>
                          <a:latin typeface="微软雅黑" pitchFamily="34" charset="-122"/>
                          <a:ea typeface="微软雅黑" pitchFamily="34" charset="-122"/>
                          <a:cs typeface="+mn-cs"/>
                        </a:rPr>
                        <a:t>视频监控等需要高吞吐量的场合</a:t>
                      </a:r>
                    </a:p>
                  </a:txBody>
                  <a:tcPr/>
                </a:tc>
              </a:tr>
              <a:tr h="510410">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RAID5</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OLTP</a:t>
                      </a:r>
                      <a:r>
                        <a:rPr lang="zh-CN" altLang="en-US" sz="1200" dirty="0" smtClean="0">
                          <a:latin typeface="微软雅黑" pitchFamily="34" charset="-122"/>
                          <a:ea typeface="微软雅黑" pitchFamily="34" charset="-122"/>
                        </a:rPr>
                        <a:t>、</a:t>
                      </a:r>
                      <a:r>
                        <a:rPr lang="zh-CN" altLang="en-US" sz="1200" b="1" kern="1200" dirty="0" smtClean="0">
                          <a:solidFill>
                            <a:schemeClr val="tx1"/>
                          </a:solidFill>
                          <a:latin typeface="微软雅黑" pitchFamily="34" charset="-122"/>
                          <a:ea typeface="微软雅黑" pitchFamily="34" charset="-122"/>
                          <a:cs typeface="+mn-cs"/>
                        </a:rPr>
                        <a:t>数据库系统</a:t>
                      </a:r>
                    </a:p>
                  </a:txBody>
                  <a:tcPr/>
                </a:tc>
              </a:tr>
              <a:tr h="510410">
                <a:tc>
                  <a:txBody>
                    <a:bodyPr/>
                    <a:lstStyle/>
                    <a:p>
                      <a:pPr marL="0" algn="ctr" defTabSz="914400" rtl="0" eaLnBrk="0" fontAlgn="base" latinLnBrk="0" hangingPunct="0">
                        <a:lnSpc>
                          <a:spcPct val="200000"/>
                        </a:lnSpc>
                        <a:spcBef>
                          <a:spcPct val="0"/>
                        </a:spcBef>
                        <a:spcAft>
                          <a:spcPct val="0"/>
                        </a:spcAft>
                      </a:pPr>
                      <a:r>
                        <a:rPr lang="en-US" altLang="zh-CN" sz="1200" b="1" kern="1200" dirty="0" smtClean="0">
                          <a:solidFill>
                            <a:schemeClr val="tx1"/>
                          </a:solidFill>
                          <a:latin typeface="微软雅黑" pitchFamily="34" charset="-122"/>
                          <a:ea typeface="微软雅黑" pitchFamily="34" charset="-122"/>
                          <a:cs typeface="+mn-cs"/>
                        </a:rPr>
                        <a:t>RAID6</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0" fontAlgn="base" latinLnBrk="0" hangingPunct="0">
                        <a:lnSpc>
                          <a:spcPct val="200000"/>
                        </a:lnSpc>
                        <a:spcBef>
                          <a:spcPct val="0"/>
                        </a:spcBef>
                        <a:spcAft>
                          <a:spcPct val="0"/>
                        </a:spcAft>
                      </a:pPr>
                      <a:r>
                        <a:rPr lang="zh-CN" altLang="en-US" sz="1200" b="1" kern="1200" dirty="0" smtClean="0">
                          <a:solidFill>
                            <a:schemeClr val="tx1"/>
                          </a:solidFill>
                          <a:latin typeface="微软雅黑" pitchFamily="34" charset="-122"/>
                          <a:ea typeface="微软雅黑" pitchFamily="34" charset="-122"/>
                          <a:cs typeface="+mn-cs"/>
                        </a:rPr>
                        <a:t>对数据安全性要求很高的场合</a:t>
                      </a: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 Raid</a:t>
            </a:r>
            <a:r>
              <a:rPr lang="zh-CN" altLang="en-US" sz="3200" b="1" dirty="0" smtClean="0">
                <a:solidFill>
                  <a:schemeClr val="bg1"/>
                </a:solidFill>
                <a:latin typeface="微软雅黑" pitchFamily="34" charset="-122"/>
                <a:ea typeface="微软雅黑" pitchFamily="34" charset="-122"/>
                <a:cs typeface="Times New Roman" pitchFamily="18" charset="0"/>
              </a:rPr>
              <a:t>硬盘故障处理（热插拔和热备）</a:t>
            </a:r>
          </a:p>
        </p:txBody>
      </p:sp>
      <p:sp>
        <p:nvSpPr>
          <p:cNvPr id="38917" name="Rectangle 3"/>
          <p:cNvSpPr>
            <a:spLocks noChangeArrowheads="1"/>
          </p:cNvSpPr>
          <p:nvPr/>
        </p:nvSpPr>
        <p:spPr bwMode="auto">
          <a:xfrm>
            <a:off x="684213" y="1341438"/>
            <a:ext cx="7874000" cy="4967287"/>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latin typeface="微软雅黑" pitchFamily="34" charset="-122"/>
                <a:ea typeface="微软雅黑" pitchFamily="34" charset="-122"/>
              </a:rPr>
              <a:t>热备：</a:t>
            </a:r>
            <a:r>
              <a:rPr lang="en-US" altLang="zh-CN" sz="1800">
                <a:latin typeface="微软雅黑" pitchFamily="34" charset="-122"/>
                <a:ea typeface="微软雅黑" pitchFamily="34" charset="-122"/>
              </a:rPr>
              <a:t>HotSpare</a:t>
            </a:r>
          </a:p>
          <a:p>
            <a:pPr marL="742950" lvl="1" indent="-285750">
              <a:lnSpc>
                <a:spcPct val="130000"/>
              </a:lnSpc>
              <a:spcBef>
                <a:spcPct val="50000"/>
              </a:spcBef>
              <a:buClr>
                <a:schemeClr val="tx1"/>
              </a:buClr>
              <a:buFont typeface="Arial" charset="0"/>
              <a:buChar char="•"/>
            </a:pPr>
            <a:r>
              <a:rPr lang="zh-CN" altLang="en-US" sz="1600">
                <a:latin typeface="微软雅黑" pitchFamily="34" charset="-122"/>
                <a:ea typeface="微软雅黑" pitchFamily="34" charset="-122"/>
              </a:rPr>
              <a:t>定义：当冗余的</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组中某个硬盘失效时，在不干扰当前</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系统的正常使用的情况下，用</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系统中另外一个正常的备用硬盘自动顶替失效硬盘，及时保证</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系统的冗余性</a:t>
            </a:r>
          </a:p>
          <a:p>
            <a:pPr marL="742950" lvl="1" indent="-285750">
              <a:lnSpc>
                <a:spcPct val="130000"/>
              </a:lnSpc>
              <a:spcBef>
                <a:spcPct val="50000"/>
              </a:spcBef>
              <a:buClr>
                <a:schemeClr val="tx1"/>
              </a:buClr>
              <a:buFont typeface="Arial" charset="0"/>
              <a:buChar char="•"/>
            </a:pPr>
            <a:r>
              <a:rPr lang="zh-CN" altLang="en-US" sz="1600">
                <a:latin typeface="微软雅黑" pitchFamily="34" charset="-122"/>
                <a:ea typeface="微软雅黑" pitchFamily="34" charset="-122"/>
              </a:rPr>
              <a:t>全局式：备用硬盘为系统中所有的冗余</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组共享</a:t>
            </a:r>
          </a:p>
          <a:p>
            <a:pPr marL="742950" lvl="1" indent="-285750">
              <a:lnSpc>
                <a:spcPct val="130000"/>
              </a:lnSpc>
              <a:spcBef>
                <a:spcPct val="50000"/>
              </a:spcBef>
              <a:buClr>
                <a:schemeClr val="tx1"/>
              </a:buClr>
              <a:buFont typeface="Arial" charset="0"/>
              <a:buChar char="•"/>
            </a:pPr>
            <a:r>
              <a:rPr lang="zh-CN" altLang="en-US" sz="1600">
                <a:latin typeface="微软雅黑" pitchFamily="34" charset="-122"/>
                <a:ea typeface="微软雅黑" pitchFamily="34" charset="-122"/>
              </a:rPr>
              <a:t>专用式：备用硬盘为系统中某一组冗余</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组专用</a:t>
            </a:r>
          </a:p>
          <a:p>
            <a:pPr marL="742950" lvl="1" indent="-285750">
              <a:lnSpc>
                <a:spcPct val="130000"/>
              </a:lnSpc>
              <a:spcBef>
                <a:spcPct val="50000"/>
              </a:spcBef>
              <a:buClr>
                <a:srgbClr val="CC0000"/>
              </a:buClr>
            </a:pPr>
            <a:endParaRPr lang="zh-CN" altLang="en-US" sz="1800" b="0">
              <a:latin typeface="宋体" charset="-122"/>
            </a:endParaRPr>
          </a:p>
          <a:p>
            <a:pPr marL="342900" indent="-342900">
              <a:lnSpc>
                <a:spcPct val="130000"/>
              </a:lnSpc>
              <a:buClr>
                <a:schemeClr val="tx1"/>
              </a:buClr>
              <a:buFont typeface="Wingdings" pitchFamily="2" charset="2"/>
              <a:buChar char="n"/>
            </a:pPr>
            <a:r>
              <a:rPr lang="zh-CN" altLang="en-US" sz="1800">
                <a:latin typeface="微软雅黑" pitchFamily="34" charset="-122"/>
                <a:ea typeface="微软雅黑" pitchFamily="34" charset="-122"/>
              </a:rPr>
              <a:t>热插拔：</a:t>
            </a:r>
            <a:r>
              <a:rPr lang="en-US" altLang="zh-CN" sz="1800">
                <a:latin typeface="微软雅黑" pitchFamily="34" charset="-122"/>
                <a:ea typeface="微软雅黑" pitchFamily="34" charset="-122"/>
              </a:rPr>
              <a:t>HotSwap</a:t>
            </a:r>
          </a:p>
          <a:p>
            <a:pPr marL="742950" lvl="1" indent="-285750">
              <a:lnSpc>
                <a:spcPct val="130000"/>
              </a:lnSpc>
              <a:spcBef>
                <a:spcPct val="50000"/>
              </a:spcBef>
              <a:buClr>
                <a:schemeClr val="tx1"/>
              </a:buClr>
              <a:buFont typeface="Arial" charset="0"/>
              <a:buChar char="•"/>
            </a:pPr>
            <a:r>
              <a:rPr lang="zh-CN" altLang="en-US" sz="1600">
                <a:latin typeface="微软雅黑" pitchFamily="34" charset="-122"/>
                <a:ea typeface="微软雅黑" pitchFamily="34" charset="-122"/>
              </a:rPr>
              <a:t>定义：在不影响系统正常运转的情况下，用正常的硬盘物理替换</a:t>
            </a:r>
            <a:r>
              <a:rPr lang="en-US" altLang="zh-CN" sz="1600">
                <a:latin typeface="微软雅黑" pitchFamily="34" charset="-122"/>
                <a:ea typeface="微软雅黑" pitchFamily="34" charset="-122"/>
              </a:rPr>
              <a:t>RAID</a:t>
            </a:r>
            <a:r>
              <a:rPr lang="zh-CN" altLang="en-US" sz="1600">
                <a:latin typeface="微软雅黑" pitchFamily="34" charset="-122"/>
                <a:ea typeface="微软雅黑" pitchFamily="34" charset="-122"/>
              </a:rPr>
              <a:t>系统中失效硬盘</a:t>
            </a:r>
          </a:p>
          <a:p>
            <a:pPr marL="742950" lvl="1" indent="-285750">
              <a:lnSpc>
                <a:spcPct val="130000"/>
              </a:lnSpc>
              <a:spcBef>
                <a:spcPct val="50000"/>
              </a:spcBef>
              <a:buClr>
                <a:schemeClr val="tx1"/>
              </a:buClr>
              <a:buFont typeface="Arial" charset="0"/>
              <a:buChar char="•"/>
            </a:pPr>
            <a:r>
              <a:rPr lang="zh-CN" altLang="en-US" sz="1600">
                <a:latin typeface="微软雅黑" pitchFamily="34" charset="-122"/>
                <a:ea typeface="微软雅黑" pitchFamily="34" charset="-122"/>
              </a:rPr>
              <a:t>关键在于热插拔时电子器件的保护机制</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RAID</a:t>
            </a:r>
            <a:r>
              <a:rPr lang="zh-CN" altLang="en-US" sz="3200" b="1" dirty="0" smtClean="0">
                <a:solidFill>
                  <a:schemeClr val="bg1"/>
                </a:solidFill>
                <a:latin typeface="微软雅黑" pitchFamily="34" charset="-122"/>
                <a:ea typeface="微软雅黑" pitchFamily="34" charset="-122"/>
                <a:cs typeface="Times New Roman" pitchFamily="18" charset="0"/>
              </a:rPr>
              <a:t>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全局热备示例</a:t>
            </a:r>
          </a:p>
        </p:txBody>
      </p:sp>
      <p:sp>
        <p:nvSpPr>
          <p:cNvPr id="39941" name="Rectangle 3"/>
          <p:cNvSpPr>
            <a:spLocks noChangeArrowheads="1"/>
          </p:cNvSpPr>
          <p:nvPr/>
        </p:nvSpPr>
        <p:spPr bwMode="auto">
          <a:xfrm>
            <a:off x="333375" y="5662613"/>
            <a:ext cx="9383713" cy="368300"/>
          </a:xfrm>
          <a:prstGeom prst="rect">
            <a:avLst/>
          </a:prstGeom>
          <a:noFill/>
          <a:ln w="9525" algn="ctr">
            <a:noFill/>
            <a:miter lim="800000"/>
            <a:headEnd/>
            <a:tailEnd/>
          </a:ln>
        </p:spPr>
        <p:txBody>
          <a:bodyPr>
            <a:spAutoFit/>
          </a:bodyPr>
          <a:lstStyle/>
          <a:p>
            <a:r>
              <a:rPr lang="zh-CN" altLang="en-US" sz="1800">
                <a:latin typeface="微软雅黑" pitchFamily="34" charset="-122"/>
                <a:ea typeface="微软雅黑" pitchFamily="34" charset="-122"/>
              </a:rPr>
              <a:t>该热备盘由系统中两个</a:t>
            </a:r>
            <a:r>
              <a:rPr lang="en-US" altLang="zh-CN" sz="1800">
                <a:latin typeface="微软雅黑" pitchFamily="34" charset="-122"/>
                <a:ea typeface="微软雅黑" pitchFamily="34" charset="-122"/>
              </a:rPr>
              <a:t>RAID</a:t>
            </a:r>
            <a:r>
              <a:rPr lang="zh-CN" altLang="en-US" sz="1800">
                <a:latin typeface="微软雅黑" pitchFamily="34" charset="-122"/>
                <a:ea typeface="微软雅黑" pitchFamily="34" charset="-122"/>
              </a:rPr>
              <a:t>组共享，可自动顶替任何一个</a:t>
            </a:r>
            <a:r>
              <a:rPr lang="en-US" altLang="zh-CN" sz="1800">
                <a:latin typeface="微软雅黑" pitchFamily="34" charset="-122"/>
                <a:ea typeface="微软雅黑" pitchFamily="34" charset="-122"/>
              </a:rPr>
              <a:t>RAID</a:t>
            </a:r>
            <a:r>
              <a:rPr lang="zh-CN" altLang="en-US" sz="1800">
                <a:latin typeface="微软雅黑" pitchFamily="34" charset="-122"/>
                <a:ea typeface="微软雅黑" pitchFamily="34" charset="-122"/>
              </a:rPr>
              <a:t>中的一个失效硬盘</a:t>
            </a:r>
          </a:p>
        </p:txBody>
      </p:sp>
      <p:sp>
        <p:nvSpPr>
          <p:cNvPr id="39942" name="Rectangle 4"/>
          <p:cNvSpPr>
            <a:spLocks noChangeArrowheads="1"/>
          </p:cNvSpPr>
          <p:nvPr/>
        </p:nvSpPr>
        <p:spPr bwMode="gray">
          <a:xfrm>
            <a:off x="325438" y="1589088"/>
            <a:ext cx="8567737" cy="3960812"/>
          </a:xfrm>
          <a:prstGeom prst="rect">
            <a:avLst/>
          </a:prstGeom>
          <a:solidFill>
            <a:srgbClr val="EAEAEA"/>
          </a:solidFill>
          <a:ln w="9525" algn="ctr">
            <a:noFill/>
            <a:prstDash val="dash"/>
            <a:miter lim="800000"/>
            <a:headEnd/>
            <a:tailEnd/>
          </a:ln>
        </p:spPr>
        <p:txBody>
          <a:bodyPr anchor="ctr">
            <a:spAutoFit/>
          </a:bodyPr>
          <a:lstStyle/>
          <a:p>
            <a:endParaRPr lang="zh-CN" altLang="en-US"/>
          </a:p>
        </p:txBody>
      </p:sp>
      <p:sp>
        <p:nvSpPr>
          <p:cNvPr id="39943" name="Rectangle 5"/>
          <p:cNvSpPr>
            <a:spLocks noChangeArrowheads="1"/>
          </p:cNvSpPr>
          <p:nvPr/>
        </p:nvSpPr>
        <p:spPr bwMode="auto">
          <a:xfrm>
            <a:off x="4932363" y="3389313"/>
            <a:ext cx="3816350" cy="1765300"/>
          </a:xfrm>
          <a:prstGeom prst="rect">
            <a:avLst/>
          </a:prstGeom>
          <a:solidFill>
            <a:srgbClr val="CCCCFF"/>
          </a:solidFill>
          <a:ln w="12700" algn="ctr">
            <a:noFill/>
            <a:miter lim="800000"/>
            <a:headEnd/>
            <a:tailEnd/>
          </a:ln>
        </p:spPr>
        <p:txBody>
          <a:bodyPr wrap="none" anchor="ctr"/>
          <a:lstStyle/>
          <a:p>
            <a:endParaRPr lang="zh-CN" altLang="en-US"/>
          </a:p>
        </p:txBody>
      </p:sp>
      <p:sp>
        <p:nvSpPr>
          <p:cNvPr id="39944" name="Rectangle 6"/>
          <p:cNvSpPr>
            <a:spLocks noChangeArrowheads="1"/>
          </p:cNvSpPr>
          <p:nvPr/>
        </p:nvSpPr>
        <p:spPr bwMode="auto">
          <a:xfrm>
            <a:off x="503238" y="3389313"/>
            <a:ext cx="3816350" cy="1800225"/>
          </a:xfrm>
          <a:prstGeom prst="rect">
            <a:avLst/>
          </a:prstGeom>
          <a:solidFill>
            <a:srgbClr val="CCCCFF"/>
          </a:solidFill>
          <a:ln w="12700" algn="ctr">
            <a:noFill/>
            <a:miter lim="800000"/>
            <a:headEnd/>
            <a:tailEnd/>
          </a:ln>
        </p:spPr>
        <p:txBody>
          <a:bodyPr wrap="none" anchor="ctr"/>
          <a:lstStyle/>
          <a:p>
            <a:endParaRPr lang="zh-CN" altLang="en-US"/>
          </a:p>
        </p:txBody>
      </p:sp>
      <p:sp>
        <p:nvSpPr>
          <p:cNvPr id="39945" name="Line 14"/>
          <p:cNvSpPr>
            <a:spLocks noChangeShapeType="1"/>
          </p:cNvSpPr>
          <p:nvPr/>
        </p:nvSpPr>
        <p:spPr bwMode="auto">
          <a:xfrm flipV="1">
            <a:off x="3203575" y="2776538"/>
            <a:ext cx="1189038" cy="612775"/>
          </a:xfrm>
          <a:prstGeom prst="line">
            <a:avLst/>
          </a:prstGeom>
          <a:noFill/>
          <a:ln w="3175">
            <a:solidFill>
              <a:srgbClr val="7030A0"/>
            </a:solidFill>
            <a:prstDash val="sysDot"/>
            <a:round/>
            <a:headEnd type="triangle" w="med" len="med"/>
            <a:tailEnd type="triangle" w="med" len="med"/>
          </a:ln>
        </p:spPr>
        <p:txBody>
          <a:bodyPr/>
          <a:lstStyle/>
          <a:p>
            <a:endParaRPr lang="zh-CN" altLang="en-US"/>
          </a:p>
        </p:txBody>
      </p:sp>
      <p:sp>
        <p:nvSpPr>
          <p:cNvPr id="39946" name="Line 22"/>
          <p:cNvSpPr>
            <a:spLocks noChangeShapeType="1"/>
          </p:cNvSpPr>
          <p:nvPr/>
        </p:nvSpPr>
        <p:spPr bwMode="auto">
          <a:xfrm flipH="1" flipV="1">
            <a:off x="4895850" y="2776538"/>
            <a:ext cx="1046163" cy="576262"/>
          </a:xfrm>
          <a:prstGeom prst="line">
            <a:avLst/>
          </a:prstGeom>
          <a:noFill/>
          <a:ln w="3175">
            <a:solidFill>
              <a:srgbClr val="7030A0"/>
            </a:solidFill>
            <a:prstDash val="sysDot"/>
            <a:round/>
            <a:headEnd type="triangle" w="med" len="med"/>
            <a:tailEnd type="triangle" w="med" len="med"/>
          </a:ln>
        </p:spPr>
        <p:txBody>
          <a:bodyPr/>
          <a:lstStyle/>
          <a:p>
            <a:endParaRPr lang="zh-CN" altLang="en-US"/>
          </a:p>
        </p:txBody>
      </p:sp>
      <p:sp>
        <p:nvSpPr>
          <p:cNvPr id="39947" name="Text Box 23"/>
          <p:cNvSpPr txBox="1">
            <a:spLocks noChangeArrowheads="1"/>
          </p:cNvSpPr>
          <p:nvPr/>
        </p:nvSpPr>
        <p:spPr bwMode="auto">
          <a:xfrm>
            <a:off x="1666875" y="4649788"/>
            <a:ext cx="1620838" cy="400050"/>
          </a:xfrm>
          <a:prstGeom prst="rect">
            <a:avLst/>
          </a:prstGeom>
          <a:noFill/>
          <a:ln w="9525" algn="ctr">
            <a:noFill/>
            <a:miter lim="800000"/>
            <a:headEnd/>
            <a:tailEnd/>
          </a:ln>
        </p:spPr>
        <p:txBody>
          <a:bodyPr>
            <a:spAutoFit/>
          </a:bodyPr>
          <a:lstStyle/>
          <a:p>
            <a:pPr algn="ctr">
              <a:spcBef>
                <a:spcPct val="50000"/>
              </a:spcBef>
            </a:pPr>
            <a:r>
              <a:rPr lang="en-US" altLang="zh-CN" sz="2000">
                <a:latin typeface="微软雅黑" pitchFamily="34" charset="-122"/>
                <a:ea typeface="微软雅黑" pitchFamily="34" charset="-122"/>
              </a:rPr>
              <a:t>RAID 5</a:t>
            </a:r>
          </a:p>
        </p:txBody>
      </p:sp>
      <p:sp>
        <p:nvSpPr>
          <p:cNvPr id="39948" name="Text Box 24"/>
          <p:cNvSpPr txBox="1">
            <a:spLocks noChangeArrowheads="1"/>
          </p:cNvSpPr>
          <p:nvPr/>
        </p:nvSpPr>
        <p:spPr bwMode="auto">
          <a:xfrm>
            <a:off x="6083300" y="4624388"/>
            <a:ext cx="1620838" cy="400050"/>
          </a:xfrm>
          <a:prstGeom prst="rect">
            <a:avLst/>
          </a:prstGeom>
          <a:noFill/>
          <a:ln w="9525" algn="ctr">
            <a:noFill/>
            <a:miter lim="800000"/>
            <a:headEnd/>
            <a:tailEnd/>
          </a:ln>
        </p:spPr>
        <p:txBody>
          <a:bodyPr>
            <a:spAutoFit/>
          </a:bodyPr>
          <a:lstStyle/>
          <a:p>
            <a:pPr algn="ctr">
              <a:spcBef>
                <a:spcPct val="50000"/>
              </a:spcBef>
            </a:pPr>
            <a:r>
              <a:rPr lang="en-US" altLang="zh-CN" sz="2000">
                <a:latin typeface="微软雅黑" pitchFamily="34" charset="-122"/>
                <a:ea typeface="微软雅黑" pitchFamily="34" charset="-122"/>
              </a:rPr>
              <a:t>RAID 5</a:t>
            </a:r>
          </a:p>
        </p:txBody>
      </p:sp>
      <p:sp>
        <p:nvSpPr>
          <p:cNvPr id="39949" name="Text Box 25"/>
          <p:cNvSpPr txBox="1">
            <a:spLocks noChangeArrowheads="1"/>
          </p:cNvSpPr>
          <p:nvPr/>
        </p:nvSpPr>
        <p:spPr bwMode="auto">
          <a:xfrm>
            <a:off x="576263" y="1733550"/>
            <a:ext cx="1620837" cy="400050"/>
          </a:xfrm>
          <a:prstGeom prst="rect">
            <a:avLst/>
          </a:prstGeom>
          <a:noFill/>
          <a:ln w="9525" algn="ctr">
            <a:noFill/>
            <a:miter lim="800000"/>
            <a:headEnd/>
            <a:tailEnd/>
          </a:ln>
        </p:spPr>
        <p:txBody>
          <a:bodyPr>
            <a:spAutoFit/>
          </a:bodyPr>
          <a:lstStyle/>
          <a:p>
            <a:pPr algn="ctr">
              <a:spcBef>
                <a:spcPct val="50000"/>
              </a:spcBef>
            </a:pPr>
            <a:r>
              <a:rPr lang="zh-CN" altLang="en-US" sz="2000">
                <a:latin typeface="微软雅黑" pitchFamily="34" charset="-122"/>
                <a:ea typeface="微软雅黑" pitchFamily="34" charset="-122"/>
              </a:rPr>
              <a:t>磁盘阵列</a:t>
            </a:r>
          </a:p>
        </p:txBody>
      </p:sp>
      <p:grpSp>
        <p:nvGrpSpPr>
          <p:cNvPr id="2" name="组合 51"/>
          <p:cNvGrpSpPr>
            <a:grpSpLocks/>
          </p:cNvGrpSpPr>
          <p:nvPr/>
        </p:nvGrpSpPr>
        <p:grpSpPr bwMode="auto">
          <a:xfrm>
            <a:off x="606425" y="3586163"/>
            <a:ext cx="1155700" cy="935037"/>
            <a:chOff x="605677" y="5091952"/>
            <a:chExt cx="1155833" cy="934665"/>
          </a:xfrm>
        </p:grpSpPr>
        <p:sp>
          <p:nvSpPr>
            <p:cNvPr id="39985"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3" name="Group 15"/>
            <p:cNvGrpSpPr>
              <a:grpSpLocks/>
            </p:cNvGrpSpPr>
            <p:nvPr/>
          </p:nvGrpSpPr>
          <p:grpSpPr bwMode="auto">
            <a:xfrm>
              <a:off x="753035" y="5091952"/>
              <a:ext cx="950259" cy="824753"/>
              <a:chOff x="4743" y="1988"/>
              <a:chExt cx="675" cy="666"/>
            </a:xfrm>
          </p:grpSpPr>
          <p:sp>
            <p:nvSpPr>
              <p:cNvPr id="39987"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88"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4" name="组合 52"/>
          <p:cNvGrpSpPr>
            <a:grpSpLocks/>
          </p:cNvGrpSpPr>
          <p:nvPr/>
        </p:nvGrpSpPr>
        <p:grpSpPr bwMode="auto">
          <a:xfrm>
            <a:off x="1851025" y="3594100"/>
            <a:ext cx="1157288" cy="935038"/>
            <a:chOff x="605677" y="5091952"/>
            <a:chExt cx="1155833" cy="934665"/>
          </a:xfrm>
        </p:grpSpPr>
        <p:sp>
          <p:nvSpPr>
            <p:cNvPr id="39981"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5" name="Group 15"/>
            <p:cNvGrpSpPr>
              <a:grpSpLocks/>
            </p:cNvGrpSpPr>
            <p:nvPr/>
          </p:nvGrpSpPr>
          <p:grpSpPr bwMode="auto">
            <a:xfrm>
              <a:off x="753035" y="5091952"/>
              <a:ext cx="950259" cy="824753"/>
              <a:chOff x="4743" y="1988"/>
              <a:chExt cx="675" cy="666"/>
            </a:xfrm>
          </p:grpSpPr>
          <p:sp>
            <p:nvSpPr>
              <p:cNvPr id="39983"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84"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6" name="组合 57"/>
          <p:cNvGrpSpPr>
            <a:grpSpLocks/>
          </p:cNvGrpSpPr>
          <p:nvPr/>
        </p:nvGrpSpPr>
        <p:grpSpPr bwMode="auto">
          <a:xfrm>
            <a:off x="3133725" y="3621088"/>
            <a:ext cx="1155700" cy="935037"/>
            <a:chOff x="605677" y="5091952"/>
            <a:chExt cx="1155833" cy="934665"/>
          </a:xfrm>
        </p:grpSpPr>
        <p:sp>
          <p:nvSpPr>
            <p:cNvPr id="39977"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7" name="Group 15"/>
            <p:cNvGrpSpPr>
              <a:grpSpLocks/>
            </p:cNvGrpSpPr>
            <p:nvPr/>
          </p:nvGrpSpPr>
          <p:grpSpPr bwMode="auto">
            <a:xfrm>
              <a:off x="753035" y="5091952"/>
              <a:ext cx="950259" cy="824753"/>
              <a:chOff x="4743" y="1988"/>
              <a:chExt cx="675" cy="666"/>
            </a:xfrm>
          </p:grpSpPr>
          <p:sp>
            <p:nvSpPr>
              <p:cNvPr id="39979"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80"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8" name="组合 62"/>
          <p:cNvGrpSpPr>
            <a:grpSpLocks/>
          </p:cNvGrpSpPr>
          <p:nvPr/>
        </p:nvGrpSpPr>
        <p:grpSpPr bwMode="auto">
          <a:xfrm>
            <a:off x="4972050" y="3630613"/>
            <a:ext cx="1155700" cy="935037"/>
            <a:chOff x="605677" y="5091952"/>
            <a:chExt cx="1155833" cy="934665"/>
          </a:xfrm>
        </p:grpSpPr>
        <p:sp>
          <p:nvSpPr>
            <p:cNvPr id="39973"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9" name="Group 15"/>
            <p:cNvGrpSpPr>
              <a:grpSpLocks/>
            </p:cNvGrpSpPr>
            <p:nvPr/>
          </p:nvGrpSpPr>
          <p:grpSpPr bwMode="auto">
            <a:xfrm>
              <a:off x="753035" y="5091952"/>
              <a:ext cx="950259" cy="824753"/>
              <a:chOff x="4743" y="1988"/>
              <a:chExt cx="675" cy="666"/>
            </a:xfrm>
          </p:grpSpPr>
          <p:sp>
            <p:nvSpPr>
              <p:cNvPr id="39975"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76"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0" name="组合 67"/>
          <p:cNvGrpSpPr>
            <a:grpSpLocks/>
          </p:cNvGrpSpPr>
          <p:nvPr/>
        </p:nvGrpSpPr>
        <p:grpSpPr bwMode="auto">
          <a:xfrm>
            <a:off x="6218238" y="3640138"/>
            <a:ext cx="1155700" cy="933450"/>
            <a:chOff x="605677" y="5091952"/>
            <a:chExt cx="1155833" cy="934665"/>
          </a:xfrm>
        </p:grpSpPr>
        <p:sp>
          <p:nvSpPr>
            <p:cNvPr id="39969"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1" name="Group 15"/>
            <p:cNvGrpSpPr>
              <a:grpSpLocks/>
            </p:cNvGrpSpPr>
            <p:nvPr/>
          </p:nvGrpSpPr>
          <p:grpSpPr bwMode="auto">
            <a:xfrm>
              <a:off x="753035" y="5091952"/>
              <a:ext cx="950259" cy="824753"/>
              <a:chOff x="4743" y="1988"/>
              <a:chExt cx="675" cy="666"/>
            </a:xfrm>
          </p:grpSpPr>
          <p:sp>
            <p:nvSpPr>
              <p:cNvPr id="39971"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72"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2" name="组合 72"/>
          <p:cNvGrpSpPr>
            <a:grpSpLocks/>
          </p:cNvGrpSpPr>
          <p:nvPr/>
        </p:nvGrpSpPr>
        <p:grpSpPr bwMode="auto">
          <a:xfrm>
            <a:off x="7499350" y="3667125"/>
            <a:ext cx="1155700" cy="933450"/>
            <a:chOff x="605677" y="5091952"/>
            <a:chExt cx="1155833" cy="934665"/>
          </a:xfrm>
        </p:grpSpPr>
        <p:sp>
          <p:nvSpPr>
            <p:cNvPr id="39965" name="Oval 14"/>
            <p:cNvSpPr>
              <a:spLocks noChangeArrowheads="1"/>
            </p:cNvSpPr>
            <p:nvPr/>
          </p:nvSpPr>
          <p:spPr bwMode="auto">
            <a:xfrm>
              <a:off x="605677" y="5852276"/>
              <a:ext cx="1155833" cy="174341"/>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3" name="Group 15"/>
            <p:cNvGrpSpPr>
              <a:grpSpLocks/>
            </p:cNvGrpSpPr>
            <p:nvPr/>
          </p:nvGrpSpPr>
          <p:grpSpPr bwMode="auto">
            <a:xfrm>
              <a:off x="753035" y="5091952"/>
              <a:ext cx="950259" cy="824753"/>
              <a:chOff x="4743" y="1988"/>
              <a:chExt cx="675" cy="666"/>
            </a:xfrm>
          </p:grpSpPr>
          <p:sp>
            <p:nvSpPr>
              <p:cNvPr id="39967" name="Freeform 16"/>
              <p:cNvSpPr>
                <a:spLocks noChangeArrowheads="1"/>
              </p:cNvSpPr>
              <p:nvPr/>
            </p:nvSpPr>
            <p:spPr bwMode="auto">
              <a:xfrm>
                <a:off x="4743" y="1988"/>
                <a:ext cx="675" cy="666"/>
              </a:xfrm>
              <a:custGeom>
                <a:avLst/>
                <a:gdLst>
                  <a:gd name="T0" fmla="*/ 0 w 2977"/>
                  <a:gd name="T1" fmla="*/ 0 h 2937"/>
                  <a:gd name="T2" fmla="*/ 0 w 2977"/>
                  <a:gd name="T3" fmla="*/ 0 h 2937"/>
                  <a:gd name="T4" fmla="*/ 0 w 2977"/>
                  <a:gd name="T5" fmla="*/ 0 h 2937"/>
                  <a:gd name="T6" fmla="*/ 0 w 2977"/>
                  <a:gd name="T7" fmla="*/ 0 h 2937"/>
                  <a:gd name="T8" fmla="*/ 0 w 2977"/>
                  <a:gd name="T9" fmla="*/ 0 h 2937"/>
                  <a:gd name="T10" fmla="*/ 0 w 2977"/>
                  <a:gd name="T11" fmla="*/ 0 h 2937"/>
                  <a:gd name="T12" fmla="*/ 0 w 2977"/>
                  <a:gd name="T13" fmla="*/ 0 h 2937"/>
                  <a:gd name="T14" fmla="*/ 0 60000 65536"/>
                  <a:gd name="T15" fmla="*/ 0 60000 65536"/>
                  <a:gd name="T16" fmla="*/ 0 60000 65536"/>
                  <a:gd name="T17" fmla="*/ 0 60000 65536"/>
                  <a:gd name="T18" fmla="*/ 0 60000 65536"/>
                  <a:gd name="T19" fmla="*/ 0 60000 65536"/>
                  <a:gd name="T20" fmla="*/ 0 60000 65536"/>
                  <a:gd name="T21" fmla="*/ 0 w 2977"/>
                  <a:gd name="T22" fmla="*/ 0 h 2937"/>
                  <a:gd name="T23" fmla="*/ 2977 w 2977"/>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7" h="2937">
                    <a:moveTo>
                      <a:pt x="1488" y="0"/>
                    </a:moveTo>
                    <a:cubicBezTo>
                      <a:pt x="676" y="0"/>
                      <a:pt x="0" y="121"/>
                      <a:pt x="0" y="266"/>
                    </a:cubicBezTo>
                    <a:lnTo>
                      <a:pt x="0" y="2670"/>
                    </a:lnTo>
                    <a:cubicBezTo>
                      <a:pt x="0" y="2815"/>
                      <a:pt x="676" y="2936"/>
                      <a:pt x="1488" y="2936"/>
                    </a:cubicBezTo>
                    <a:cubicBezTo>
                      <a:pt x="2300" y="2936"/>
                      <a:pt x="2976" y="2815"/>
                      <a:pt x="2976" y="2670"/>
                    </a:cubicBezTo>
                    <a:lnTo>
                      <a:pt x="2976" y="266"/>
                    </a:ln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68" name="Freeform 17"/>
              <p:cNvSpPr>
                <a:spLocks noChangeArrowheads="1"/>
              </p:cNvSpPr>
              <p:nvPr/>
            </p:nvSpPr>
            <p:spPr bwMode="auto">
              <a:xfrm>
                <a:off x="4743" y="1988"/>
                <a:ext cx="675" cy="121"/>
              </a:xfrm>
              <a:custGeom>
                <a:avLst/>
                <a:gdLst>
                  <a:gd name="T0" fmla="*/ 0 w 2977"/>
                  <a:gd name="T1" fmla="*/ 0 h 533"/>
                  <a:gd name="T2" fmla="*/ 0 w 2977"/>
                  <a:gd name="T3" fmla="*/ 0 h 533"/>
                  <a:gd name="T4" fmla="*/ 0 w 2977"/>
                  <a:gd name="T5" fmla="*/ 0 h 533"/>
                  <a:gd name="T6" fmla="*/ 0 w 2977"/>
                  <a:gd name="T7" fmla="*/ 0 h 533"/>
                  <a:gd name="T8" fmla="*/ 0 w 2977"/>
                  <a:gd name="T9" fmla="*/ 0 h 533"/>
                  <a:gd name="T10" fmla="*/ 0 60000 65536"/>
                  <a:gd name="T11" fmla="*/ 0 60000 65536"/>
                  <a:gd name="T12" fmla="*/ 0 60000 65536"/>
                  <a:gd name="T13" fmla="*/ 0 60000 65536"/>
                  <a:gd name="T14" fmla="*/ 0 60000 65536"/>
                  <a:gd name="T15" fmla="*/ 0 w 2977"/>
                  <a:gd name="T16" fmla="*/ 0 h 533"/>
                  <a:gd name="T17" fmla="*/ 2977 w 2977"/>
                  <a:gd name="T18" fmla="*/ 533 h 533"/>
                </a:gdLst>
                <a:ahLst/>
                <a:cxnLst>
                  <a:cxn ang="T10">
                    <a:pos x="T0" y="T1"/>
                  </a:cxn>
                  <a:cxn ang="T11">
                    <a:pos x="T2" y="T3"/>
                  </a:cxn>
                  <a:cxn ang="T12">
                    <a:pos x="T4" y="T5"/>
                  </a:cxn>
                  <a:cxn ang="T13">
                    <a:pos x="T6" y="T7"/>
                  </a:cxn>
                  <a:cxn ang="T14">
                    <a:pos x="T8" y="T9"/>
                  </a:cxn>
                </a:cxnLst>
                <a:rect l="T15" t="T16" r="T17" b="T18"/>
                <a:pathLst>
                  <a:path w="2977" h="533">
                    <a:moveTo>
                      <a:pt x="1488" y="0"/>
                    </a:moveTo>
                    <a:cubicBezTo>
                      <a:pt x="676" y="0"/>
                      <a:pt x="0" y="121"/>
                      <a:pt x="0" y="266"/>
                    </a:cubicBezTo>
                    <a:cubicBezTo>
                      <a:pt x="0" y="411"/>
                      <a:pt x="676" y="532"/>
                      <a:pt x="1488" y="532"/>
                    </a:cubicBezTo>
                    <a:cubicBezTo>
                      <a:pt x="2300" y="532"/>
                      <a:pt x="2976" y="411"/>
                      <a:pt x="2976" y="266"/>
                    </a:cubicBezTo>
                    <a:cubicBezTo>
                      <a:pt x="2976" y="121"/>
                      <a:pt x="2300" y="0"/>
                      <a:pt x="1488" y="0"/>
                    </a:cubicBezTo>
                  </a:path>
                </a:pathLst>
              </a:custGeom>
              <a:gradFill rotWithShape="0">
                <a:gsLst>
                  <a:gs pos="0">
                    <a:srgbClr val="666699"/>
                  </a:gs>
                  <a:gs pos="100000">
                    <a:srgbClr val="2F2F46"/>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grpSp>
        <p:nvGrpSpPr>
          <p:cNvPr id="14" name="组合 77"/>
          <p:cNvGrpSpPr>
            <a:grpSpLocks/>
          </p:cNvGrpSpPr>
          <p:nvPr/>
        </p:nvGrpSpPr>
        <p:grpSpPr bwMode="auto">
          <a:xfrm>
            <a:off x="4002088" y="2033588"/>
            <a:ext cx="1450975" cy="741362"/>
            <a:chOff x="5758514" y="2123962"/>
            <a:chExt cx="1452081" cy="740453"/>
          </a:xfrm>
        </p:grpSpPr>
        <p:grpSp>
          <p:nvGrpSpPr>
            <p:cNvPr id="15" name="组合 50"/>
            <p:cNvGrpSpPr>
              <a:grpSpLocks/>
            </p:cNvGrpSpPr>
            <p:nvPr/>
          </p:nvGrpSpPr>
          <p:grpSpPr bwMode="auto">
            <a:xfrm>
              <a:off x="5758514" y="2123962"/>
              <a:ext cx="1162237" cy="740453"/>
              <a:chOff x="25400" y="3161393"/>
              <a:chExt cx="1073150" cy="966788"/>
            </a:xfrm>
          </p:grpSpPr>
          <p:sp>
            <p:nvSpPr>
              <p:cNvPr id="39961" name="Oval 8"/>
              <p:cNvSpPr>
                <a:spLocks noChangeArrowheads="1"/>
              </p:cNvSpPr>
              <p:nvPr/>
            </p:nvSpPr>
            <p:spPr bwMode="auto">
              <a:xfrm>
                <a:off x="25400" y="3945618"/>
                <a:ext cx="1065212" cy="182563"/>
              </a:xfrm>
              <a:prstGeom prst="ellipse">
                <a:avLst/>
              </a:prstGeom>
              <a:solidFill>
                <a:srgbClr val="000000">
                  <a:alpha val="49019"/>
                </a:srgbClr>
              </a:solidFill>
              <a:ln w="9525">
                <a:noFill/>
                <a:round/>
                <a:headEnd/>
                <a:tailEnd/>
              </a:ln>
            </p:spPr>
            <p:txBody>
              <a:bodyPr wrap="none" anchor="ctr"/>
              <a:lstStyle/>
              <a:p>
                <a:pPr algn="ctr">
                  <a:spcBef>
                    <a:spcPct val="50000"/>
                  </a:spcBef>
                </a:pPr>
                <a:endParaRPr lang="zh-CN" altLang="en-US"/>
              </a:p>
            </p:txBody>
          </p:sp>
          <p:grpSp>
            <p:nvGrpSpPr>
              <p:cNvPr id="16" name="Group 9"/>
              <p:cNvGrpSpPr>
                <a:grpSpLocks/>
              </p:cNvGrpSpPr>
              <p:nvPr/>
            </p:nvGrpSpPr>
            <p:grpSpPr bwMode="auto">
              <a:xfrm>
                <a:off x="168275" y="3161393"/>
                <a:ext cx="930275" cy="895350"/>
                <a:chOff x="3789" y="1988"/>
                <a:chExt cx="674" cy="666"/>
              </a:xfrm>
            </p:grpSpPr>
            <p:sp>
              <p:nvSpPr>
                <p:cNvPr id="39963" name="Freeform 10"/>
                <p:cNvSpPr>
                  <a:spLocks noChangeArrowheads="1"/>
                </p:cNvSpPr>
                <p:nvPr/>
              </p:nvSpPr>
              <p:spPr bwMode="auto">
                <a:xfrm>
                  <a:off x="3789" y="1988"/>
                  <a:ext cx="674" cy="666"/>
                </a:xfrm>
                <a:custGeom>
                  <a:avLst/>
                  <a:gdLst>
                    <a:gd name="T0" fmla="*/ 0 w 2974"/>
                    <a:gd name="T1" fmla="*/ 0 h 2937"/>
                    <a:gd name="T2" fmla="*/ 0 w 2974"/>
                    <a:gd name="T3" fmla="*/ 0 h 2937"/>
                    <a:gd name="T4" fmla="*/ 0 w 2974"/>
                    <a:gd name="T5" fmla="*/ 0 h 2937"/>
                    <a:gd name="T6" fmla="*/ 0 w 2974"/>
                    <a:gd name="T7" fmla="*/ 0 h 2937"/>
                    <a:gd name="T8" fmla="*/ 0 w 2974"/>
                    <a:gd name="T9" fmla="*/ 0 h 2937"/>
                    <a:gd name="T10" fmla="*/ 0 w 2974"/>
                    <a:gd name="T11" fmla="*/ 0 h 2937"/>
                    <a:gd name="T12" fmla="*/ 0 w 2974"/>
                    <a:gd name="T13" fmla="*/ 0 h 2937"/>
                    <a:gd name="T14" fmla="*/ 0 60000 65536"/>
                    <a:gd name="T15" fmla="*/ 0 60000 65536"/>
                    <a:gd name="T16" fmla="*/ 0 60000 65536"/>
                    <a:gd name="T17" fmla="*/ 0 60000 65536"/>
                    <a:gd name="T18" fmla="*/ 0 60000 65536"/>
                    <a:gd name="T19" fmla="*/ 0 60000 65536"/>
                    <a:gd name="T20" fmla="*/ 0 60000 65536"/>
                    <a:gd name="T21" fmla="*/ 0 w 2974"/>
                    <a:gd name="T22" fmla="*/ 0 h 2937"/>
                    <a:gd name="T23" fmla="*/ 2974 w 2974"/>
                    <a:gd name="T24" fmla="*/ 2937 h 29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74" h="2937">
                      <a:moveTo>
                        <a:pt x="1486" y="0"/>
                      </a:moveTo>
                      <a:cubicBezTo>
                        <a:pt x="675" y="0"/>
                        <a:pt x="0" y="121"/>
                        <a:pt x="0" y="266"/>
                      </a:cubicBezTo>
                      <a:lnTo>
                        <a:pt x="0" y="2669"/>
                      </a:lnTo>
                      <a:cubicBezTo>
                        <a:pt x="0" y="2815"/>
                        <a:pt x="675" y="2936"/>
                        <a:pt x="1486" y="2936"/>
                      </a:cubicBezTo>
                      <a:cubicBezTo>
                        <a:pt x="2297" y="2936"/>
                        <a:pt x="2973" y="2815"/>
                        <a:pt x="2973" y="2669"/>
                      </a:cubicBezTo>
                      <a:lnTo>
                        <a:pt x="2973" y="266"/>
                      </a:ln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sp>
              <p:nvSpPr>
                <p:cNvPr id="39964" name="Freeform 11"/>
                <p:cNvSpPr>
                  <a:spLocks noChangeArrowheads="1"/>
                </p:cNvSpPr>
                <p:nvPr/>
              </p:nvSpPr>
              <p:spPr bwMode="auto">
                <a:xfrm>
                  <a:off x="3789" y="1988"/>
                  <a:ext cx="674" cy="121"/>
                </a:xfrm>
                <a:custGeom>
                  <a:avLst/>
                  <a:gdLst>
                    <a:gd name="T0" fmla="*/ 0 w 2974"/>
                    <a:gd name="T1" fmla="*/ 0 h 533"/>
                    <a:gd name="T2" fmla="*/ 0 w 2974"/>
                    <a:gd name="T3" fmla="*/ 0 h 533"/>
                    <a:gd name="T4" fmla="*/ 0 w 2974"/>
                    <a:gd name="T5" fmla="*/ 0 h 533"/>
                    <a:gd name="T6" fmla="*/ 0 w 2974"/>
                    <a:gd name="T7" fmla="*/ 0 h 533"/>
                    <a:gd name="T8" fmla="*/ 0 w 2974"/>
                    <a:gd name="T9" fmla="*/ 0 h 533"/>
                    <a:gd name="T10" fmla="*/ 0 60000 65536"/>
                    <a:gd name="T11" fmla="*/ 0 60000 65536"/>
                    <a:gd name="T12" fmla="*/ 0 60000 65536"/>
                    <a:gd name="T13" fmla="*/ 0 60000 65536"/>
                    <a:gd name="T14" fmla="*/ 0 60000 65536"/>
                    <a:gd name="T15" fmla="*/ 0 w 2974"/>
                    <a:gd name="T16" fmla="*/ 0 h 533"/>
                    <a:gd name="T17" fmla="*/ 2974 w 2974"/>
                    <a:gd name="T18" fmla="*/ 533 h 533"/>
                  </a:gdLst>
                  <a:ahLst/>
                  <a:cxnLst>
                    <a:cxn ang="T10">
                      <a:pos x="T0" y="T1"/>
                    </a:cxn>
                    <a:cxn ang="T11">
                      <a:pos x="T2" y="T3"/>
                    </a:cxn>
                    <a:cxn ang="T12">
                      <a:pos x="T4" y="T5"/>
                    </a:cxn>
                    <a:cxn ang="T13">
                      <a:pos x="T6" y="T7"/>
                    </a:cxn>
                    <a:cxn ang="T14">
                      <a:pos x="T8" y="T9"/>
                    </a:cxn>
                  </a:cxnLst>
                  <a:rect l="T15" t="T16" r="T17" b="T18"/>
                  <a:pathLst>
                    <a:path w="2974" h="533">
                      <a:moveTo>
                        <a:pt x="1486" y="0"/>
                      </a:moveTo>
                      <a:cubicBezTo>
                        <a:pt x="675" y="0"/>
                        <a:pt x="0" y="121"/>
                        <a:pt x="0" y="266"/>
                      </a:cubicBezTo>
                      <a:cubicBezTo>
                        <a:pt x="0" y="411"/>
                        <a:pt x="675" y="532"/>
                        <a:pt x="1486" y="532"/>
                      </a:cubicBezTo>
                      <a:cubicBezTo>
                        <a:pt x="2297" y="532"/>
                        <a:pt x="2973" y="411"/>
                        <a:pt x="2973" y="266"/>
                      </a:cubicBezTo>
                      <a:cubicBezTo>
                        <a:pt x="2973" y="121"/>
                        <a:pt x="2297" y="0"/>
                        <a:pt x="1486" y="0"/>
                      </a:cubicBezTo>
                    </a:path>
                  </a:pathLst>
                </a:custGeom>
                <a:gradFill rotWithShape="0">
                  <a:gsLst>
                    <a:gs pos="0">
                      <a:srgbClr val="FF0000"/>
                    </a:gs>
                    <a:gs pos="100000">
                      <a:srgbClr val="750000"/>
                    </a:gs>
                  </a:gsLst>
                  <a:lin ang="10800000" scaled="1"/>
                </a:gradFill>
                <a:ln w="12600">
                  <a:solidFill>
                    <a:srgbClr val="FFFFFF"/>
                  </a:solidFill>
                  <a:round/>
                  <a:headEnd/>
                  <a:tailEnd/>
                </a:ln>
              </p:spPr>
              <p:txBody>
                <a:bodyPr wrap="none" anchor="ctr"/>
                <a:lstStyle/>
                <a:p>
                  <a:pPr algn="ctr">
                    <a:spcBef>
                      <a:spcPct val="50000"/>
                    </a:spcBef>
                  </a:pPr>
                  <a:endParaRPr lang="zh-CN" altLang="en-US"/>
                </a:p>
              </p:txBody>
            </p:sp>
          </p:grpSp>
        </p:grpSp>
        <p:sp>
          <p:nvSpPr>
            <p:cNvPr id="39960" name="Text Box 15"/>
            <p:cNvSpPr txBox="1">
              <a:spLocks noChangeArrowheads="1"/>
            </p:cNvSpPr>
            <p:nvPr/>
          </p:nvSpPr>
          <p:spPr bwMode="auto">
            <a:xfrm>
              <a:off x="6035845" y="2357812"/>
              <a:ext cx="1174750" cy="338554"/>
            </a:xfrm>
            <a:prstGeom prst="rect">
              <a:avLst/>
            </a:prstGeom>
            <a:noFill/>
            <a:ln w="9525" algn="ctr">
              <a:noFill/>
              <a:miter lim="800000"/>
              <a:headEnd/>
              <a:tailEnd/>
            </a:ln>
          </p:spPr>
          <p:txBody>
            <a:bodyPr>
              <a:spAutoFit/>
            </a:bodyPr>
            <a:lstStyle/>
            <a:p>
              <a:pPr>
                <a:spcBef>
                  <a:spcPct val="50000"/>
                </a:spcBef>
              </a:pPr>
              <a:r>
                <a:rPr lang="zh-CN" altLang="en-US" sz="1600">
                  <a:latin typeface="微软雅黑" pitchFamily="34" charset="-122"/>
                  <a:ea typeface="微软雅黑" pitchFamily="34" charset="-122"/>
                </a:rPr>
                <a:t>热备盘</a:t>
              </a:r>
            </a:p>
          </p:txBody>
        </p:sp>
      </p:grpSp>
      <p:pic>
        <p:nvPicPr>
          <p:cNvPr id="39957" name="Picture 159" descr="w200394123446"/>
          <p:cNvPicPr>
            <a:picLocks noChangeAspect="1" noChangeArrowheads="1"/>
          </p:cNvPicPr>
          <p:nvPr/>
        </p:nvPicPr>
        <p:blipFill>
          <a:blip r:embed="rId3"/>
          <a:srcRect/>
          <a:stretch>
            <a:fillRect/>
          </a:stretch>
        </p:blipFill>
        <p:spPr bwMode="auto">
          <a:xfrm>
            <a:off x="2227263" y="3827463"/>
            <a:ext cx="533400" cy="533400"/>
          </a:xfrm>
          <a:prstGeom prst="rect">
            <a:avLst/>
          </a:prstGeom>
          <a:noFill/>
          <a:ln w="9525">
            <a:noFill/>
            <a:miter lim="800000"/>
            <a:headEnd/>
            <a:tailEnd/>
          </a:ln>
        </p:spPr>
      </p:pic>
      <p:pic>
        <p:nvPicPr>
          <p:cNvPr id="39958" name="Picture 159" descr="w200394123446"/>
          <p:cNvPicPr>
            <a:picLocks noChangeAspect="1" noChangeArrowheads="1"/>
          </p:cNvPicPr>
          <p:nvPr/>
        </p:nvPicPr>
        <p:blipFill>
          <a:blip r:embed="rId3"/>
          <a:srcRect/>
          <a:stretch>
            <a:fillRect/>
          </a:stretch>
        </p:blipFill>
        <p:spPr bwMode="auto">
          <a:xfrm>
            <a:off x="6575425" y="3873500"/>
            <a:ext cx="533400" cy="5334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2"/>
          <p:cNvGrpSpPr>
            <a:grpSpLocks/>
          </p:cNvGrpSpPr>
          <p:nvPr/>
        </p:nvGrpSpPr>
        <p:grpSpPr bwMode="auto">
          <a:xfrm>
            <a:off x="4683125" y="960438"/>
            <a:ext cx="2713038" cy="2495550"/>
            <a:chOff x="2950" y="605"/>
            <a:chExt cx="1709" cy="1572"/>
          </a:xfrm>
        </p:grpSpPr>
        <p:sp>
          <p:nvSpPr>
            <p:cNvPr id="1685733" name="AutoShape 229"/>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硬件组成</a:t>
              </a:r>
            </a:p>
          </p:txBody>
        </p:sp>
      </p:grpSp>
      <p:sp>
        <p:nvSpPr>
          <p:cNvPr id="40965"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存储架构</a:t>
            </a:r>
            <a:r>
              <a:rPr lang="en-US" altLang="zh-CN" sz="3200" b="1" dirty="0" smtClean="0">
                <a:solidFill>
                  <a:schemeClr val="bg1"/>
                </a:solidFill>
                <a:latin typeface="微软雅黑" pitchFamily="34" charset="-122"/>
                <a:ea typeface="微软雅黑" pitchFamily="34" charset="-122"/>
                <a:cs typeface="Times New Roman" pitchFamily="18" charset="0"/>
              </a:rPr>
              <a:t>——DAS</a:t>
            </a:r>
          </a:p>
        </p:txBody>
      </p:sp>
      <p:pic>
        <p:nvPicPr>
          <p:cNvPr id="40966" name="Picture 144" descr="switch"/>
          <p:cNvPicPr>
            <a:picLocks noChangeAspect="1" noChangeArrowheads="1"/>
          </p:cNvPicPr>
          <p:nvPr/>
        </p:nvPicPr>
        <p:blipFill>
          <a:blip r:embed="rId3"/>
          <a:srcRect/>
          <a:stretch>
            <a:fillRect/>
          </a:stretch>
        </p:blipFill>
        <p:spPr bwMode="auto">
          <a:xfrm>
            <a:off x="1003300" y="2444750"/>
            <a:ext cx="868363" cy="220663"/>
          </a:xfrm>
          <a:prstGeom prst="rect">
            <a:avLst/>
          </a:prstGeom>
          <a:noFill/>
          <a:ln w="9525">
            <a:noFill/>
            <a:miter lim="800000"/>
            <a:headEnd/>
            <a:tailEnd/>
          </a:ln>
        </p:spPr>
      </p:pic>
      <p:pic>
        <p:nvPicPr>
          <p:cNvPr id="40967" name="Picture 58" descr="storage system"/>
          <p:cNvPicPr>
            <a:picLocks noChangeAspect="1" noChangeArrowheads="1"/>
          </p:cNvPicPr>
          <p:nvPr/>
        </p:nvPicPr>
        <p:blipFill>
          <a:blip r:embed="rId4">
            <a:grayscl/>
          </a:blip>
          <a:srcRect/>
          <a:stretch>
            <a:fillRect/>
          </a:stretch>
        </p:blipFill>
        <p:spPr bwMode="auto">
          <a:xfrm>
            <a:off x="3063875" y="4594225"/>
            <a:ext cx="473075" cy="1069975"/>
          </a:xfrm>
          <a:prstGeom prst="rect">
            <a:avLst/>
          </a:prstGeom>
          <a:noFill/>
          <a:ln w="9525">
            <a:noFill/>
            <a:miter lim="800000"/>
            <a:headEnd/>
            <a:tailEnd/>
          </a:ln>
        </p:spPr>
      </p:pic>
      <p:sp>
        <p:nvSpPr>
          <p:cNvPr id="40968" name="Line 134"/>
          <p:cNvSpPr>
            <a:spLocks noChangeShapeType="1"/>
          </p:cNvSpPr>
          <p:nvPr/>
        </p:nvSpPr>
        <p:spPr bwMode="auto">
          <a:xfrm>
            <a:off x="2773363" y="4025900"/>
            <a:ext cx="341312" cy="423863"/>
          </a:xfrm>
          <a:prstGeom prst="line">
            <a:avLst/>
          </a:prstGeom>
          <a:noFill/>
          <a:ln w="76200">
            <a:solidFill>
              <a:schemeClr val="bg1"/>
            </a:solidFill>
            <a:round/>
            <a:headEnd/>
            <a:tailEnd/>
          </a:ln>
        </p:spPr>
        <p:txBody>
          <a:bodyPr/>
          <a:lstStyle/>
          <a:p>
            <a:endParaRPr lang="zh-CN" altLang="en-US"/>
          </a:p>
        </p:txBody>
      </p:sp>
      <p:sp>
        <p:nvSpPr>
          <p:cNvPr id="40969" name="Line 135"/>
          <p:cNvSpPr>
            <a:spLocks noChangeShapeType="1"/>
          </p:cNvSpPr>
          <p:nvPr/>
        </p:nvSpPr>
        <p:spPr bwMode="auto">
          <a:xfrm flipV="1">
            <a:off x="3057525" y="3973513"/>
            <a:ext cx="504825" cy="477837"/>
          </a:xfrm>
          <a:prstGeom prst="line">
            <a:avLst/>
          </a:prstGeom>
          <a:noFill/>
          <a:ln w="76200">
            <a:solidFill>
              <a:schemeClr val="bg1"/>
            </a:solidFill>
            <a:round/>
            <a:headEnd/>
            <a:tailEnd/>
          </a:ln>
        </p:spPr>
        <p:txBody>
          <a:bodyPr/>
          <a:lstStyle/>
          <a:p>
            <a:endParaRPr lang="zh-CN" altLang="en-US"/>
          </a:p>
        </p:txBody>
      </p:sp>
      <p:pic>
        <p:nvPicPr>
          <p:cNvPr id="40970" name="Picture 137" descr="server_b"/>
          <p:cNvPicPr>
            <a:picLocks noChangeAspect="1" noChangeArrowheads="1"/>
          </p:cNvPicPr>
          <p:nvPr/>
        </p:nvPicPr>
        <p:blipFill>
          <a:blip r:embed="rId5"/>
          <a:srcRect/>
          <a:stretch>
            <a:fillRect/>
          </a:stretch>
        </p:blipFill>
        <p:spPr bwMode="auto">
          <a:xfrm>
            <a:off x="3222625" y="3390900"/>
            <a:ext cx="647700" cy="701675"/>
          </a:xfrm>
          <a:prstGeom prst="rect">
            <a:avLst/>
          </a:prstGeom>
          <a:noFill/>
          <a:ln w="9525">
            <a:noFill/>
            <a:miter lim="800000"/>
            <a:headEnd/>
            <a:tailEnd/>
          </a:ln>
        </p:spPr>
      </p:pic>
      <p:pic>
        <p:nvPicPr>
          <p:cNvPr id="40971" name="Picture 138" descr="server_a"/>
          <p:cNvPicPr>
            <a:picLocks noChangeAspect="1" noChangeArrowheads="1"/>
          </p:cNvPicPr>
          <p:nvPr/>
        </p:nvPicPr>
        <p:blipFill>
          <a:blip r:embed="rId6"/>
          <a:srcRect/>
          <a:stretch>
            <a:fillRect/>
          </a:stretch>
        </p:blipFill>
        <p:spPr bwMode="auto">
          <a:xfrm>
            <a:off x="2247900" y="3390900"/>
            <a:ext cx="647700" cy="701675"/>
          </a:xfrm>
          <a:prstGeom prst="rect">
            <a:avLst/>
          </a:prstGeom>
          <a:noFill/>
          <a:ln w="9525">
            <a:noFill/>
            <a:miter lim="800000"/>
            <a:headEnd/>
            <a:tailEnd/>
          </a:ln>
        </p:spPr>
      </p:pic>
      <p:pic>
        <p:nvPicPr>
          <p:cNvPr id="1685644" name="Picture 140" descr="hba"/>
          <p:cNvPicPr>
            <a:picLocks noChangeAspect="1" noChangeArrowheads="1"/>
          </p:cNvPicPr>
          <p:nvPr/>
        </p:nvPicPr>
        <p:blipFill>
          <a:blip r:embed="rId7"/>
          <a:srcRect b="47540"/>
          <a:stretch>
            <a:fillRect/>
          </a:stretch>
        </p:blipFill>
        <p:spPr bwMode="auto">
          <a:xfrm>
            <a:off x="2635250" y="3836988"/>
            <a:ext cx="422275" cy="298450"/>
          </a:xfrm>
          <a:prstGeom prst="rect">
            <a:avLst/>
          </a:prstGeom>
          <a:noFill/>
          <a:effectLst>
            <a:outerShdw dist="35921" dir="2700000" algn="ctr" rotWithShape="0">
              <a:schemeClr val="tx1">
                <a:alpha val="81000"/>
              </a:schemeClr>
            </a:outerShdw>
          </a:effectLst>
        </p:spPr>
      </p:pic>
      <p:pic>
        <p:nvPicPr>
          <p:cNvPr id="1685645" name="Picture 141" descr="hba"/>
          <p:cNvPicPr>
            <a:picLocks noChangeAspect="1" noChangeArrowheads="1"/>
          </p:cNvPicPr>
          <p:nvPr/>
        </p:nvPicPr>
        <p:blipFill>
          <a:blip r:embed="rId7"/>
          <a:srcRect b="47540"/>
          <a:stretch>
            <a:fillRect/>
          </a:stretch>
        </p:blipFill>
        <p:spPr bwMode="auto">
          <a:xfrm>
            <a:off x="3617913" y="3835400"/>
            <a:ext cx="422275" cy="298450"/>
          </a:xfrm>
          <a:prstGeom prst="rect">
            <a:avLst/>
          </a:prstGeom>
          <a:noFill/>
          <a:effectLst>
            <a:outerShdw dist="35921" dir="2700000" algn="ctr" rotWithShape="0">
              <a:schemeClr val="tx1">
                <a:alpha val="81000"/>
              </a:schemeClr>
            </a:outerShdw>
          </a:effectLst>
        </p:spPr>
      </p:pic>
      <p:sp>
        <p:nvSpPr>
          <p:cNvPr id="40974" name="Line 143"/>
          <p:cNvSpPr>
            <a:spLocks noChangeShapeType="1"/>
          </p:cNvSpPr>
          <p:nvPr/>
        </p:nvSpPr>
        <p:spPr bwMode="auto">
          <a:xfrm flipV="1">
            <a:off x="3286125" y="4087813"/>
            <a:ext cx="504825" cy="477837"/>
          </a:xfrm>
          <a:prstGeom prst="line">
            <a:avLst/>
          </a:prstGeom>
          <a:noFill/>
          <a:ln w="57150">
            <a:solidFill>
              <a:schemeClr val="bg2"/>
            </a:solidFill>
            <a:round/>
            <a:headEnd/>
            <a:tailEnd/>
          </a:ln>
        </p:spPr>
        <p:txBody>
          <a:bodyPr/>
          <a:lstStyle/>
          <a:p>
            <a:endParaRPr lang="zh-CN" altLang="en-US"/>
          </a:p>
        </p:txBody>
      </p:sp>
      <p:sp>
        <p:nvSpPr>
          <p:cNvPr id="1685649" name="Line 145"/>
          <p:cNvSpPr>
            <a:spLocks noChangeShapeType="1"/>
          </p:cNvSpPr>
          <p:nvPr/>
        </p:nvSpPr>
        <p:spPr bwMode="auto">
          <a:xfrm flipH="1" flipV="1">
            <a:off x="2803525" y="4086225"/>
            <a:ext cx="495300" cy="477838"/>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40976" name="Line 150"/>
          <p:cNvSpPr>
            <a:spLocks noChangeShapeType="1"/>
          </p:cNvSpPr>
          <p:nvPr/>
        </p:nvSpPr>
        <p:spPr bwMode="auto">
          <a:xfrm flipV="1">
            <a:off x="3543300" y="5354638"/>
            <a:ext cx="504825" cy="477837"/>
          </a:xfrm>
          <a:prstGeom prst="line">
            <a:avLst/>
          </a:prstGeom>
          <a:noFill/>
          <a:ln w="76200">
            <a:solidFill>
              <a:schemeClr val="bg1"/>
            </a:solidFill>
            <a:round/>
            <a:headEnd/>
            <a:tailEnd/>
          </a:ln>
        </p:spPr>
        <p:txBody>
          <a:bodyPr/>
          <a:lstStyle/>
          <a:p>
            <a:endParaRPr lang="zh-CN" altLang="en-US"/>
          </a:p>
        </p:txBody>
      </p:sp>
      <p:sp>
        <p:nvSpPr>
          <p:cNvPr id="40977" name="Line 160"/>
          <p:cNvSpPr>
            <a:spLocks noChangeShapeType="1"/>
          </p:cNvSpPr>
          <p:nvPr/>
        </p:nvSpPr>
        <p:spPr bwMode="auto">
          <a:xfrm>
            <a:off x="5783263" y="4927600"/>
            <a:ext cx="341312" cy="423863"/>
          </a:xfrm>
          <a:prstGeom prst="line">
            <a:avLst/>
          </a:prstGeom>
          <a:noFill/>
          <a:ln w="76200">
            <a:solidFill>
              <a:schemeClr val="bg1"/>
            </a:solidFill>
            <a:round/>
            <a:headEnd/>
            <a:tailEnd/>
          </a:ln>
        </p:spPr>
        <p:txBody>
          <a:bodyPr/>
          <a:lstStyle/>
          <a:p>
            <a:endParaRPr lang="zh-CN" altLang="en-US"/>
          </a:p>
        </p:txBody>
      </p:sp>
      <p:pic>
        <p:nvPicPr>
          <p:cNvPr id="40978" name="Picture 24" descr="server b without shadow"/>
          <p:cNvPicPr>
            <a:picLocks noChangeAspect="1" noChangeArrowheads="1"/>
          </p:cNvPicPr>
          <p:nvPr/>
        </p:nvPicPr>
        <p:blipFill>
          <a:blip r:embed="rId8"/>
          <a:srcRect/>
          <a:stretch>
            <a:fillRect/>
          </a:stretch>
        </p:blipFill>
        <p:spPr bwMode="auto">
          <a:xfrm>
            <a:off x="1244600" y="3397250"/>
            <a:ext cx="490538" cy="706438"/>
          </a:xfrm>
          <a:prstGeom prst="rect">
            <a:avLst/>
          </a:prstGeom>
          <a:noFill/>
          <a:ln w="9525">
            <a:noFill/>
            <a:miter lim="800000"/>
            <a:headEnd/>
            <a:tailEnd/>
          </a:ln>
        </p:spPr>
      </p:pic>
      <p:pic>
        <p:nvPicPr>
          <p:cNvPr id="40979" name="Picture 26" descr="storage system"/>
          <p:cNvPicPr>
            <a:picLocks noChangeAspect="1" noChangeArrowheads="1"/>
          </p:cNvPicPr>
          <p:nvPr/>
        </p:nvPicPr>
        <p:blipFill>
          <a:blip r:embed="rId4">
            <a:grayscl/>
          </a:blip>
          <a:srcRect/>
          <a:stretch>
            <a:fillRect/>
          </a:stretch>
        </p:blipFill>
        <p:spPr bwMode="auto">
          <a:xfrm>
            <a:off x="1331913" y="4598988"/>
            <a:ext cx="473075" cy="1069975"/>
          </a:xfrm>
          <a:prstGeom prst="rect">
            <a:avLst/>
          </a:prstGeom>
          <a:noFill/>
          <a:ln w="9525">
            <a:noFill/>
            <a:miter lim="800000"/>
            <a:headEnd/>
            <a:tailEnd/>
          </a:ln>
        </p:spPr>
      </p:pic>
      <p:pic>
        <p:nvPicPr>
          <p:cNvPr id="1685668" name="Picture 164" descr="hba"/>
          <p:cNvPicPr>
            <a:picLocks noChangeAspect="1" noChangeArrowheads="1"/>
          </p:cNvPicPr>
          <p:nvPr/>
        </p:nvPicPr>
        <p:blipFill>
          <a:blip r:embed="rId7"/>
          <a:srcRect b="47540"/>
          <a:stretch>
            <a:fillRect/>
          </a:stretch>
        </p:blipFill>
        <p:spPr bwMode="auto">
          <a:xfrm>
            <a:off x="1479550" y="3836988"/>
            <a:ext cx="422275" cy="298450"/>
          </a:xfrm>
          <a:prstGeom prst="rect">
            <a:avLst/>
          </a:prstGeom>
          <a:noFill/>
          <a:effectLst>
            <a:outerShdw dist="35921" dir="2700000" algn="ctr" rotWithShape="0">
              <a:schemeClr val="tx1">
                <a:alpha val="81000"/>
              </a:schemeClr>
            </a:outerShdw>
          </a:effectLst>
        </p:spPr>
      </p:pic>
      <p:sp>
        <p:nvSpPr>
          <p:cNvPr id="1685673" name="Line 169"/>
          <p:cNvSpPr>
            <a:spLocks noChangeShapeType="1"/>
          </p:cNvSpPr>
          <p:nvPr/>
        </p:nvSpPr>
        <p:spPr bwMode="auto">
          <a:xfrm>
            <a:off x="1549400" y="4076700"/>
            <a:ext cx="0" cy="5461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5674" name="Line 170"/>
          <p:cNvSpPr>
            <a:spLocks noChangeShapeType="1"/>
          </p:cNvSpPr>
          <p:nvPr/>
        </p:nvSpPr>
        <p:spPr bwMode="auto">
          <a:xfrm flipV="1">
            <a:off x="1460500" y="2641600"/>
            <a:ext cx="0" cy="7366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5675" name="Line 171"/>
          <p:cNvSpPr>
            <a:spLocks noChangeShapeType="1"/>
          </p:cNvSpPr>
          <p:nvPr/>
        </p:nvSpPr>
        <p:spPr bwMode="auto">
          <a:xfrm>
            <a:off x="1460500" y="2641600"/>
            <a:ext cx="1168400" cy="7493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5677" name="Line 173"/>
          <p:cNvSpPr>
            <a:spLocks noChangeShapeType="1"/>
          </p:cNvSpPr>
          <p:nvPr/>
        </p:nvSpPr>
        <p:spPr bwMode="auto">
          <a:xfrm>
            <a:off x="1460500" y="2628900"/>
            <a:ext cx="2146300" cy="7493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grpSp>
        <p:nvGrpSpPr>
          <p:cNvPr id="4" name="Group 176"/>
          <p:cNvGrpSpPr>
            <a:grpSpLocks/>
          </p:cNvGrpSpPr>
          <p:nvPr/>
        </p:nvGrpSpPr>
        <p:grpSpPr bwMode="auto">
          <a:xfrm>
            <a:off x="1038225" y="1336675"/>
            <a:ext cx="865188" cy="430213"/>
            <a:chOff x="902" y="842"/>
            <a:chExt cx="545" cy="271"/>
          </a:xfrm>
        </p:grpSpPr>
        <p:pic>
          <p:nvPicPr>
            <p:cNvPr id="41004" name="Picture 174"/>
            <p:cNvPicPr>
              <a:picLocks noChangeAspect="1" noChangeArrowheads="1"/>
            </p:cNvPicPr>
            <p:nvPr/>
          </p:nvPicPr>
          <p:blipFill>
            <a:blip r:embed="rId9"/>
            <a:srcRect/>
            <a:stretch>
              <a:fillRect/>
            </a:stretch>
          </p:blipFill>
          <p:spPr bwMode="auto">
            <a:xfrm>
              <a:off x="1254" y="842"/>
              <a:ext cx="193" cy="271"/>
            </a:xfrm>
            <a:prstGeom prst="rect">
              <a:avLst/>
            </a:prstGeom>
            <a:noFill/>
            <a:ln w="9525">
              <a:noFill/>
              <a:miter lim="800000"/>
              <a:headEnd/>
              <a:tailEnd/>
            </a:ln>
          </p:spPr>
        </p:pic>
        <p:pic>
          <p:nvPicPr>
            <p:cNvPr id="41005" name="Picture 23"/>
            <p:cNvPicPr>
              <a:picLocks noChangeAspect="1" noChangeArrowheads="1"/>
            </p:cNvPicPr>
            <p:nvPr/>
          </p:nvPicPr>
          <p:blipFill>
            <a:blip r:embed="rId9"/>
            <a:srcRect/>
            <a:stretch>
              <a:fillRect/>
            </a:stretch>
          </p:blipFill>
          <p:spPr bwMode="auto">
            <a:xfrm>
              <a:off x="1078" y="842"/>
              <a:ext cx="193" cy="271"/>
            </a:xfrm>
            <a:prstGeom prst="rect">
              <a:avLst/>
            </a:prstGeom>
            <a:noFill/>
            <a:ln w="9525">
              <a:noFill/>
              <a:miter lim="800000"/>
              <a:headEnd/>
              <a:tailEnd/>
            </a:ln>
          </p:spPr>
        </p:pic>
        <p:pic>
          <p:nvPicPr>
            <p:cNvPr id="41006" name="Picture 175"/>
            <p:cNvPicPr>
              <a:picLocks noChangeAspect="1" noChangeArrowheads="1"/>
            </p:cNvPicPr>
            <p:nvPr/>
          </p:nvPicPr>
          <p:blipFill>
            <a:blip r:embed="rId10"/>
            <a:srcRect/>
            <a:stretch>
              <a:fillRect/>
            </a:stretch>
          </p:blipFill>
          <p:spPr bwMode="auto">
            <a:xfrm>
              <a:off x="902" y="842"/>
              <a:ext cx="193" cy="271"/>
            </a:xfrm>
            <a:prstGeom prst="rect">
              <a:avLst/>
            </a:prstGeom>
            <a:noFill/>
            <a:ln w="9525">
              <a:noFill/>
              <a:miter lim="800000"/>
              <a:headEnd/>
              <a:tailEnd/>
            </a:ln>
          </p:spPr>
        </p:pic>
      </p:grpSp>
      <p:sp>
        <p:nvSpPr>
          <p:cNvPr id="1685681" name="Rectangle 177"/>
          <p:cNvSpPr>
            <a:spLocks noChangeArrowheads="1"/>
          </p:cNvSpPr>
          <p:nvPr/>
        </p:nvSpPr>
        <p:spPr bwMode="auto">
          <a:xfrm>
            <a:off x="927100" y="1308100"/>
            <a:ext cx="1155700" cy="584200"/>
          </a:xfrm>
          <a:prstGeom prst="rect">
            <a:avLst/>
          </a:prstGeom>
          <a:noFill/>
          <a:ln w="9525" algn="ctr">
            <a:solidFill>
              <a:srgbClr val="EAEAEA"/>
            </a:solidFill>
            <a:miter lim="800000"/>
            <a:headEnd/>
            <a:tailEnd/>
          </a:ln>
          <a:effectLst>
            <a:outerShdw dist="107763" dir="13500000" algn="ctr" rotWithShape="0">
              <a:srgbClr val="808080">
                <a:alpha val="50000"/>
              </a:srgbClr>
            </a:outerShdw>
          </a:effectLst>
        </p:spPr>
        <p:txBody>
          <a:bodyPr wrap="none" anchor="ctr"/>
          <a:lstStyle/>
          <a:p>
            <a:pPr algn="ctr">
              <a:spcBef>
                <a:spcPct val="50000"/>
              </a:spcBef>
              <a:tabLst>
                <a:tab pos="6342063" algn="r"/>
              </a:tabLst>
              <a:defRPr/>
            </a:pPr>
            <a:endParaRPr lang="zh-CN" altLang="zh-CN">
              <a:ea typeface="宋体" pitchFamily="2" charset="-122"/>
            </a:endParaRPr>
          </a:p>
        </p:txBody>
      </p:sp>
      <p:sp>
        <p:nvSpPr>
          <p:cNvPr id="1685683" name="Line 179"/>
          <p:cNvSpPr>
            <a:spLocks noChangeShapeType="1"/>
          </p:cNvSpPr>
          <p:nvPr/>
        </p:nvSpPr>
        <p:spPr bwMode="auto">
          <a:xfrm>
            <a:off x="1460500" y="1892300"/>
            <a:ext cx="0" cy="5715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40988" name="AutoShape 180"/>
          <p:cNvSpPr>
            <a:spLocks noChangeArrowheads="1"/>
          </p:cNvSpPr>
          <p:nvPr/>
        </p:nvSpPr>
        <p:spPr bwMode="auto">
          <a:xfrm>
            <a:off x="1028700" y="3251200"/>
            <a:ext cx="1028700" cy="2667000"/>
          </a:xfrm>
          <a:prstGeom prst="foldedCorner">
            <a:avLst>
              <a:gd name="adj" fmla="val 12500"/>
            </a:avLst>
          </a:prstGeom>
          <a:noFill/>
          <a:ln w="9525">
            <a:solidFill>
              <a:srgbClr val="C0C0C0"/>
            </a:solidFill>
            <a:round/>
            <a:headEnd/>
            <a:tailEnd/>
          </a:ln>
        </p:spPr>
        <p:txBody>
          <a:bodyPr wrap="none" anchor="ctr"/>
          <a:lstStyle/>
          <a:p>
            <a:pPr algn="ctr">
              <a:spcBef>
                <a:spcPct val="50000"/>
              </a:spcBef>
              <a:tabLst>
                <a:tab pos="6342063" algn="r"/>
              </a:tabLst>
            </a:pPr>
            <a:endParaRPr lang="zh-CN" altLang="zh-CN">
              <a:solidFill>
                <a:srgbClr val="EAEAEA"/>
              </a:solidFill>
            </a:endParaRPr>
          </a:p>
        </p:txBody>
      </p:sp>
      <p:sp>
        <p:nvSpPr>
          <p:cNvPr id="40989" name="AutoShape 181"/>
          <p:cNvSpPr>
            <a:spLocks noChangeArrowheads="1"/>
          </p:cNvSpPr>
          <p:nvPr/>
        </p:nvSpPr>
        <p:spPr bwMode="auto">
          <a:xfrm>
            <a:off x="2209800" y="3251200"/>
            <a:ext cx="1943100" cy="2667000"/>
          </a:xfrm>
          <a:prstGeom prst="foldedCorner">
            <a:avLst>
              <a:gd name="adj" fmla="val 12500"/>
            </a:avLst>
          </a:prstGeom>
          <a:noFill/>
          <a:ln w="9525">
            <a:solidFill>
              <a:srgbClr val="C0C0C0"/>
            </a:solidFill>
            <a:round/>
            <a:headEnd/>
            <a:tailEnd/>
          </a:ln>
        </p:spPr>
        <p:txBody>
          <a:bodyPr wrap="none" anchor="ctr"/>
          <a:lstStyle/>
          <a:p>
            <a:pPr algn="ctr">
              <a:spcBef>
                <a:spcPct val="50000"/>
              </a:spcBef>
              <a:tabLst>
                <a:tab pos="6342063" algn="r"/>
              </a:tabLst>
            </a:pPr>
            <a:endParaRPr lang="zh-CN" altLang="zh-CN">
              <a:solidFill>
                <a:srgbClr val="EAEAEA"/>
              </a:solidFill>
            </a:endParaRPr>
          </a:p>
        </p:txBody>
      </p:sp>
      <p:sp>
        <p:nvSpPr>
          <p:cNvPr id="1685728" name="Oval 224"/>
          <p:cNvSpPr>
            <a:spLocks noChangeArrowheads="1"/>
          </p:cNvSpPr>
          <p:nvPr/>
        </p:nvSpPr>
        <p:spPr bwMode="auto">
          <a:xfrm>
            <a:off x="1204913" y="3200400"/>
            <a:ext cx="596900" cy="7239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pic>
        <p:nvPicPr>
          <p:cNvPr id="1685736" name="Picture 232"/>
          <p:cNvPicPr>
            <a:picLocks noChangeAspect="1" noChangeArrowheads="1"/>
          </p:cNvPicPr>
          <p:nvPr/>
        </p:nvPicPr>
        <p:blipFill>
          <a:blip r:embed="rId11"/>
          <a:srcRect/>
          <a:stretch>
            <a:fillRect/>
          </a:stretch>
        </p:blipFill>
        <p:spPr bwMode="auto">
          <a:xfrm>
            <a:off x="4741863" y="1497013"/>
            <a:ext cx="1019175" cy="565150"/>
          </a:xfrm>
          <a:prstGeom prst="rect">
            <a:avLst/>
          </a:prstGeom>
          <a:noFill/>
          <a:ln w="9525">
            <a:noFill/>
            <a:miter lim="800000"/>
            <a:headEnd/>
            <a:tailEnd/>
          </a:ln>
        </p:spPr>
      </p:pic>
      <p:pic>
        <p:nvPicPr>
          <p:cNvPr id="1685737" name="Picture 233" descr="SCSI卡1"/>
          <p:cNvPicPr>
            <a:picLocks noChangeAspect="1" noChangeArrowheads="1"/>
          </p:cNvPicPr>
          <p:nvPr/>
        </p:nvPicPr>
        <p:blipFill>
          <a:blip r:embed="rId12"/>
          <a:srcRect/>
          <a:stretch>
            <a:fillRect/>
          </a:stretch>
        </p:blipFill>
        <p:spPr bwMode="auto">
          <a:xfrm>
            <a:off x="5942013" y="1533525"/>
            <a:ext cx="573087" cy="346075"/>
          </a:xfrm>
          <a:prstGeom prst="rect">
            <a:avLst/>
          </a:prstGeom>
          <a:noFill/>
          <a:ln w="9525">
            <a:noFill/>
            <a:miter lim="800000"/>
            <a:headEnd/>
            <a:tailEnd/>
          </a:ln>
        </p:spPr>
      </p:pic>
      <p:pic>
        <p:nvPicPr>
          <p:cNvPr id="1685738" name="Picture 234" descr="9270CHUCab"/>
          <p:cNvPicPr>
            <a:picLocks noChangeAspect="1" noChangeArrowheads="1"/>
          </p:cNvPicPr>
          <p:nvPr/>
        </p:nvPicPr>
        <p:blipFill>
          <a:blip r:embed="rId13"/>
          <a:srcRect/>
          <a:stretch>
            <a:fillRect/>
          </a:stretch>
        </p:blipFill>
        <p:spPr bwMode="auto">
          <a:xfrm>
            <a:off x="6748463" y="1516063"/>
            <a:ext cx="549275" cy="342900"/>
          </a:xfrm>
          <a:prstGeom prst="rect">
            <a:avLst/>
          </a:prstGeom>
          <a:noFill/>
          <a:ln w="9525">
            <a:noFill/>
            <a:miter lim="800000"/>
            <a:headEnd/>
            <a:tailEnd/>
          </a:ln>
        </p:spPr>
      </p:pic>
      <p:pic>
        <p:nvPicPr>
          <p:cNvPr id="1685739" name="Picture 235" descr="as180-1"/>
          <p:cNvPicPr>
            <a:picLocks noChangeAspect="1" noChangeArrowheads="1"/>
          </p:cNvPicPr>
          <p:nvPr/>
        </p:nvPicPr>
        <p:blipFill>
          <a:blip r:embed="rId14"/>
          <a:srcRect/>
          <a:stretch>
            <a:fillRect/>
          </a:stretch>
        </p:blipFill>
        <p:spPr bwMode="auto">
          <a:xfrm>
            <a:off x="6192838" y="2289175"/>
            <a:ext cx="1166812" cy="476250"/>
          </a:xfrm>
          <a:prstGeom prst="rect">
            <a:avLst/>
          </a:prstGeom>
          <a:noFill/>
          <a:ln w="9525">
            <a:noFill/>
            <a:miter lim="800000"/>
            <a:headEnd/>
            <a:tailEnd/>
          </a:ln>
        </p:spPr>
      </p:pic>
      <p:sp>
        <p:nvSpPr>
          <p:cNvPr id="1685740" name="Text Box 236"/>
          <p:cNvSpPr txBox="1">
            <a:spLocks noChangeArrowheads="1"/>
          </p:cNvSpPr>
          <p:nvPr/>
        </p:nvSpPr>
        <p:spPr bwMode="auto">
          <a:xfrm>
            <a:off x="4894263" y="1992313"/>
            <a:ext cx="641350" cy="274637"/>
          </a:xfrm>
          <a:prstGeom prst="rect">
            <a:avLst/>
          </a:prstGeom>
          <a:noFill/>
          <a:ln w="9525">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服务器</a:t>
            </a:r>
          </a:p>
        </p:txBody>
      </p:sp>
      <p:sp>
        <p:nvSpPr>
          <p:cNvPr id="1685741" name="Text Box 237"/>
          <p:cNvSpPr txBox="1">
            <a:spLocks noChangeArrowheads="1"/>
          </p:cNvSpPr>
          <p:nvPr/>
        </p:nvSpPr>
        <p:spPr bwMode="auto">
          <a:xfrm>
            <a:off x="5835650" y="2000250"/>
            <a:ext cx="843501" cy="369332"/>
          </a:xfrm>
          <a:prstGeom prst="rect">
            <a:avLst/>
          </a:prstGeom>
          <a:noFill/>
          <a:ln w="9525" algn="ctr">
            <a:noFill/>
            <a:miter lim="800000"/>
            <a:headEnd/>
            <a:tailEnd/>
          </a:ln>
        </p:spPr>
        <p:txBody>
          <a:bodyPr wrap="none">
            <a:spAutoFit/>
          </a:bodyPr>
          <a:lstStyle/>
          <a:p>
            <a:pPr algn="ctr" eaLnBrk="0" hangingPunct="0"/>
            <a:r>
              <a:rPr lang="en-US" altLang="zh-CN" dirty="0" smtClean="0">
                <a:latin typeface="微软雅黑" pitchFamily="34" charset="-122"/>
                <a:ea typeface="微软雅黑" pitchFamily="34" charset="-122"/>
              </a:rPr>
              <a:t>SAS</a:t>
            </a:r>
            <a:r>
              <a:rPr lang="zh-CN" altLang="en-US" dirty="0" smtClean="0">
                <a:latin typeface="微软雅黑" pitchFamily="34" charset="-122"/>
                <a:ea typeface="微软雅黑" pitchFamily="34" charset="-122"/>
              </a:rPr>
              <a:t>卡</a:t>
            </a:r>
            <a:endParaRPr lang="zh-CN" altLang="en-US" dirty="0">
              <a:latin typeface="微软雅黑" pitchFamily="34" charset="-122"/>
              <a:ea typeface="微软雅黑" pitchFamily="34" charset="-122"/>
            </a:endParaRPr>
          </a:p>
        </p:txBody>
      </p:sp>
      <p:sp>
        <p:nvSpPr>
          <p:cNvPr id="1685742" name="Text Box 238"/>
          <p:cNvSpPr txBox="1">
            <a:spLocks noChangeArrowheads="1"/>
          </p:cNvSpPr>
          <p:nvPr/>
        </p:nvSpPr>
        <p:spPr bwMode="auto">
          <a:xfrm>
            <a:off x="6716713" y="2000250"/>
            <a:ext cx="843500" cy="369332"/>
          </a:xfrm>
          <a:prstGeom prst="rect">
            <a:avLst/>
          </a:prstGeom>
          <a:noFill/>
          <a:ln w="9525" algn="ctr">
            <a:noFill/>
            <a:miter lim="800000"/>
            <a:headEnd/>
            <a:tailEnd/>
          </a:ln>
        </p:spPr>
        <p:txBody>
          <a:bodyPr wrap="none">
            <a:spAutoFit/>
          </a:bodyPr>
          <a:lstStyle/>
          <a:p>
            <a:pPr algn="ctr" eaLnBrk="0" hangingPunct="0"/>
            <a:r>
              <a:rPr lang="en-US" altLang="zh-CN" dirty="0" smtClean="0">
                <a:latin typeface="微软雅黑" pitchFamily="34" charset="-122"/>
                <a:ea typeface="微软雅黑" pitchFamily="34" charset="-122"/>
              </a:rPr>
              <a:t>SAS</a:t>
            </a:r>
            <a:r>
              <a:rPr lang="zh-CN" altLang="en-US" dirty="0" smtClean="0">
                <a:latin typeface="微软雅黑" pitchFamily="34" charset="-122"/>
                <a:ea typeface="微软雅黑" pitchFamily="34" charset="-122"/>
              </a:rPr>
              <a:t>线</a:t>
            </a:r>
            <a:endParaRPr lang="zh-CN" altLang="en-US" dirty="0">
              <a:latin typeface="微软雅黑" pitchFamily="34" charset="-122"/>
              <a:ea typeface="微软雅黑" pitchFamily="34" charset="-122"/>
            </a:endParaRPr>
          </a:p>
        </p:txBody>
      </p:sp>
      <p:sp>
        <p:nvSpPr>
          <p:cNvPr id="1685743" name="Text Box 239"/>
          <p:cNvSpPr txBox="1">
            <a:spLocks noChangeArrowheads="1"/>
          </p:cNvSpPr>
          <p:nvPr/>
        </p:nvSpPr>
        <p:spPr bwMode="auto">
          <a:xfrm>
            <a:off x="6438900" y="2736850"/>
            <a:ext cx="488950" cy="274638"/>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存储</a:t>
            </a:r>
          </a:p>
        </p:txBody>
      </p:sp>
      <p:grpSp>
        <p:nvGrpSpPr>
          <p:cNvPr id="5" name="Group 246"/>
          <p:cNvGrpSpPr>
            <a:grpSpLocks/>
          </p:cNvGrpSpPr>
          <p:nvPr/>
        </p:nvGrpSpPr>
        <p:grpSpPr bwMode="auto">
          <a:xfrm>
            <a:off x="4695825" y="3576638"/>
            <a:ext cx="2713038" cy="2482850"/>
            <a:chOff x="2958" y="2253"/>
            <a:chExt cx="1709" cy="1564"/>
          </a:xfrm>
        </p:grpSpPr>
        <p:sp>
          <p:nvSpPr>
            <p:cNvPr id="1685731" name="AutoShape 227"/>
            <p:cNvSpPr>
              <a:spLocks noChangeArrowheads="1"/>
            </p:cNvSpPr>
            <p:nvPr/>
          </p:nvSpPr>
          <p:spPr bwMode="auto">
            <a:xfrm>
              <a:off x="2958" y="240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523" y="2253"/>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应用环境</a:t>
              </a:r>
            </a:p>
          </p:txBody>
        </p:sp>
      </p:grpSp>
      <p:sp>
        <p:nvSpPr>
          <p:cNvPr id="1685751" name="Text Box 247"/>
          <p:cNvSpPr txBox="1">
            <a:spLocks noChangeArrowheads="1"/>
          </p:cNvSpPr>
          <p:nvPr/>
        </p:nvSpPr>
        <p:spPr bwMode="auto">
          <a:xfrm>
            <a:off x="4633910" y="4267200"/>
            <a:ext cx="2938486" cy="369332"/>
          </a:xfrm>
          <a:prstGeom prst="rect">
            <a:avLst/>
          </a:prstGeom>
          <a:noFill/>
          <a:ln w="9525" algn="ctr">
            <a:noFill/>
            <a:miter lim="800000"/>
            <a:headEnd/>
            <a:tailEnd/>
          </a:ln>
        </p:spPr>
        <p:txBody>
          <a:bodyPr wrap="square">
            <a:spAutoFit/>
          </a:bodyPr>
          <a:lstStyle/>
          <a:p>
            <a:pPr algn="ctr">
              <a:spcBef>
                <a:spcPct val="50000"/>
              </a:spcBef>
              <a:buFontTx/>
              <a:buChar char="•"/>
              <a:tabLst>
                <a:tab pos="6342063" algn="r"/>
              </a:tabLst>
            </a:pPr>
            <a:r>
              <a:rPr lang="zh-CN" altLang="en-US" dirty="0">
                <a:latin typeface="微软雅黑" pitchFamily="34" charset="-122"/>
                <a:ea typeface="微软雅黑" pitchFamily="34" charset="-122"/>
              </a:rPr>
              <a:t>服务器在地理上比较分散</a:t>
            </a:r>
            <a:r>
              <a:rPr lang="zh-CN" altLang="en-US" dirty="0"/>
              <a:t> </a:t>
            </a:r>
          </a:p>
        </p:txBody>
      </p:sp>
      <p:sp>
        <p:nvSpPr>
          <p:cNvPr id="1685752" name="Text Box 248"/>
          <p:cNvSpPr txBox="1">
            <a:spLocks noChangeArrowheads="1"/>
          </p:cNvSpPr>
          <p:nvPr/>
        </p:nvSpPr>
        <p:spPr bwMode="auto">
          <a:xfrm>
            <a:off x="4714876" y="4838700"/>
            <a:ext cx="2714644" cy="646331"/>
          </a:xfrm>
          <a:prstGeom prst="rect">
            <a:avLst/>
          </a:prstGeom>
          <a:noFill/>
          <a:ln w="9525" algn="ctr">
            <a:noFill/>
            <a:miter lim="800000"/>
            <a:headEnd/>
            <a:tailEnd/>
          </a:ln>
        </p:spPr>
        <p:txBody>
          <a:bodyPr wrap="square">
            <a:spAutoFit/>
          </a:bodyPr>
          <a:lstStyle/>
          <a:p>
            <a:pPr>
              <a:spcBef>
                <a:spcPct val="50000"/>
              </a:spcBef>
              <a:buFontTx/>
              <a:buChar char="•"/>
              <a:tabLst>
                <a:tab pos="6342063" algn="r"/>
              </a:tabLst>
            </a:pPr>
            <a:r>
              <a:rPr lang="zh-CN" altLang="en-US" dirty="0">
                <a:latin typeface="微软雅黑" pitchFamily="34" charset="-122"/>
                <a:ea typeface="微软雅黑" pitchFamily="34" charset="-122"/>
              </a:rPr>
              <a:t>继续保留已有的传输速率而不提高的网络系统</a:t>
            </a:r>
            <a:r>
              <a:rPr lang="zh-CN" altLang="en-US" dirty="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685728"/>
                                        </p:tgtEl>
                                        <p:attrNameLst>
                                          <p:attrName>style.visibility</p:attrName>
                                        </p:attrNameLst>
                                      </p:cBhvr>
                                      <p:to>
                                        <p:strVal val="visible"/>
                                      </p:to>
                                    </p:set>
                                    <p:animEffect transition="in" filter="box(in)">
                                      <p:cBhvr>
                                        <p:cTn id="11" dur="500"/>
                                        <p:tgtEl>
                                          <p:spTgt spid="1685728"/>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685736"/>
                                        </p:tgtEl>
                                        <p:attrNameLst>
                                          <p:attrName>style.visibility</p:attrName>
                                        </p:attrNameLst>
                                      </p:cBhvr>
                                      <p:to>
                                        <p:strVal val="visible"/>
                                      </p:to>
                                    </p:set>
                                    <p:animEffect transition="in" filter="box(in)">
                                      <p:cBhvr>
                                        <p:cTn id="15" dur="500"/>
                                        <p:tgtEl>
                                          <p:spTgt spid="1685736"/>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685740"/>
                                        </p:tgtEl>
                                        <p:attrNameLst>
                                          <p:attrName>style.visibility</p:attrName>
                                        </p:attrNameLst>
                                      </p:cBhvr>
                                      <p:to>
                                        <p:strVal val="visible"/>
                                      </p:to>
                                    </p:set>
                                    <p:anim calcmode="discrete" valueType="clr">
                                      <p:cBhvr override="childStyle">
                                        <p:cTn id="19" dur="80"/>
                                        <p:tgtEl>
                                          <p:spTgt spid="1685740"/>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685740"/>
                                        </p:tgtEl>
                                        <p:attrNameLst>
                                          <p:attrName>fillcolor</p:attrName>
                                        </p:attrNameLst>
                                      </p:cBhvr>
                                      <p:tavLst>
                                        <p:tav tm="0">
                                          <p:val>
                                            <p:clrVal>
                                              <a:schemeClr val="accent2"/>
                                            </p:clrVal>
                                          </p:val>
                                        </p:tav>
                                        <p:tav tm="50000">
                                          <p:val>
                                            <p:clrVal>
                                              <a:schemeClr val="hlink"/>
                                            </p:clrVal>
                                          </p:val>
                                        </p:tav>
                                      </p:tavLst>
                                    </p:anim>
                                    <p:set>
                                      <p:cBhvr>
                                        <p:cTn id="21" dur="80"/>
                                        <p:tgtEl>
                                          <p:spTgt spid="1685740"/>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1.38889E-6 8.51852E-6 C 0.01042 0.02385 0.02083 0.04792 0.025 0.05741 " pathEditMode="relative" ptsTypes="aA">
                                      <p:cBhvr>
                                        <p:cTn id="25" dur="2000" fill="hold"/>
                                        <p:tgtEl>
                                          <p:spTgt spid="1685728"/>
                                        </p:tgtEl>
                                        <p:attrNameLst>
                                          <p:attrName>ppt_x</p:attrName>
                                          <p:attrName>ppt_y</p:attrName>
                                        </p:attrNameLst>
                                      </p:cBhvr>
                                    </p:animMotion>
                                  </p:childTnLst>
                                </p:cTn>
                              </p:par>
                            </p:childTnLst>
                          </p:cTn>
                        </p:par>
                        <p:par>
                          <p:cTn id="26" fill="hold">
                            <p:stCondLst>
                              <p:cond delay="2000"/>
                            </p:stCondLst>
                            <p:childTnLst>
                              <p:par>
                                <p:cTn id="27" presetID="4" presetClass="entr" presetSubtype="16" fill="hold" nodeType="afterEffect">
                                  <p:stCondLst>
                                    <p:cond delay="0"/>
                                  </p:stCondLst>
                                  <p:childTnLst>
                                    <p:set>
                                      <p:cBhvr>
                                        <p:cTn id="28" dur="1" fill="hold">
                                          <p:stCondLst>
                                            <p:cond delay="0"/>
                                          </p:stCondLst>
                                        </p:cTn>
                                        <p:tgtEl>
                                          <p:spTgt spid="1685737"/>
                                        </p:tgtEl>
                                        <p:attrNameLst>
                                          <p:attrName>style.visibility</p:attrName>
                                        </p:attrNameLst>
                                      </p:cBhvr>
                                      <p:to>
                                        <p:strVal val="visible"/>
                                      </p:to>
                                    </p:set>
                                    <p:animEffect transition="in" filter="box(in)">
                                      <p:cBhvr>
                                        <p:cTn id="29" dur="500"/>
                                        <p:tgtEl>
                                          <p:spTgt spid="1685737"/>
                                        </p:tgtEl>
                                      </p:cBhvr>
                                    </p:animEffect>
                                  </p:childTnLst>
                                </p:cTn>
                              </p:par>
                            </p:childTnLst>
                          </p:cTn>
                        </p:par>
                        <p:par>
                          <p:cTn id="30" fill="hold">
                            <p:stCondLst>
                              <p:cond delay="25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685741"/>
                                        </p:tgtEl>
                                        <p:attrNameLst>
                                          <p:attrName>style.visibility</p:attrName>
                                        </p:attrNameLst>
                                      </p:cBhvr>
                                      <p:to>
                                        <p:strVal val="visible"/>
                                      </p:to>
                                    </p:set>
                                    <p:anim calcmode="discrete" valueType="clr">
                                      <p:cBhvr override="childStyle">
                                        <p:cTn id="33" dur="80"/>
                                        <p:tgtEl>
                                          <p:spTgt spid="1685741"/>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685741"/>
                                        </p:tgtEl>
                                        <p:attrNameLst>
                                          <p:attrName>fillcolor</p:attrName>
                                        </p:attrNameLst>
                                      </p:cBhvr>
                                      <p:tavLst>
                                        <p:tav tm="0">
                                          <p:val>
                                            <p:clrVal>
                                              <a:schemeClr val="accent2"/>
                                            </p:clrVal>
                                          </p:val>
                                        </p:tav>
                                        <p:tav tm="50000">
                                          <p:val>
                                            <p:clrVal>
                                              <a:schemeClr val="hlink"/>
                                            </p:clrVal>
                                          </p:val>
                                        </p:tav>
                                      </p:tavLst>
                                    </p:anim>
                                    <p:set>
                                      <p:cBhvr>
                                        <p:cTn id="35" dur="80"/>
                                        <p:tgtEl>
                                          <p:spTgt spid="1685741"/>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2" nodeType="clickEffect">
                                  <p:stCondLst>
                                    <p:cond delay="0"/>
                                  </p:stCondLst>
                                  <p:childTnLst>
                                    <p:animMotion origin="layout" path="M 0.025 0.05741 C 0.01684 0.08288 0.00885 0.10834 0.00556 0.11853 " pathEditMode="relative" ptsTypes="aA">
                                      <p:cBhvr>
                                        <p:cTn id="39" dur="2000" fill="hold"/>
                                        <p:tgtEl>
                                          <p:spTgt spid="1685728"/>
                                        </p:tgtEl>
                                        <p:attrNameLst>
                                          <p:attrName>ppt_x</p:attrName>
                                          <p:attrName>ppt_y</p:attrName>
                                        </p:attrNameLst>
                                      </p:cBhvr>
                                    </p:animMotion>
                                  </p:childTnLst>
                                </p:cTn>
                              </p:par>
                            </p:childTnLst>
                          </p:cTn>
                        </p:par>
                        <p:par>
                          <p:cTn id="40" fill="hold">
                            <p:stCondLst>
                              <p:cond delay="2000"/>
                            </p:stCondLst>
                            <p:childTnLst>
                              <p:par>
                                <p:cTn id="41" presetID="4" presetClass="entr" presetSubtype="16" fill="hold" nodeType="afterEffect">
                                  <p:stCondLst>
                                    <p:cond delay="0"/>
                                  </p:stCondLst>
                                  <p:childTnLst>
                                    <p:set>
                                      <p:cBhvr>
                                        <p:cTn id="42" dur="1" fill="hold">
                                          <p:stCondLst>
                                            <p:cond delay="0"/>
                                          </p:stCondLst>
                                        </p:cTn>
                                        <p:tgtEl>
                                          <p:spTgt spid="1685738"/>
                                        </p:tgtEl>
                                        <p:attrNameLst>
                                          <p:attrName>style.visibility</p:attrName>
                                        </p:attrNameLst>
                                      </p:cBhvr>
                                      <p:to>
                                        <p:strVal val="visible"/>
                                      </p:to>
                                    </p:set>
                                    <p:animEffect transition="in" filter="box(in)">
                                      <p:cBhvr>
                                        <p:cTn id="43" dur="500"/>
                                        <p:tgtEl>
                                          <p:spTgt spid="1685738"/>
                                        </p:tgtEl>
                                      </p:cBhvr>
                                    </p:animEffect>
                                  </p:childTnLst>
                                </p:cTn>
                              </p:par>
                            </p:childTnLst>
                          </p:cTn>
                        </p:par>
                        <p:par>
                          <p:cTn id="44" fill="hold">
                            <p:stCondLst>
                              <p:cond delay="250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1685742"/>
                                        </p:tgtEl>
                                        <p:attrNameLst>
                                          <p:attrName>style.visibility</p:attrName>
                                        </p:attrNameLst>
                                      </p:cBhvr>
                                      <p:to>
                                        <p:strVal val="visible"/>
                                      </p:to>
                                    </p:set>
                                    <p:anim calcmode="discrete" valueType="clr">
                                      <p:cBhvr override="childStyle">
                                        <p:cTn id="47" dur="80"/>
                                        <p:tgtEl>
                                          <p:spTgt spid="1685742"/>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85742"/>
                                        </p:tgtEl>
                                        <p:attrNameLst>
                                          <p:attrName>fillcolor</p:attrName>
                                        </p:attrNameLst>
                                      </p:cBhvr>
                                      <p:tavLst>
                                        <p:tav tm="0">
                                          <p:val>
                                            <p:clrVal>
                                              <a:schemeClr val="accent2"/>
                                            </p:clrVal>
                                          </p:val>
                                        </p:tav>
                                        <p:tav tm="50000">
                                          <p:val>
                                            <p:clrVal>
                                              <a:schemeClr val="hlink"/>
                                            </p:clrVal>
                                          </p:val>
                                        </p:tav>
                                      </p:tavLst>
                                    </p:anim>
                                    <p:set>
                                      <p:cBhvr>
                                        <p:cTn id="49" dur="80"/>
                                        <p:tgtEl>
                                          <p:spTgt spid="1685742"/>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3" nodeType="clickEffect">
                                  <p:stCondLst>
                                    <p:cond delay="0"/>
                                  </p:stCondLst>
                                  <p:childTnLst>
                                    <p:animMotion origin="layout" path="M 0.00555 0.11852 C 0.00608 0.16389 0.00677 0.2095 0.00694 0.22778 " pathEditMode="relative" ptsTypes="aA">
                                      <p:cBhvr>
                                        <p:cTn id="53" dur="2000" fill="hold"/>
                                        <p:tgtEl>
                                          <p:spTgt spid="1685728"/>
                                        </p:tgtEl>
                                        <p:attrNameLst>
                                          <p:attrName>ppt_x</p:attrName>
                                          <p:attrName>ppt_y</p:attrName>
                                        </p:attrNameLst>
                                      </p:cBhvr>
                                    </p:animMotion>
                                  </p:childTnLst>
                                </p:cTn>
                              </p:par>
                            </p:childTnLst>
                          </p:cTn>
                        </p:par>
                        <p:par>
                          <p:cTn id="54" fill="hold">
                            <p:stCondLst>
                              <p:cond delay="2000"/>
                            </p:stCondLst>
                            <p:childTnLst>
                              <p:par>
                                <p:cTn id="55" presetID="4" presetClass="entr" presetSubtype="16" fill="hold" nodeType="afterEffect">
                                  <p:stCondLst>
                                    <p:cond delay="0"/>
                                  </p:stCondLst>
                                  <p:childTnLst>
                                    <p:set>
                                      <p:cBhvr>
                                        <p:cTn id="56" dur="1" fill="hold">
                                          <p:stCondLst>
                                            <p:cond delay="0"/>
                                          </p:stCondLst>
                                        </p:cTn>
                                        <p:tgtEl>
                                          <p:spTgt spid="1685739"/>
                                        </p:tgtEl>
                                        <p:attrNameLst>
                                          <p:attrName>style.visibility</p:attrName>
                                        </p:attrNameLst>
                                      </p:cBhvr>
                                      <p:to>
                                        <p:strVal val="visible"/>
                                      </p:to>
                                    </p:set>
                                    <p:animEffect transition="in" filter="box(in)">
                                      <p:cBhvr>
                                        <p:cTn id="57" dur="500"/>
                                        <p:tgtEl>
                                          <p:spTgt spid="1685739"/>
                                        </p:tgtEl>
                                      </p:cBhvr>
                                    </p:animEffect>
                                  </p:childTnLst>
                                </p:cTn>
                              </p:par>
                            </p:childTnLst>
                          </p:cTn>
                        </p:par>
                        <p:par>
                          <p:cTn id="58" fill="hold">
                            <p:stCondLst>
                              <p:cond delay="2500"/>
                            </p:stCondLst>
                            <p:childTnLst>
                              <p:par>
                                <p:cTn id="59" presetID="27" presetClass="entr" presetSubtype="0" fill="hold" grpId="0" nodeType="afterEffect">
                                  <p:stCondLst>
                                    <p:cond delay="0"/>
                                  </p:stCondLst>
                                  <p:iterate type="lt">
                                    <p:tmPct val="50000"/>
                                  </p:iterate>
                                  <p:childTnLst>
                                    <p:set>
                                      <p:cBhvr>
                                        <p:cTn id="60" dur="1" fill="hold">
                                          <p:stCondLst>
                                            <p:cond delay="0"/>
                                          </p:stCondLst>
                                        </p:cTn>
                                        <p:tgtEl>
                                          <p:spTgt spid="1685743"/>
                                        </p:tgtEl>
                                        <p:attrNameLst>
                                          <p:attrName>style.visibility</p:attrName>
                                        </p:attrNameLst>
                                      </p:cBhvr>
                                      <p:to>
                                        <p:strVal val="visible"/>
                                      </p:to>
                                    </p:set>
                                    <p:anim calcmode="discrete" valueType="clr">
                                      <p:cBhvr override="childStyle">
                                        <p:cTn id="61" dur="80"/>
                                        <p:tgtEl>
                                          <p:spTgt spid="1685743"/>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685743"/>
                                        </p:tgtEl>
                                        <p:attrNameLst>
                                          <p:attrName>fillcolor</p:attrName>
                                        </p:attrNameLst>
                                      </p:cBhvr>
                                      <p:tavLst>
                                        <p:tav tm="0">
                                          <p:val>
                                            <p:clrVal>
                                              <a:schemeClr val="accent2"/>
                                            </p:clrVal>
                                          </p:val>
                                        </p:tav>
                                        <p:tav tm="50000">
                                          <p:val>
                                            <p:clrVal>
                                              <a:schemeClr val="hlink"/>
                                            </p:clrVal>
                                          </p:val>
                                        </p:tav>
                                      </p:tavLst>
                                    </p:anim>
                                    <p:set>
                                      <p:cBhvr>
                                        <p:cTn id="63" dur="80"/>
                                        <p:tgtEl>
                                          <p:spTgt spid="1685743"/>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up)">
                                      <p:cBhvr>
                                        <p:cTn id="68" dur="500"/>
                                        <p:tgtEl>
                                          <p:spTgt spid="5"/>
                                        </p:tgtEl>
                                      </p:cBhvr>
                                    </p:animEffect>
                                  </p:childTnLst>
                                </p:cTn>
                              </p:par>
                            </p:childTnLst>
                          </p:cTn>
                        </p:par>
                        <p:par>
                          <p:cTn id="69" fill="hold">
                            <p:stCondLst>
                              <p:cond delay="500"/>
                            </p:stCondLst>
                            <p:childTnLst>
                              <p:par>
                                <p:cTn id="70" presetID="27" presetClass="entr" presetSubtype="0" fill="hold" grpId="0" nodeType="afterEffect">
                                  <p:stCondLst>
                                    <p:cond delay="0"/>
                                  </p:stCondLst>
                                  <p:iterate type="lt">
                                    <p:tmPct val="50000"/>
                                  </p:iterate>
                                  <p:childTnLst>
                                    <p:set>
                                      <p:cBhvr>
                                        <p:cTn id="71" dur="1" fill="hold">
                                          <p:stCondLst>
                                            <p:cond delay="0"/>
                                          </p:stCondLst>
                                        </p:cTn>
                                        <p:tgtEl>
                                          <p:spTgt spid="1685751"/>
                                        </p:tgtEl>
                                        <p:attrNameLst>
                                          <p:attrName>style.visibility</p:attrName>
                                        </p:attrNameLst>
                                      </p:cBhvr>
                                      <p:to>
                                        <p:strVal val="visible"/>
                                      </p:to>
                                    </p:set>
                                    <p:anim calcmode="discrete" valueType="clr">
                                      <p:cBhvr override="childStyle">
                                        <p:cTn id="72" dur="80"/>
                                        <p:tgtEl>
                                          <p:spTgt spid="1685751"/>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1685751"/>
                                        </p:tgtEl>
                                        <p:attrNameLst>
                                          <p:attrName>fillcolor</p:attrName>
                                        </p:attrNameLst>
                                      </p:cBhvr>
                                      <p:tavLst>
                                        <p:tav tm="0">
                                          <p:val>
                                            <p:clrVal>
                                              <a:schemeClr val="accent2"/>
                                            </p:clrVal>
                                          </p:val>
                                        </p:tav>
                                        <p:tav tm="50000">
                                          <p:val>
                                            <p:clrVal>
                                              <a:schemeClr val="hlink"/>
                                            </p:clrVal>
                                          </p:val>
                                        </p:tav>
                                      </p:tavLst>
                                    </p:anim>
                                    <p:set>
                                      <p:cBhvr>
                                        <p:cTn id="74" dur="80"/>
                                        <p:tgtEl>
                                          <p:spTgt spid="1685751"/>
                                        </p:tgtEl>
                                        <p:attrNameLst>
                                          <p:attrName>fill.type</p:attrName>
                                        </p:attrNameLst>
                                      </p:cBhvr>
                                      <p:to>
                                        <p:strVal val="solid"/>
                                      </p:to>
                                    </p:set>
                                  </p:childTnLst>
                                </p:cTn>
                              </p:par>
                            </p:childTnLst>
                          </p:cTn>
                        </p:par>
                        <p:par>
                          <p:cTn id="75" fill="hold">
                            <p:stCondLst>
                              <p:cond delay="980"/>
                            </p:stCondLst>
                            <p:childTnLst>
                              <p:par>
                                <p:cTn id="76" presetID="27" presetClass="entr" presetSubtype="0" fill="hold" grpId="0" nodeType="afterEffect">
                                  <p:stCondLst>
                                    <p:cond delay="0"/>
                                  </p:stCondLst>
                                  <p:iterate type="lt">
                                    <p:tmPct val="50000"/>
                                  </p:iterate>
                                  <p:childTnLst>
                                    <p:set>
                                      <p:cBhvr>
                                        <p:cTn id="77" dur="1" fill="hold">
                                          <p:stCondLst>
                                            <p:cond delay="0"/>
                                          </p:stCondLst>
                                        </p:cTn>
                                        <p:tgtEl>
                                          <p:spTgt spid="1685752"/>
                                        </p:tgtEl>
                                        <p:attrNameLst>
                                          <p:attrName>style.visibility</p:attrName>
                                        </p:attrNameLst>
                                      </p:cBhvr>
                                      <p:to>
                                        <p:strVal val="visible"/>
                                      </p:to>
                                    </p:set>
                                    <p:anim calcmode="discrete" valueType="clr">
                                      <p:cBhvr override="childStyle">
                                        <p:cTn id="78" dur="80"/>
                                        <p:tgtEl>
                                          <p:spTgt spid="1685752"/>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1685752"/>
                                        </p:tgtEl>
                                        <p:attrNameLst>
                                          <p:attrName>fillcolor</p:attrName>
                                        </p:attrNameLst>
                                      </p:cBhvr>
                                      <p:tavLst>
                                        <p:tav tm="0">
                                          <p:val>
                                            <p:clrVal>
                                              <a:schemeClr val="accent2"/>
                                            </p:clrVal>
                                          </p:val>
                                        </p:tav>
                                        <p:tav tm="50000">
                                          <p:val>
                                            <p:clrVal>
                                              <a:schemeClr val="hlink"/>
                                            </p:clrVal>
                                          </p:val>
                                        </p:tav>
                                      </p:tavLst>
                                    </p:anim>
                                    <p:set>
                                      <p:cBhvr>
                                        <p:cTn id="80" dur="80"/>
                                        <p:tgtEl>
                                          <p:spTgt spid="168575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728" grpId="0" animBg="1"/>
      <p:bldP spid="1685728" grpId="1" animBg="1"/>
      <p:bldP spid="1685728" grpId="2" animBg="1"/>
      <p:bldP spid="1685728" grpId="3" animBg="1"/>
      <p:bldP spid="1685740" grpId="0"/>
      <p:bldP spid="1685741" grpId="0"/>
      <p:bldP spid="1685742" grpId="0"/>
      <p:bldP spid="1685743" grpId="0"/>
      <p:bldP spid="1685751" grpId="0"/>
      <p:bldP spid="16857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存储架构</a:t>
            </a:r>
            <a:r>
              <a:rPr lang="en-US" altLang="zh-CN" sz="3200" b="1" dirty="0" smtClean="0">
                <a:solidFill>
                  <a:schemeClr val="bg1"/>
                </a:solidFill>
                <a:latin typeface="微软雅黑" pitchFamily="34" charset="-122"/>
                <a:ea typeface="微软雅黑" pitchFamily="34" charset="-122"/>
                <a:cs typeface="Times New Roman" pitchFamily="18" charset="0"/>
              </a:rPr>
              <a:t>——NAS</a:t>
            </a:r>
          </a:p>
        </p:txBody>
      </p:sp>
      <p:pic>
        <p:nvPicPr>
          <p:cNvPr id="41989" name="Picture 5" descr="switch"/>
          <p:cNvPicPr>
            <a:picLocks noChangeAspect="1" noChangeArrowheads="1"/>
          </p:cNvPicPr>
          <p:nvPr/>
        </p:nvPicPr>
        <p:blipFill>
          <a:blip r:embed="rId3"/>
          <a:srcRect/>
          <a:stretch>
            <a:fillRect/>
          </a:stretch>
        </p:blipFill>
        <p:spPr bwMode="auto">
          <a:xfrm>
            <a:off x="1003300" y="2444750"/>
            <a:ext cx="868363" cy="220663"/>
          </a:xfrm>
          <a:prstGeom prst="rect">
            <a:avLst/>
          </a:prstGeom>
          <a:noFill/>
          <a:ln w="9525">
            <a:noFill/>
            <a:miter lim="800000"/>
            <a:headEnd/>
            <a:tailEnd/>
          </a:ln>
        </p:spPr>
      </p:pic>
      <p:pic>
        <p:nvPicPr>
          <p:cNvPr id="41990" name="Picture 6" descr="storage system"/>
          <p:cNvPicPr>
            <a:picLocks noChangeAspect="1" noChangeArrowheads="1"/>
          </p:cNvPicPr>
          <p:nvPr/>
        </p:nvPicPr>
        <p:blipFill>
          <a:blip r:embed="rId4">
            <a:grayscl/>
          </a:blip>
          <a:srcRect/>
          <a:stretch>
            <a:fillRect/>
          </a:stretch>
        </p:blipFill>
        <p:spPr bwMode="auto">
          <a:xfrm>
            <a:off x="3267075" y="3273425"/>
            <a:ext cx="473075" cy="1069975"/>
          </a:xfrm>
          <a:prstGeom prst="rect">
            <a:avLst/>
          </a:prstGeom>
          <a:noFill/>
          <a:ln w="9525">
            <a:noFill/>
            <a:miter lim="800000"/>
            <a:headEnd/>
            <a:tailEnd/>
          </a:ln>
        </p:spPr>
      </p:pic>
      <p:sp>
        <p:nvSpPr>
          <p:cNvPr id="41991" name="Line 7"/>
          <p:cNvSpPr>
            <a:spLocks noChangeShapeType="1"/>
          </p:cNvSpPr>
          <p:nvPr/>
        </p:nvSpPr>
        <p:spPr bwMode="auto">
          <a:xfrm>
            <a:off x="2862263" y="4025900"/>
            <a:ext cx="341312" cy="423863"/>
          </a:xfrm>
          <a:prstGeom prst="line">
            <a:avLst/>
          </a:prstGeom>
          <a:noFill/>
          <a:ln w="76200">
            <a:solidFill>
              <a:schemeClr val="bg1"/>
            </a:solidFill>
            <a:round/>
            <a:headEnd/>
            <a:tailEnd/>
          </a:ln>
        </p:spPr>
        <p:txBody>
          <a:bodyPr/>
          <a:lstStyle/>
          <a:p>
            <a:endParaRPr lang="zh-CN" altLang="en-US"/>
          </a:p>
        </p:txBody>
      </p:sp>
      <p:pic>
        <p:nvPicPr>
          <p:cNvPr id="41992" name="Picture 9" descr="server_b"/>
          <p:cNvPicPr>
            <a:picLocks noChangeAspect="1" noChangeArrowheads="1"/>
          </p:cNvPicPr>
          <p:nvPr/>
        </p:nvPicPr>
        <p:blipFill>
          <a:blip r:embed="rId5"/>
          <a:srcRect/>
          <a:stretch>
            <a:fillRect/>
          </a:stretch>
        </p:blipFill>
        <p:spPr bwMode="auto">
          <a:xfrm>
            <a:off x="2409825" y="3390900"/>
            <a:ext cx="647700" cy="701675"/>
          </a:xfrm>
          <a:prstGeom prst="rect">
            <a:avLst/>
          </a:prstGeom>
          <a:noFill/>
          <a:ln w="9525">
            <a:noFill/>
            <a:miter lim="800000"/>
            <a:headEnd/>
            <a:tailEnd/>
          </a:ln>
        </p:spPr>
      </p:pic>
      <p:pic>
        <p:nvPicPr>
          <p:cNvPr id="41993" name="Picture 10" descr="server_a"/>
          <p:cNvPicPr>
            <a:picLocks noChangeAspect="1" noChangeArrowheads="1"/>
          </p:cNvPicPr>
          <p:nvPr/>
        </p:nvPicPr>
        <p:blipFill>
          <a:blip r:embed="rId6"/>
          <a:srcRect/>
          <a:stretch>
            <a:fillRect/>
          </a:stretch>
        </p:blipFill>
        <p:spPr bwMode="auto">
          <a:xfrm>
            <a:off x="1765300" y="3390900"/>
            <a:ext cx="647700" cy="701675"/>
          </a:xfrm>
          <a:prstGeom prst="rect">
            <a:avLst/>
          </a:prstGeom>
          <a:noFill/>
          <a:ln w="9525">
            <a:noFill/>
            <a:miter lim="800000"/>
            <a:headEnd/>
            <a:tailEnd/>
          </a:ln>
        </p:spPr>
      </p:pic>
      <p:sp>
        <p:nvSpPr>
          <p:cNvPr id="1687571" name="Line 19"/>
          <p:cNvSpPr>
            <a:spLocks noChangeShapeType="1"/>
          </p:cNvSpPr>
          <p:nvPr/>
        </p:nvSpPr>
        <p:spPr bwMode="auto">
          <a:xfrm>
            <a:off x="1485900" y="1905000"/>
            <a:ext cx="0" cy="5461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7572" name="Line 20"/>
          <p:cNvSpPr>
            <a:spLocks noChangeShapeType="1"/>
          </p:cNvSpPr>
          <p:nvPr/>
        </p:nvSpPr>
        <p:spPr bwMode="auto">
          <a:xfrm flipV="1">
            <a:off x="1524000" y="2667000"/>
            <a:ext cx="0" cy="7366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grpSp>
        <p:nvGrpSpPr>
          <p:cNvPr id="3" name="Group 23"/>
          <p:cNvGrpSpPr>
            <a:grpSpLocks/>
          </p:cNvGrpSpPr>
          <p:nvPr/>
        </p:nvGrpSpPr>
        <p:grpSpPr bwMode="auto">
          <a:xfrm>
            <a:off x="1038225" y="1336675"/>
            <a:ext cx="865188" cy="430213"/>
            <a:chOff x="902" y="842"/>
            <a:chExt cx="545" cy="271"/>
          </a:xfrm>
        </p:grpSpPr>
        <p:pic>
          <p:nvPicPr>
            <p:cNvPr id="42020" name="Picture 24"/>
            <p:cNvPicPr>
              <a:picLocks noChangeAspect="1" noChangeArrowheads="1"/>
            </p:cNvPicPr>
            <p:nvPr/>
          </p:nvPicPr>
          <p:blipFill>
            <a:blip r:embed="rId7"/>
            <a:srcRect/>
            <a:stretch>
              <a:fillRect/>
            </a:stretch>
          </p:blipFill>
          <p:spPr bwMode="auto">
            <a:xfrm>
              <a:off x="1254" y="842"/>
              <a:ext cx="193" cy="271"/>
            </a:xfrm>
            <a:prstGeom prst="rect">
              <a:avLst/>
            </a:prstGeom>
            <a:noFill/>
            <a:ln w="9525">
              <a:noFill/>
              <a:miter lim="800000"/>
              <a:headEnd/>
              <a:tailEnd/>
            </a:ln>
          </p:spPr>
        </p:pic>
        <p:pic>
          <p:nvPicPr>
            <p:cNvPr id="42021" name="Picture 25"/>
            <p:cNvPicPr>
              <a:picLocks noChangeAspect="1" noChangeArrowheads="1"/>
            </p:cNvPicPr>
            <p:nvPr/>
          </p:nvPicPr>
          <p:blipFill>
            <a:blip r:embed="rId8"/>
            <a:srcRect/>
            <a:stretch>
              <a:fillRect/>
            </a:stretch>
          </p:blipFill>
          <p:spPr bwMode="auto">
            <a:xfrm>
              <a:off x="1078" y="842"/>
              <a:ext cx="193" cy="271"/>
            </a:xfrm>
            <a:prstGeom prst="rect">
              <a:avLst/>
            </a:prstGeom>
            <a:noFill/>
            <a:ln w="9525">
              <a:noFill/>
              <a:miter lim="800000"/>
              <a:headEnd/>
              <a:tailEnd/>
            </a:ln>
          </p:spPr>
        </p:pic>
        <p:pic>
          <p:nvPicPr>
            <p:cNvPr id="42022" name="Picture 26"/>
            <p:cNvPicPr>
              <a:picLocks noChangeAspect="1" noChangeArrowheads="1"/>
            </p:cNvPicPr>
            <p:nvPr/>
          </p:nvPicPr>
          <p:blipFill>
            <a:blip r:embed="rId8"/>
            <a:srcRect/>
            <a:stretch>
              <a:fillRect/>
            </a:stretch>
          </p:blipFill>
          <p:spPr bwMode="auto">
            <a:xfrm>
              <a:off x="902" y="842"/>
              <a:ext cx="193" cy="271"/>
            </a:xfrm>
            <a:prstGeom prst="rect">
              <a:avLst/>
            </a:prstGeom>
            <a:noFill/>
            <a:ln w="9525">
              <a:noFill/>
              <a:miter lim="800000"/>
              <a:headEnd/>
              <a:tailEnd/>
            </a:ln>
          </p:spPr>
        </p:pic>
      </p:grpSp>
      <p:sp>
        <p:nvSpPr>
          <p:cNvPr id="1687579" name="Rectangle 27"/>
          <p:cNvSpPr>
            <a:spLocks noChangeArrowheads="1"/>
          </p:cNvSpPr>
          <p:nvPr/>
        </p:nvSpPr>
        <p:spPr bwMode="auto">
          <a:xfrm>
            <a:off x="927100" y="1308100"/>
            <a:ext cx="1155700" cy="584200"/>
          </a:xfrm>
          <a:prstGeom prst="rect">
            <a:avLst/>
          </a:prstGeom>
          <a:noFill/>
          <a:ln w="9525" algn="ctr">
            <a:solidFill>
              <a:srgbClr val="EAEAEA"/>
            </a:solidFill>
            <a:miter lim="800000"/>
            <a:headEnd/>
            <a:tailEnd/>
          </a:ln>
          <a:effectLst>
            <a:outerShdw dist="107763" dir="13500000" algn="ctr" rotWithShape="0">
              <a:srgbClr val="808080">
                <a:alpha val="50000"/>
              </a:srgbClr>
            </a:outerShdw>
          </a:effectLst>
        </p:spPr>
        <p:txBody>
          <a:bodyPr wrap="none" anchor="ctr"/>
          <a:lstStyle/>
          <a:p>
            <a:pPr algn="ctr">
              <a:spcBef>
                <a:spcPct val="50000"/>
              </a:spcBef>
              <a:tabLst>
                <a:tab pos="6342063" algn="r"/>
              </a:tabLst>
              <a:defRPr/>
            </a:pPr>
            <a:endParaRPr lang="zh-CN" altLang="zh-CN">
              <a:ea typeface="宋体" pitchFamily="2" charset="-122"/>
            </a:endParaRPr>
          </a:p>
        </p:txBody>
      </p:sp>
      <p:sp>
        <p:nvSpPr>
          <p:cNvPr id="41998" name="AutoShape 29"/>
          <p:cNvSpPr>
            <a:spLocks noChangeArrowheads="1"/>
          </p:cNvSpPr>
          <p:nvPr/>
        </p:nvSpPr>
        <p:spPr bwMode="auto">
          <a:xfrm rot="5400000">
            <a:off x="1860550" y="2368550"/>
            <a:ext cx="1244600" cy="2870200"/>
          </a:xfrm>
          <a:prstGeom prst="foldedCorner">
            <a:avLst>
              <a:gd name="adj" fmla="val 12500"/>
            </a:avLst>
          </a:prstGeom>
          <a:noFill/>
          <a:ln w="9525">
            <a:solidFill>
              <a:srgbClr val="C0C0C0"/>
            </a:solidFill>
            <a:round/>
            <a:headEnd/>
            <a:tailEnd/>
          </a:ln>
        </p:spPr>
        <p:txBody>
          <a:bodyPr rot="10800000" vert="eaVert" wrap="none" anchor="ctr"/>
          <a:lstStyle/>
          <a:p>
            <a:pPr algn="ctr">
              <a:spcBef>
                <a:spcPct val="50000"/>
              </a:spcBef>
              <a:tabLst>
                <a:tab pos="6342063" algn="r"/>
              </a:tabLst>
            </a:pPr>
            <a:endParaRPr lang="zh-CN" altLang="zh-CN">
              <a:solidFill>
                <a:srgbClr val="EAEAEA"/>
              </a:solidFill>
            </a:endParaRPr>
          </a:p>
        </p:txBody>
      </p:sp>
      <p:pic>
        <p:nvPicPr>
          <p:cNvPr id="41999" name="Picture 32" descr="server_a"/>
          <p:cNvPicPr>
            <a:picLocks noChangeAspect="1" noChangeArrowheads="1"/>
          </p:cNvPicPr>
          <p:nvPr/>
        </p:nvPicPr>
        <p:blipFill>
          <a:blip r:embed="rId6"/>
          <a:srcRect/>
          <a:stretch>
            <a:fillRect/>
          </a:stretch>
        </p:blipFill>
        <p:spPr bwMode="auto">
          <a:xfrm>
            <a:off x="1117600" y="3403600"/>
            <a:ext cx="647700" cy="701675"/>
          </a:xfrm>
          <a:prstGeom prst="rect">
            <a:avLst/>
          </a:prstGeom>
          <a:noFill/>
          <a:ln w="9525">
            <a:noFill/>
            <a:miter lim="800000"/>
            <a:headEnd/>
            <a:tailEnd/>
          </a:ln>
        </p:spPr>
      </p:pic>
      <p:sp>
        <p:nvSpPr>
          <p:cNvPr id="1687585" name="Line 33"/>
          <p:cNvSpPr>
            <a:spLocks noChangeShapeType="1"/>
          </p:cNvSpPr>
          <p:nvPr/>
        </p:nvSpPr>
        <p:spPr bwMode="auto">
          <a:xfrm>
            <a:off x="1524000" y="2667000"/>
            <a:ext cx="635000" cy="7112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7586" name="Line 34"/>
          <p:cNvSpPr>
            <a:spLocks noChangeShapeType="1"/>
          </p:cNvSpPr>
          <p:nvPr/>
        </p:nvSpPr>
        <p:spPr bwMode="auto">
          <a:xfrm>
            <a:off x="1524000" y="2679700"/>
            <a:ext cx="1270000" cy="6985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7587" name="Line 35"/>
          <p:cNvSpPr>
            <a:spLocks noChangeShapeType="1"/>
          </p:cNvSpPr>
          <p:nvPr/>
        </p:nvSpPr>
        <p:spPr bwMode="auto">
          <a:xfrm>
            <a:off x="1524000" y="2654300"/>
            <a:ext cx="1955800" cy="6096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7583" name="Oval 31"/>
          <p:cNvSpPr>
            <a:spLocks noChangeArrowheads="1"/>
          </p:cNvSpPr>
          <p:nvPr/>
        </p:nvSpPr>
        <p:spPr bwMode="auto">
          <a:xfrm>
            <a:off x="1217613" y="3403600"/>
            <a:ext cx="596900" cy="7239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grpSp>
        <p:nvGrpSpPr>
          <p:cNvPr id="4" name="Group 39"/>
          <p:cNvGrpSpPr>
            <a:grpSpLocks/>
          </p:cNvGrpSpPr>
          <p:nvPr/>
        </p:nvGrpSpPr>
        <p:grpSpPr bwMode="auto">
          <a:xfrm>
            <a:off x="4683125" y="947738"/>
            <a:ext cx="2713038" cy="2495550"/>
            <a:chOff x="2950" y="605"/>
            <a:chExt cx="1709" cy="1572"/>
          </a:xfrm>
        </p:grpSpPr>
        <p:sp>
          <p:nvSpPr>
            <p:cNvPr id="1687592" name="AutoShape 40"/>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硬件组成</a:t>
              </a:r>
            </a:p>
          </p:txBody>
        </p:sp>
      </p:grpSp>
      <p:pic>
        <p:nvPicPr>
          <p:cNvPr id="1687594" name="Picture 42"/>
          <p:cNvPicPr>
            <a:picLocks noChangeAspect="1" noChangeArrowheads="1"/>
          </p:cNvPicPr>
          <p:nvPr/>
        </p:nvPicPr>
        <p:blipFill>
          <a:blip r:embed="rId9"/>
          <a:srcRect/>
          <a:stretch>
            <a:fillRect/>
          </a:stretch>
        </p:blipFill>
        <p:spPr bwMode="auto">
          <a:xfrm>
            <a:off x="4741863" y="1484313"/>
            <a:ext cx="1019175" cy="565150"/>
          </a:xfrm>
          <a:prstGeom prst="rect">
            <a:avLst/>
          </a:prstGeom>
          <a:noFill/>
          <a:ln w="9525">
            <a:noFill/>
            <a:miter lim="800000"/>
            <a:headEnd/>
            <a:tailEnd/>
          </a:ln>
        </p:spPr>
      </p:pic>
      <p:sp>
        <p:nvSpPr>
          <p:cNvPr id="1687598" name="Text Box 46"/>
          <p:cNvSpPr txBox="1">
            <a:spLocks noChangeArrowheads="1"/>
          </p:cNvSpPr>
          <p:nvPr/>
        </p:nvSpPr>
        <p:spPr bwMode="auto">
          <a:xfrm>
            <a:off x="4894263" y="1979613"/>
            <a:ext cx="641350" cy="274637"/>
          </a:xfrm>
          <a:prstGeom prst="rect">
            <a:avLst/>
          </a:prstGeom>
          <a:noFill/>
          <a:ln w="9525">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服务器</a:t>
            </a:r>
          </a:p>
        </p:txBody>
      </p:sp>
      <p:sp>
        <p:nvSpPr>
          <p:cNvPr id="1687599" name="Text Box 47"/>
          <p:cNvSpPr txBox="1">
            <a:spLocks noChangeArrowheads="1"/>
          </p:cNvSpPr>
          <p:nvPr/>
        </p:nvSpPr>
        <p:spPr bwMode="auto">
          <a:xfrm>
            <a:off x="5930900" y="1987550"/>
            <a:ext cx="488950" cy="274638"/>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网卡</a:t>
            </a:r>
          </a:p>
        </p:txBody>
      </p:sp>
      <p:sp>
        <p:nvSpPr>
          <p:cNvPr id="1687600" name="Text Box 48"/>
          <p:cNvSpPr txBox="1">
            <a:spLocks noChangeArrowheads="1"/>
          </p:cNvSpPr>
          <p:nvPr/>
        </p:nvSpPr>
        <p:spPr bwMode="auto">
          <a:xfrm>
            <a:off x="6811963" y="1987550"/>
            <a:ext cx="488950" cy="274638"/>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网线</a:t>
            </a:r>
          </a:p>
        </p:txBody>
      </p:sp>
      <p:sp>
        <p:nvSpPr>
          <p:cNvPr id="1687601" name="Text Box 49"/>
          <p:cNvSpPr txBox="1">
            <a:spLocks noChangeArrowheads="1"/>
          </p:cNvSpPr>
          <p:nvPr/>
        </p:nvSpPr>
        <p:spPr bwMode="auto">
          <a:xfrm>
            <a:off x="6438900" y="2724150"/>
            <a:ext cx="488950" cy="274638"/>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存储</a:t>
            </a:r>
          </a:p>
        </p:txBody>
      </p:sp>
      <p:pic>
        <p:nvPicPr>
          <p:cNvPr id="1687605" name="Picture 53"/>
          <p:cNvPicPr>
            <a:picLocks noChangeAspect="1" noChangeArrowheads="1"/>
          </p:cNvPicPr>
          <p:nvPr/>
        </p:nvPicPr>
        <p:blipFill>
          <a:blip r:embed="rId10"/>
          <a:srcRect/>
          <a:stretch>
            <a:fillRect/>
          </a:stretch>
        </p:blipFill>
        <p:spPr bwMode="auto">
          <a:xfrm>
            <a:off x="6750050" y="1539875"/>
            <a:ext cx="495300" cy="400050"/>
          </a:xfrm>
          <a:prstGeom prst="rect">
            <a:avLst/>
          </a:prstGeom>
          <a:noFill/>
          <a:ln w="9525">
            <a:noFill/>
            <a:miter lim="800000"/>
            <a:headEnd/>
            <a:tailEnd/>
          </a:ln>
        </p:spPr>
      </p:pic>
      <p:pic>
        <p:nvPicPr>
          <p:cNvPr id="1687607" name="Picture 55">
            <a:hlinkClick r:id="rId11"/>
          </p:cNvPr>
          <p:cNvPicPr>
            <a:picLocks noChangeAspect="1" noChangeArrowheads="1"/>
          </p:cNvPicPr>
          <p:nvPr/>
        </p:nvPicPr>
        <p:blipFill>
          <a:blip r:embed="rId12"/>
          <a:srcRect/>
          <a:stretch>
            <a:fillRect/>
          </a:stretch>
        </p:blipFill>
        <p:spPr bwMode="auto">
          <a:xfrm>
            <a:off x="5967413" y="1501775"/>
            <a:ext cx="536575" cy="485775"/>
          </a:xfrm>
          <a:prstGeom prst="rect">
            <a:avLst/>
          </a:prstGeom>
          <a:noFill/>
          <a:ln w="9525">
            <a:noFill/>
            <a:miter lim="800000"/>
            <a:headEnd/>
            <a:tailEnd/>
          </a:ln>
        </p:spPr>
      </p:pic>
      <p:pic>
        <p:nvPicPr>
          <p:cNvPr id="1687608" name="Picture 56" descr="as500N-1"/>
          <p:cNvPicPr>
            <a:picLocks noChangeAspect="1" noChangeArrowheads="1"/>
          </p:cNvPicPr>
          <p:nvPr/>
        </p:nvPicPr>
        <p:blipFill>
          <a:blip r:embed="rId13"/>
          <a:srcRect/>
          <a:stretch>
            <a:fillRect/>
          </a:stretch>
        </p:blipFill>
        <p:spPr bwMode="auto">
          <a:xfrm>
            <a:off x="6196013" y="2289175"/>
            <a:ext cx="1057275" cy="411163"/>
          </a:xfrm>
          <a:prstGeom prst="rect">
            <a:avLst/>
          </a:prstGeom>
          <a:noFill/>
          <a:ln w="9525">
            <a:noFill/>
            <a:miter lim="800000"/>
            <a:headEnd/>
            <a:tailEnd/>
          </a:ln>
        </p:spPr>
      </p:pic>
      <p:grpSp>
        <p:nvGrpSpPr>
          <p:cNvPr id="5" name="Group 61"/>
          <p:cNvGrpSpPr>
            <a:grpSpLocks/>
          </p:cNvGrpSpPr>
          <p:nvPr/>
        </p:nvGrpSpPr>
        <p:grpSpPr bwMode="auto">
          <a:xfrm>
            <a:off x="4670425" y="3767138"/>
            <a:ext cx="2713038" cy="2482850"/>
            <a:chOff x="2958" y="2253"/>
            <a:chExt cx="1709" cy="1564"/>
          </a:xfrm>
        </p:grpSpPr>
        <p:sp>
          <p:nvSpPr>
            <p:cNvPr id="1687614" name="AutoShape 62"/>
            <p:cNvSpPr>
              <a:spLocks noChangeArrowheads="1"/>
            </p:cNvSpPr>
            <p:nvPr/>
          </p:nvSpPr>
          <p:spPr bwMode="auto">
            <a:xfrm>
              <a:off x="2958" y="240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523" y="2253"/>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应用环境</a:t>
              </a:r>
            </a:p>
          </p:txBody>
        </p:sp>
      </p:grpSp>
      <p:sp>
        <p:nvSpPr>
          <p:cNvPr id="1687616" name="Text Box 64"/>
          <p:cNvSpPr txBox="1">
            <a:spLocks noChangeArrowheads="1"/>
          </p:cNvSpPr>
          <p:nvPr/>
        </p:nvSpPr>
        <p:spPr bwMode="auto">
          <a:xfrm>
            <a:off x="4643438" y="4432301"/>
            <a:ext cx="2724172" cy="369332"/>
          </a:xfrm>
          <a:prstGeom prst="rect">
            <a:avLst/>
          </a:prstGeom>
          <a:noFill/>
          <a:ln w="9525" algn="ctr">
            <a:noFill/>
            <a:miter lim="800000"/>
            <a:headEnd/>
            <a:tailEnd/>
          </a:ln>
        </p:spPr>
        <p:txBody>
          <a:bodyPr wrap="square">
            <a:spAutoFit/>
          </a:bodyPr>
          <a:lstStyle/>
          <a:p>
            <a:pPr algn="ctr">
              <a:spcBef>
                <a:spcPct val="50000"/>
              </a:spcBef>
              <a:buFontTx/>
              <a:buChar char="•"/>
              <a:tabLst>
                <a:tab pos="6342063" algn="r"/>
              </a:tabLst>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基于以太网的数据共享</a:t>
            </a:r>
          </a:p>
        </p:txBody>
      </p:sp>
      <p:sp>
        <p:nvSpPr>
          <p:cNvPr id="1687617" name="Text Box 65"/>
          <p:cNvSpPr txBox="1">
            <a:spLocks noChangeArrowheads="1"/>
          </p:cNvSpPr>
          <p:nvPr/>
        </p:nvSpPr>
        <p:spPr bwMode="auto">
          <a:xfrm>
            <a:off x="4572000" y="4927600"/>
            <a:ext cx="2389206" cy="369332"/>
          </a:xfrm>
          <a:prstGeom prst="rect">
            <a:avLst/>
          </a:prstGeom>
          <a:noFill/>
          <a:ln w="9525" algn="ctr">
            <a:noFill/>
            <a:miter lim="800000"/>
            <a:headEnd/>
            <a:tailEnd/>
          </a:ln>
        </p:spPr>
        <p:txBody>
          <a:bodyPr wrap="square">
            <a:spAutoFit/>
          </a:bodyPr>
          <a:lstStyle/>
          <a:p>
            <a:pPr algn="ctr">
              <a:spcBef>
                <a:spcPct val="50000"/>
              </a:spcBef>
              <a:buFontTx/>
              <a:buChar char="•"/>
              <a:tabLst>
                <a:tab pos="6342063" algn="r"/>
              </a:tabLst>
            </a:pPr>
            <a:r>
              <a:rPr lang="zh-CN" altLang="en-US" dirty="0">
                <a:latin typeface="微软雅黑" pitchFamily="34" charset="-122"/>
                <a:ea typeface="微软雅黑" pitchFamily="34" charset="-122"/>
              </a:rPr>
              <a:t>文件级的数据传输</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687583"/>
                                        </p:tgtEl>
                                        <p:attrNameLst>
                                          <p:attrName>style.visibility</p:attrName>
                                        </p:attrNameLst>
                                      </p:cBhvr>
                                      <p:to>
                                        <p:strVal val="visible"/>
                                      </p:to>
                                    </p:set>
                                    <p:animEffect transition="in" filter="box(in)">
                                      <p:cBhvr>
                                        <p:cTn id="11" dur="500"/>
                                        <p:tgtEl>
                                          <p:spTgt spid="1687583"/>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687594"/>
                                        </p:tgtEl>
                                        <p:attrNameLst>
                                          <p:attrName>style.visibility</p:attrName>
                                        </p:attrNameLst>
                                      </p:cBhvr>
                                      <p:to>
                                        <p:strVal val="visible"/>
                                      </p:to>
                                    </p:set>
                                    <p:animEffect transition="in" filter="box(in)">
                                      <p:cBhvr>
                                        <p:cTn id="15" dur="500"/>
                                        <p:tgtEl>
                                          <p:spTgt spid="1687594"/>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687598"/>
                                        </p:tgtEl>
                                        <p:attrNameLst>
                                          <p:attrName>style.visibility</p:attrName>
                                        </p:attrNameLst>
                                      </p:cBhvr>
                                      <p:to>
                                        <p:strVal val="visible"/>
                                      </p:to>
                                    </p:set>
                                    <p:anim calcmode="discrete" valueType="clr">
                                      <p:cBhvr override="childStyle">
                                        <p:cTn id="19" dur="80"/>
                                        <p:tgtEl>
                                          <p:spTgt spid="1687598"/>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687598"/>
                                        </p:tgtEl>
                                        <p:attrNameLst>
                                          <p:attrName>fillcolor</p:attrName>
                                        </p:attrNameLst>
                                      </p:cBhvr>
                                      <p:tavLst>
                                        <p:tav tm="0">
                                          <p:val>
                                            <p:clrVal>
                                              <a:schemeClr val="accent2"/>
                                            </p:clrVal>
                                          </p:val>
                                        </p:tav>
                                        <p:tav tm="50000">
                                          <p:val>
                                            <p:clrVal>
                                              <a:schemeClr val="hlink"/>
                                            </p:clrVal>
                                          </p:val>
                                        </p:tav>
                                      </p:tavLst>
                                    </p:anim>
                                    <p:set>
                                      <p:cBhvr>
                                        <p:cTn id="21" dur="80"/>
                                        <p:tgtEl>
                                          <p:spTgt spid="1687598"/>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1.94444E-6 1.11111E-6 C 1.94444E-6 -0.02176 1.94444E-6 -0.04328 1.94444E-6 -0.05185 " pathEditMode="relative" ptsTypes="aA">
                                      <p:cBhvr>
                                        <p:cTn id="25" dur="2000" fill="hold"/>
                                        <p:tgtEl>
                                          <p:spTgt spid="1687583"/>
                                        </p:tgtEl>
                                        <p:attrNameLst>
                                          <p:attrName>ppt_x</p:attrName>
                                          <p:attrName>ppt_y</p:attrName>
                                        </p:attrNameLst>
                                      </p:cBhvr>
                                    </p:animMotion>
                                  </p:childTnLst>
                                </p:cTn>
                              </p:par>
                            </p:childTnLst>
                          </p:cTn>
                        </p:par>
                        <p:par>
                          <p:cTn id="26" fill="hold">
                            <p:stCondLst>
                              <p:cond delay="2000"/>
                            </p:stCondLst>
                            <p:childTnLst>
                              <p:par>
                                <p:cTn id="27" presetID="4" presetClass="entr" presetSubtype="16" fill="hold" nodeType="afterEffect">
                                  <p:stCondLst>
                                    <p:cond delay="0"/>
                                  </p:stCondLst>
                                  <p:childTnLst>
                                    <p:set>
                                      <p:cBhvr>
                                        <p:cTn id="28" dur="1" fill="hold">
                                          <p:stCondLst>
                                            <p:cond delay="0"/>
                                          </p:stCondLst>
                                        </p:cTn>
                                        <p:tgtEl>
                                          <p:spTgt spid="1687607"/>
                                        </p:tgtEl>
                                        <p:attrNameLst>
                                          <p:attrName>style.visibility</p:attrName>
                                        </p:attrNameLst>
                                      </p:cBhvr>
                                      <p:to>
                                        <p:strVal val="visible"/>
                                      </p:to>
                                    </p:set>
                                    <p:animEffect transition="in" filter="box(in)">
                                      <p:cBhvr>
                                        <p:cTn id="29" dur="500"/>
                                        <p:tgtEl>
                                          <p:spTgt spid="1687607"/>
                                        </p:tgtEl>
                                      </p:cBhvr>
                                    </p:animEffect>
                                  </p:childTnLst>
                                </p:cTn>
                              </p:par>
                            </p:childTnLst>
                          </p:cTn>
                        </p:par>
                        <p:par>
                          <p:cTn id="30" fill="hold">
                            <p:stCondLst>
                              <p:cond delay="25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687599"/>
                                        </p:tgtEl>
                                        <p:attrNameLst>
                                          <p:attrName>style.visibility</p:attrName>
                                        </p:attrNameLst>
                                      </p:cBhvr>
                                      <p:to>
                                        <p:strVal val="visible"/>
                                      </p:to>
                                    </p:set>
                                    <p:anim calcmode="discrete" valueType="clr">
                                      <p:cBhvr override="childStyle">
                                        <p:cTn id="33" dur="80"/>
                                        <p:tgtEl>
                                          <p:spTgt spid="1687599"/>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687599"/>
                                        </p:tgtEl>
                                        <p:attrNameLst>
                                          <p:attrName>fillcolor</p:attrName>
                                        </p:attrNameLst>
                                      </p:cBhvr>
                                      <p:tavLst>
                                        <p:tav tm="0">
                                          <p:val>
                                            <p:clrVal>
                                              <a:schemeClr val="accent2"/>
                                            </p:clrVal>
                                          </p:val>
                                        </p:tav>
                                        <p:tav tm="50000">
                                          <p:val>
                                            <p:clrVal>
                                              <a:schemeClr val="hlink"/>
                                            </p:clrVal>
                                          </p:val>
                                        </p:tav>
                                      </p:tavLst>
                                    </p:anim>
                                    <p:set>
                                      <p:cBhvr>
                                        <p:cTn id="35" dur="80"/>
                                        <p:tgtEl>
                                          <p:spTgt spid="1687599"/>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2" nodeType="clickEffect">
                                  <p:stCondLst>
                                    <p:cond delay="0"/>
                                  </p:stCondLst>
                                  <p:childTnLst>
                                    <p:animMotion origin="layout" path="M -3.61111E-6 7.77778E-6 C -3.61111E-6 -0.04513 -3.61111E-6 -0.09027 -3.61111E-6 -0.10833 " pathEditMode="relative" ptsTypes="aA">
                                      <p:cBhvr>
                                        <p:cTn id="39" dur="2000" fill="hold"/>
                                        <p:tgtEl>
                                          <p:spTgt spid="1687583"/>
                                        </p:tgtEl>
                                        <p:attrNameLst>
                                          <p:attrName>ppt_x</p:attrName>
                                          <p:attrName>ppt_y</p:attrName>
                                        </p:attrNameLst>
                                      </p:cBhvr>
                                    </p:animMotion>
                                  </p:childTnLst>
                                </p:cTn>
                              </p:par>
                            </p:childTnLst>
                          </p:cTn>
                        </p:par>
                        <p:par>
                          <p:cTn id="40" fill="hold">
                            <p:stCondLst>
                              <p:cond delay="2000"/>
                            </p:stCondLst>
                            <p:childTnLst>
                              <p:par>
                                <p:cTn id="41" presetID="4" presetClass="entr" presetSubtype="16" fill="hold" nodeType="afterEffect">
                                  <p:stCondLst>
                                    <p:cond delay="0"/>
                                  </p:stCondLst>
                                  <p:childTnLst>
                                    <p:set>
                                      <p:cBhvr>
                                        <p:cTn id="42" dur="1" fill="hold">
                                          <p:stCondLst>
                                            <p:cond delay="0"/>
                                          </p:stCondLst>
                                        </p:cTn>
                                        <p:tgtEl>
                                          <p:spTgt spid="1687605"/>
                                        </p:tgtEl>
                                        <p:attrNameLst>
                                          <p:attrName>style.visibility</p:attrName>
                                        </p:attrNameLst>
                                      </p:cBhvr>
                                      <p:to>
                                        <p:strVal val="visible"/>
                                      </p:to>
                                    </p:set>
                                    <p:animEffect transition="in" filter="box(in)">
                                      <p:cBhvr>
                                        <p:cTn id="43" dur="500"/>
                                        <p:tgtEl>
                                          <p:spTgt spid="1687605"/>
                                        </p:tgtEl>
                                      </p:cBhvr>
                                    </p:animEffect>
                                  </p:childTnLst>
                                </p:cTn>
                              </p:par>
                            </p:childTnLst>
                          </p:cTn>
                        </p:par>
                        <p:par>
                          <p:cTn id="44" fill="hold">
                            <p:stCondLst>
                              <p:cond delay="250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1687600"/>
                                        </p:tgtEl>
                                        <p:attrNameLst>
                                          <p:attrName>style.visibility</p:attrName>
                                        </p:attrNameLst>
                                      </p:cBhvr>
                                      <p:to>
                                        <p:strVal val="visible"/>
                                      </p:to>
                                    </p:set>
                                    <p:anim calcmode="discrete" valueType="clr">
                                      <p:cBhvr override="childStyle">
                                        <p:cTn id="47" dur="80"/>
                                        <p:tgtEl>
                                          <p:spTgt spid="1687600"/>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87600"/>
                                        </p:tgtEl>
                                        <p:attrNameLst>
                                          <p:attrName>fillcolor</p:attrName>
                                        </p:attrNameLst>
                                      </p:cBhvr>
                                      <p:tavLst>
                                        <p:tav tm="0">
                                          <p:val>
                                            <p:clrVal>
                                              <a:schemeClr val="accent2"/>
                                            </p:clrVal>
                                          </p:val>
                                        </p:tav>
                                        <p:tav tm="50000">
                                          <p:val>
                                            <p:clrVal>
                                              <a:schemeClr val="hlink"/>
                                            </p:clrVal>
                                          </p:val>
                                        </p:tav>
                                      </p:tavLst>
                                    </p:anim>
                                    <p:set>
                                      <p:cBhvr>
                                        <p:cTn id="49" dur="80"/>
                                        <p:tgtEl>
                                          <p:spTgt spid="1687600"/>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3" nodeType="clickEffect">
                                  <p:stCondLst>
                                    <p:cond delay="0"/>
                                  </p:stCondLst>
                                  <p:childTnLst>
                                    <p:animMotion origin="layout" path="M 8.33333E-7 -0.10833 C -0.0033 -0.13356 -0.00643 -0.15856 -0.0007 -0.16666 C 0.00503 -0.17476 -0.00191 -0.17175 0.03472 -0.1574 C 0.07135 -0.14305 0.18819 -0.10809 0.21944 -0.08055 C 0.25069 -0.053 0.2217 -0.00647 0.22222 0.00834 " pathEditMode="relative" ptsTypes="aaaaA">
                                      <p:cBhvr>
                                        <p:cTn id="53" dur="2000" fill="hold"/>
                                        <p:tgtEl>
                                          <p:spTgt spid="1687583"/>
                                        </p:tgtEl>
                                        <p:attrNameLst>
                                          <p:attrName>ppt_x</p:attrName>
                                          <p:attrName>ppt_y</p:attrName>
                                        </p:attrNameLst>
                                      </p:cBhvr>
                                    </p:animMotion>
                                  </p:childTnLst>
                                </p:cTn>
                              </p:par>
                            </p:childTnLst>
                          </p:cTn>
                        </p:par>
                        <p:par>
                          <p:cTn id="54" fill="hold">
                            <p:stCondLst>
                              <p:cond delay="2000"/>
                            </p:stCondLst>
                            <p:childTnLst>
                              <p:par>
                                <p:cTn id="55" presetID="4" presetClass="entr" presetSubtype="16" fill="hold" nodeType="afterEffect">
                                  <p:stCondLst>
                                    <p:cond delay="0"/>
                                  </p:stCondLst>
                                  <p:childTnLst>
                                    <p:set>
                                      <p:cBhvr>
                                        <p:cTn id="56" dur="1" fill="hold">
                                          <p:stCondLst>
                                            <p:cond delay="0"/>
                                          </p:stCondLst>
                                        </p:cTn>
                                        <p:tgtEl>
                                          <p:spTgt spid="1687608"/>
                                        </p:tgtEl>
                                        <p:attrNameLst>
                                          <p:attrName>style.visibility</p:attrName>
                                        </p:attrNameLst>
                                      </p:cBhvr>
                                      <p:to>
                                        <p:strVal val="visible"/>
                                      </p:to>
                                    </p:set>
                                    <p:animEffect transition="in" filter="box(in)">
                                      <p:cBhvr>
                                        <p:cTn id="57" dur="500"/>
                                        <p:tgtEl>
                                          <p:spTgt spid="1687608"/>
                                        </p:tgtEl>
                                      </p:cBhvr>
                                    </p:animEffect>
                                  </p:childTnLst>
                                </p:cTn>
                              </p:par>
                            </p:childTnLst>
                          </p:cTn>
                        </p:par>
                        <p:par>
                          <p:cTn id="58" fill="hold">
                            <p:stCondLst>
                              <p:cond delay="2500"/>
                            </p:stCondLst>
                            <p:childTnLst>
                              <p:par>
                                <p:cTn id="59" presetID="27" presetClass="entr" presetSubtype="0" fill="hold" grpId="0" nodeType="afterEffect">
                                  <p:stCondLst>
                                    <p:cond delay="0"/>
                                  </p:stCondLst>
                                  <p:iterate type="lt">
                                    <p:tmPct val="50000"/>
                                  </p:iterate>
                                  <p:childTnLst>
                                    <p:set>
                                      <p:cBhvr>
                                        <p:cTn id="60" dur="1" fill="hold">
                                          <p:stCondLst>
                                            <p:cond delay="0"/>
                                          </p:stCondLst>
                                        </p:cTn>
                                        <p:tgtEl>
                                          <p:spTgt spid="1687601"/>
                                        </p:tgtEl>
                                        <p:attrNameLst>
                                          <p:attrName>style.visibility</p:attrName>
                                        </p:attrNameLst>
                                      </p:cBhvr>
                                      <p:to>
                                        <p:strVal val="visible"/>
                                      </p:to>
                                    </p:set>
                                    <p:anim calcmode="discrete" valueType="clr">
                                      <p:cBhvr override="childStyle">
                                        <p:cTn id="61" dur="80"/>
                                        <p:tgtEl>
                                          <p:spTgt spid="1687601"/>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687601"/>
                                        </p:tgtEl>
                                        <p:attrNameLst>
                                          <p:attrName>fillcolor</p:attrName>
                                        </p:attrNameLst>
                                      </p:cBhvr>
                                      <p:tavLst>
                                        <p:tav tm="0">
                                          <p:val>
                                            <p:clrVal>
                                              <a:schemeClr val="accent2"/>
                                            </p:clrVal>
                                          </p:val>
                                        </p:tav>
                                        <p:tav tm="50000">
                                          <p:val>
                                            <p:clrVal>
                                              <a:schemeClr val="hlink"/>
                                            </p:clrVal>
                                          </p:val>
                                        </p:tav>
                                      </p:tavLst>
                                    </p:anim>
                                    <p:set>
                                      <p:cBhvr>
                                        <p:cTn id="63" dur="80"/>
                                        <p:tgtEl>
                                          <p:spTgt spid="1687601"/>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up)">
                                      <p:cBhvr>
                                        <p:cTn id="68" dur="500"/>
                                        <p:tgtEl>
                                          <p:spTgt spid="5"/>
                                        </p:tgtEl>
                                      </p:cBhvr>
                                    </p:animEffect>
                                  </p:childTnLst>
                                </p:cTn>
                              </p:par>
                            </p:childTnLst>
                          </p:cTn>
                        </p:par>
                        <p:par>
                          <p:cTn id="69" fill="hold">
                            <p:stCondLst>
                              <p:cond delay="500"/>
                            </p:stCondLst>
                            <p:childTnLst>
                              <p:par>
                                <p:cTn id="70" presetID="27" presetClass="entr" presetSubtype="0" fill="hold" grpId="0" nodeType="afterEffect">
                                  <p:stCondLst>
                                    <p:cond delay="0"/>
                                  </p:stCondLst>
                                  <p:iterate type="lt">
                                    <p:tmPct val="50000"/>
                                  </p:iterate>
                                  <p:childTnLst>
                                    <p:set>
                                      <p:cBhvr>
                                        <p:cTn id="71" dur="1" fill="hold">
                                          <p:stCondLst>
                                            <p:cond delay="0"/>
                                          </p:stCondLst>
                                        </p:cTn>
                                        <p:tgtEl>
                                          <p:spTgt spid="1687616"/>
                                        </p:tgtEl>
                                        <p:attrNameLst>
                                          <p:attrName>style.visibility</p:attrName>
                                        </p:attrNameLst>
                                      </p:cBhvr>
                                      <p:to>
                                        <p:strVal val="visible"/>
                                      </p:to>
                                    </p:set>
                                    <p:anim calcmode="discrete" valueType="clr">
                                      <p:cBhvr override="childStyle">
                                        <p:cTn id="72" dur="80"/>
                                        <p:tgtEl>
                                          <p:spTgt spid="1687616"/>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1687616"/>
                                        </p:tgtEl>
                                        <p:attrNameLst>
                                          <p:attrName>fillcolor</p:attrName>
                                        </p:attrNameLst>
                                      </p:cBhvr>
                                      <p:tavLst>
                                        <p:tav tm="0">
                                          <p:val>
                                            <p:clrVal>
                                              <a:schemeClr val="accent2"/>
                                            </p:clrVal>
                                          </p:val>
                                        </p:tav>
                                        <p:tav tm="50000">
                                          <p:val>
                                            <p:clrVal>
                                              <a:schemeClr val="hlink"/>
                                            </p:clrVal>
                                          </p:val>
                                        </p:tav>
                                      </p:tavLst>
                                    </p:anim>
                                    <p:set>
                                      <p:cBhvr>
                                        <p:cTn id="74" dur="80"/>
                                        <p:tgtEl>
                                          <p:spTgt spid="1687616"/>
                                        </p:tgtEl>
                                        <p:attrNameLst>
                                          <p:attrName>fill.type</p:attrName>
                                        </p:attrNameLst>
                                      </p:cBhvr>
                                      <p:to>
                                        <p:strVal val="solid"/>
                                      </p:to>
                                    </p:set>
                                  </p:childTnLst>
                                </p:cTn>
                              </p:par>
                            </p:childTnLst>
                          </p:cTn>
                        </p:par>
                        <p:par>
                          <p:cTn id="75" fill="hold">
                            <p:stCondLst>
                              <p:cond delay="940"/>
                            </p:stCondLst>
                            <p:childTnLst>
                              <p:par>
                                <p:cTn id="76" presetID="27" presetClass="entr" presetSubtype="0" fill="hold" grpId="0" nodeType="afterEffect">
                                  <p:stCondLst>
                                    <p:cond delay="0"/>
                                  </p:stCondLst>
                                  <p:iterate type="lt">
                                    <p:tmPct val="50000"/>
                                  </p:iterate>
                                  <p:childTnLst>
                                    <p:set>
                                      <p:cBhvr>
                                        <p:cTn id="77" dur="1" fill="hold">
                                          <p:stCondLst>
                                            <p:cond delay="0"/>
                                          </p:stCondLst>
                                        </p:cTn>
                                        <p:tgtEl>
                                          <p:spTgt spid="1687617"/>
                                        </p:tgtEl>
                                        <p:attrNameLst>
                                          <p:attrName>style.visibility</p:attrName>
                                        </p:attrNameLst>
                                      </p:cBhvr>
                                      <p:to>
                                        <p:strVal val="visible"/>
                                      </p:to>
                                    </p:set>
                                    <p:anim calcmode="discrete" valueType="clr">
                                      <p:cBhvr override="childStyle">
                                        <p:cTn id="78" dur="80"/>
                                        <p:tgtEl>
                                          <p:spTgt spid="1687617"/>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1687617"/>
                                        </p:tgtEl>
                                        <p:attrNameLst>
                                          <p:attrName>fillcolor</p:attrName>
                                        </p:attrNameLst>
                                      </p:cBhvr>
                                      <p:tavLst>
                                        <p:tav tm="0">
                                          <p:val>
                                            <p:clrVal>
                                              <a:schemeClr val="accent2"/>
                                            </p:clrVal>
                                          </p:val>
                                        </p:tav>
                                        <p:tav tm="50000">
                                          <p:val>
                                            <p:clrVal>
                                              <a:schemeClr val="hlink"/>
                                            </p:clrVal>
                                          </p:val>
                                        </p:tav>
                                      </p:tavLst>
                                    </p:anim>
                                    <p:set>
                                      <p:cBhvr>
                                        <p:cTn id="80" dur="80"/>
                                        <p:tgtEl>
                                          <p:spTgt spid="16876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7583" grpId="0" animBg="1"/>
      <p:bldP spid="1687583" grpId="1" animBg="1"/>
      <p:bldP spid="1687583" grpId="2" animBg="1"/>
      <p:bldP spid="1687583" grpId="3" animBg="1"/>
      <p:bldP spid="1687598" grpId="0"/>
      <p:bldP spid="1687599" grpId="0"/>
      <p:bldP spid="1687600" grpId="0"/>
      <p:bldP spid="1687601" grpId="0"/>
      <p:bldP spid="1687616" grpId="0"/>
      <p:bldP spid="16876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4"/>
          <p:cNvSpPr>
            <a:spLocks noChangeShapeType="1"/>
          </p:cNvSpPr>
          <p:nvPr/>
        </p:nvSpPr>
        <p:spPr bwMode="auto">
          <a:xfrm flipH="1">
            <a:off x="3844925" y="1358900"/>
            <a:ext cx="0" cy="4321175"/>
          </a:xfrm>
          <a:prstGeom prst="line">
            <a:avLst/>
          </a:prstGeom>
          <a:noFill/>
          <a:ln w="9525" cap="rnd">
            <a:solidFill>
              <a:srgbClr val="B2B2B2"/>
            </a:solidFill>
            <a:prstDash val="sysDot"/>
            <a:round/>
            <a:headEnd/>
            <a:tailEnd/>
          </a:ln>
        </p:spPr>
        <p:txBody>
          <a:bodyPr wrap="none" anchor="ctr"/>
          <a:lstStyle/>
          <a:p>
            <a:endParaRPr lang="zh-CN" altLang="en-US"/>
          </a:p>
        </p:txBody>
      </p:sp>
      <p:sp>
        <p:nvSpPr>
          <p:cNvPr id="15368"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目录</a:t>
            </a:r>
          </a:p>
        </p:txBody>
      </p:sp>
      <p:sp>
        <p:nvSpPr>
          <p:cNvPr id="9" name="内容占位符 2"/>
          <p:cNvSpPr txBox="1">
            <a:spLocks/>
          </p:cNvSpPr>
          <p:nvPr/>
        </p:nvSpPr>
        <p:spPr>
          <a:xfrm>
            <a:off x="428596" y="1500174"/>
            <a:ext cx="8229600" cy="4525963"/>
          </a:xfrm>
          <a:prstGeom prst="rect">
            <a:avLst/>
          </a:prstGeom>
        </p:spPr>
        <p:txBody>
          <a:bodyPr/>
          <a:lstStyle/>
          <a:p>
            <a:pPr marL="342900" lvl="0" indent="-342900">
              <a:spcBef>
                <a:spcPct val="20000"/>
              </a:spcBef>
              <a:buFont typeface="Arial" pitchFamily="34" charset="0"/>
              <a:buChar char="•"/>
              <a:defRPr/>
            </a:pPr>
            <a:r>
              <a:rPr lang="zh-CN" altLang="en-US" sz="2800" b="1" dirty="0" smtClean="0">
                <a:solidFill>
                  <a:srgbClr val="FF0000"/>
                </a:solidFill>
                <a:latin typeface="微软雅黑" pitchFamily="34" charset="-122"/>
                <a:ea typeface="微软雅黑" pitchFamily="34" charset="-122"/>
                <a:cs typeface="Times New Roman" pitchFamily="18" charset="0"/>
              </a:rPr>
              <a:t>存储是什么</a:t>
            </a:r>
            <a:endParaRPr lang="en-US" altLang="zh-CN" sz="2800" b="1" dirty="0" smtClean="0">
              <a:solidFill>
                <a:srgbClr val="FF0000"/>
              </a:solidFill>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存储基础知识</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存储系统的产品组成</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存储应用解析</a:t>
            </a:r>
            <a:endParaRPr lang="en-US" altLang="zh-CN" sz="2800" b="1" dirty="0" smtClean="0">
              <a:latin typeface="微软雅黑" pitchFamily="34" charset="-122"/>
              <a:ea typeface="微软雅黑" pitchFamily="34"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uLnTx/>
              <a:uFillTx/>
              <a:latin typeface="微软雅黑" pitchFamily="34" charset="-122"/>
              <a:ea typeface="微软雅黑" pitchFamily="34" charset="-122"/>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252413" y="71422"/>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存储架构</a:t>
            </a:r>
            <a:r>
              <a:rPr lang="en-US" altLang="zh-CN" sz="3200" b="1" dirty="0" smtClean="0">
                <a:solidFill>
                  <a:schemeClr val="bg1"/>
                </a:solidFill>
                <a:latin typeface="微软雅黑" pitchFamily="34" charset="-122"/>
                <a:ea typeface="微软雅黑" pitchFamily="34" charset="-122"/>
                <a:cs typeface="Times New Roman" pitchFamily="18" charset="0"/>
              </a:rPr>
              <a:t>——SAN</a:t>
            </a:r>
            <a:r>
              <a:rPr lang="zh-CN" altLang="en-US"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smtClean="0">
                <a:solidFill>
                  <a:schemeClr val="bg1"/>
                </a:solidFill>
                <a:latin typeface="微软雅黑" pitchFamily="34" charset="-122"/>
                <a:ea typeface="微软雅黑" pitchFamily="34" charset="-122"/>
                <a:cs typeface="Times New Roman" pitchFamily="18" charset="0"/>
              </a:rPr>
              <a:t>FC</a:t>
            </a:r>
            <a:r>
              <a:rPr lang="zh-CN" altLang="en-US" sz="3200" b="1" dirty="0" smtClean="0">
                <a:solidFill>
                  <a:schemeClr val="bg1"/>
                </a:solidFill>
                <a:latin typeface="微软雅黑" pitchFamily="34" charset="-122"/>
                <a:ea typeface="微软雅黑" pitchFamily="34" charset="-122"/>
                <a:cs typeface="Times New Roman" pitchFamily="18" charset="0"/>
              </a:rPr>
              <a:t>）</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pSp>
        <p:nvGrpSpPr>
          <p:cNvPr id="3" name="Group 5"/>
          <p:cNvGrpSpPr>
            <a:grpSpLocks/>
          </p:cNvGrpSpPr>
          <p:nvPr/>
        </p:nvGrpSpPr>
        <p:grpSpPr bwMode="auto">
          <a:xfrm>
            <a:off x="4695825" y="1176338"/>
            <a:ext cx="2713038" cy="2495550"/>
            <a:chOff x="2950" y="605"/>
            <a:chExt cx="1709" cy="1572"/>
          </a:xfrm>
        </p:grpSpPr>
        <p:sp>
          <p:nvSpPr>
            <p:cNvPr id="1689606" name="AutoShape 6"/>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硬件组成</a:t>
              </a:r>
            </a:p>
          </p:txBody>
        </p:sp>
      </p:grpSp>
      <p:pic>
        <p:nvPicPr>
          <p:cNvPr id="43014" name="Picture 8" descr="switch"/>
          <p:cNvPicPr>
            <a:picLocks noChangeAspect="1" noChangeArrowheads="1"/>
          </p:cNvPicPr>
          <p:nvPr/>
        </p:nvPicPr>
        <p:blipFill>
          <a:blip r:embed="rId3"/>
          <a:srcRect/>
          <a:stretch>
            <a:fillRect/>
          </a:stretch>
        </p:blipFill>
        <p:spPr bwMode="auto">
          <a:xfrm>
            <a:off x="1181100" y="2660650"/>
            <a:ext cx="868363" cy="220663"/>
          </a:xfrm>
          <a:prstGeom prst="rect">
            <a:avLst/>
          </a:prstGeom>
          <a:noFill/>
          <a:ln w="9525">
            <a:noFill/>
            <a:miter lim="800000"/>
            <a:headEnd/>
            <a:tailEnd/>
          </a:ln>
        </p:spPr>
      </p:pic>
      <p:pic>
        <p:nvPicPr>
          <p:cNvPr id="43015" name="Picture 9" descr="storage system"/>
          <p:cNvPicPr>
            <a:picLocks noChangeAspect="1" noChangeArrowheads="1"/>
          </p:cNvPicPr>
          <p:nvPr/>
        </p:nvPicPr>
        <p:blipFill>
          <a:blip r:embed="rId4">
            <a:grayscl/>
          </a:blip>
          <a:srcRect/>
          <a:stretch>
            <a:fillRect/>
          </a:stretch>
        </p:blipFill>
        <p:spPr bwMode="auto">
          <a:xfrm>
            <a:off x="1463675" y="5011738"/>
            <a:ext cx="473075" cy="1069975"/>
          </a:xfrm>
          <a:prstGeom prst="rect">
            <a:avLst/>
          </a:prstGeom>
          <a:noFill/>
          <a:ln w="9525">
            <a:noFill/>
            <a:miter lim="800000"/>
            <a:headEnd/>
            <a:tailEnd/>
          </a:ln>
        </p:spPr>
      </p:pic>
      <p:sp>
        <p:nvSpPr>
          <p:cNvPr id="43016" name="Line 10"/>
          <p:cNvSpPr>
            <a:spLocks noChangeShapeType="1"/>
          </p:cNvSpPr>
          <p:nvPr/>
        </p:nvSpPr>
        <p:spPr bwMode="auto">
          <a:xfrm>
            <a:off x="1325563" y="3962400"/>
            <a:ext cx="341312" cy="423863"/>
          </a:xfrm>
          <a:prstGeom prst="line">
            <a:avLst/>
          </a:prstGeom>
          <a:noFill/>
          <a:ln w="76200">
            <a:solidFill>
              <a:schemeClr val="bg1"/>
            </a:solidFill>
            <a:round/>
            <a:headEnd/>
            <a:tailEnd/>
          </a:ln>
        </p:spPr>
        <p:txBody>
          <a:bodyPr/>
          <a:lstStyle/>
          <a:p>
            <a:endParaRPr lang="zh-CN" altLang="en-US"/>
          </a:p>
        </p:txBody>
      </p:sp>
      <p:sp>
        <p:nvSpPr>
          <p:cNvPr id="43017" name="Line 11"/>
          <p:cNvSpPr>
            <a:spLocks noChangeShapeType="1"/>
          </p:cNvSpPr>
          <p:nvPr/>
        </p:nvSpPr>
        <p:spPr bwMode="auto">
          <a:xfrm flipV="1">
            <a:off x="1609725" y="3910013"/>
            <a:ext cx="504825" cy="477837"/>
          </a:xfrm>
          <a:prstGeom prst="line">
            <a:avLst/>
          </a:prstGeom>
          <a:noFill/>
          <a:ln w="76200">
            <a:solidFill>
              <a:schemeClr val="bg1"/>
            </a:solidFill>
            <a:round/>
            <a:headEnd/>
            <a:tailEnd/>
          </a:ln>
        </p:spPr>
        <p:txBody>
          <a:bodyPr/>
          <a:lstStyle/>
          <a:p>
            <a:endParaRPr lang="zh-CN" altLang="en-US"/>
          </a:p>
        </p:txBody>
      </p:sp>
      <p:pic>
        <p:nvPicPr>
          <p:cNvPr id="43018" name="Picture 12" descr="server_b"/>
          <p:cNvPicPr>
            <a:picLocks noChangeAspect="1" noChangeArrowheads="1"/>
          </p:cNvPicPr>
          <p:nvPr/>
        </p:nvPicPr>
        <p:blipFill>
          <a:blip r:embed="rId5"/>
          <a:srcRect/>
          <a:stretch>
            <a:fillRect/>
          </a:stretch>
        </p:blipFill>
        <p:spPr bwMode="auto">
          <a:xfrm>
            <a:off x="1774825" y="3327400"/>
            <a:ext cx="647700" cy="701675"/>
          </a:xfrm>
          <a:prstGeom prst="rect">
            <a:avLst/>
          </a:prstGeom>
          <a:noFill/>
          <a:ln w="9525">
            <a:noFill/>
            <a:miter lim="800000"/>
            <a:headEnd/>
            <a:tailEnd/>
          </a:ln>
        </p:spPr>
      </p:pic>
      <p:pic>
        <p:nvPicPr>
          <p:cNvPr id="43019" name="Picture 13" descr="server_a"/>
          <p:cNvPicPr>
            <a:picLocks noChangeAspect="1" noChangeArrowheads="1"/>
          </p:cNvPicPr>
          <p:nvPr/>
        </p:nvPicPr>
        <p:blipFill>
          <a:blip r:embed="rId6"/>
          <a:srcRect/>
          <a:stretch>
            <a:fillRect/>
          </a:stretch>
        </p:blipFill>
        <p:spPr bwMode="auto">
          <a:xfrm>
            <a:off x="800100" y="3327400"/>
            <a:ext cx="647700" cy="701675"/>
          </a:xfrm>
          <a:prstGeom prst="rect">
            <a:avLst/>
          </a:prstGeom>
          <a:noFill/>
          <a:ln w="9525">
            <a:noFill/>
            <a:miter lim="800000"/>
            <a:headEnd/>
            <a:tailEnd/>
          </a:ln>
        </p:spPr>
      </p:pic>
      <p:pic>
        <p:nvPicPr>
          <p:cNvPr id="1689614" name="Picture 14" descr="hba"/>
          <p:cNvPicPr>
            <a:picLocks noChangeAspect="1" noChangeArrowheads="1"/>
          </p:cNvPicPr>
          <p:nvPr/>
        </p:nvPicPr>
        <p:blipFill>
          <a:blip r:embed="rId7"/>
          <a:srcRect b="47540"/>
          <a:stretch>
            <a:fillRect/>
          </a:stretch>
        </p:blipFill>
        <p:spPr bwMode="auto">
          <a:xfrm>
            <a:off x="1187450" y="3773488"/>
            <a:ext cx="422275" cy="298450"/>
          </a:xfrm>
          <a:prstGeom prst="rect">
            <a:avLst/>
          </a:prstGeom>
          <a:noFill/>
          <a:effectLst>
            <a:outerShdw dist="35921" dir="2700000" algn="ctr" rotWithShape="0">
              <a:schemeClr val="tx1">
                <a:alpha val="81000"/>
              </a:schemeClr>
            </a:outerShdw>
          </a:effectLst>
        </p:spPr>
      </p:pic>
      <p:pic>
        <p:nvPicPr>
          <p:cNvPr id="1689615" name="Picture 15" descr="hba"/>
          <p:cNvPicPr>
            <a:picLocks noChangeAspect="1" noChangeArrowheads="1"/>
          </p:cNvPicPr>
          <p:nvPr/>
        </p:nvPicPr>
        <p:blipFill>
          <a:blip r:embed="rId7"/>
          <a:srcRect b="47540"/>
          <a:stretch>
            <a:fillRect/>
          </a:stretch>
        </p:blipFill>
        <p:spPr bwMode="auto">
          <a:xfrm>
            <a:off x="2170113" y="3771900"/>
            <a:ext cx="422275" cy="298450"/>
          </a:xfrm>
          <a:prstGeom prst="rect">
            <a:avLst/>
          </a:prstGeom>
          <a:noFill/>
          <a:effectLst>
            <a:outerShdw dist="35921" dir="2700000" algn="ctr" rotWithShape="0">
              <a:schemeClr val="tx1">
                <a:alpha val="81000"/>
              </a:schemeClr>
            </a:outerShdw>
          </a:effectLst>
        </p:spPr>
      </p:pic>
      <p:sp>
        <p:nvSpPr>
          <p:cNvPr id="43022" name="Line 16"/>
          <p:cNvSpPr>
            <a:spLocks noChangeShapeType="1"/>
          </p:cNvSpPr>
          <p:nvPr/>
        </p:nvSpPr>
        <p:spPr bwMode="auto">
          <a:xfrm flipV="1">
            <a:off x="1685925" y="4024313"/>
            <a:ext cx="657225" cy="465137"/>
          </a:xfrm>
          <a:prstGeom prst="line">
            <a:avLst/>
          </a:prstGeom>
          <a:noFill/>
          <a:ln w="57150">
            <a:solidFill>
              <a:schemeClr val="bg2"/>
            </a:solidFill>
            <a:round/>
            <a:headEnd/>
            <a:tailEnd/>
          </a:ln>
        </p:spPr>
        <p:txBody>
          <a:bodyPr/>
          <a:lstStyle/>
          <a:p>
            <a:endParaRPr lang="zh-CN" altLang="en-US"/>
          </a:p>
        </p:txBody>
      </p:sp>
      <p:sp>
        <p:nvSpPr>
          <p:cNvPr id="1689617" name="Line 17"/>
          <p:cNvSpPr>
            <a:spLocks noChangeShapeType="1"/>
          </p:cNvSpPr>
          <p:nvPr/>
        </p:nvSpPr>
        <p:spPr bwMode="auto">
          <a:xfrm flipH="1" flipV="1">
            <a:off x="1355725" y="4022725"/>
            <a:ext cx="317500" cy="477838"/>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43024" name="Line 19"/>
          <p:cNvSpPr>
            <a:spLocks noChangeShapeType="1"/>
          </p:cNvSpPr>
          <p:nvPr/>
        </p:nvSpPr>
        <p:spPr bwMode="auto">
          <a:xfrm>
            <a:off x="5783263" y="5143500"/>
            <a:ext cx="341312" cy="423863"/>
          </a:xfrm>
          <a:prstGeom prst="line">
            <a:avLst/>
          </a:prstGeom>
          <a:noFill/>
          <a:ln w="76200">
            <a:solidFill>
              <a:schemeClr val="bg1"/>
            </a:solidFill>
            <a:round/>
            <a:headEnd/>
            <a:tailEnd/>
          </a:ln>
        </p:spPr>
        <p:txBody>
          <a:bodyPr/>
          <a:lstStyle/>
          <a:p>
            <a:endParaRPr lang="zh-CN" altLang="en-US"/>
          </a:p>
        </p:txBody>
      </p:sp>
      <p:grpSp>
        <p:nvGrpSpPr>
          <p:cNvPr id="4" name="Group 27"/>
          <p:cNvGrpSpPr>
            <a:grpSpLocks/>
          </p:cNvGrpSpPr>
          <p:nvPr/>
        </p:nvGrpSpPr>
        <p:grpSpPr bwMode="auto">
          <a:xfrm>
            <a:off x="1254125" y="1552575"/>
            <a:ext cx="865188" cy="430213"/>
            <a:chOff x="902" y="842"/>
            <a:chExt cx="545" cy="271"/>
          </a:xfrm>
        </p:grpSpPr>
        <p:pic>
          <p:nvPicPr>
            <p:cNvPr id="43052" name="Picture 28"/>
            <p:cNvPicPr>
              <a:picLocks noChangeAspect="1" noChangeArrowheads="1"/>
            </p:cNvPicPr>
            <p:nvPr/>
          </p:nvPicPr>
          <p:blipFill>
            <a:blip r:embed="rId8"/>
            <a:srcRect/>
            <a:stretch>
              <a:fillRect/>
            </a:stretch>
          </p:blipFill>
          <p:spPr bwMode="auto">
            <a:xfrm>
              <a:off x="1254" y="842"/>
              <a:ext cx="193" cy="271"/>
            </a:xfrm>
            <a:prstGeom prst="rect">
              <a:avLst/>
            </a:prstGeom>
            <a:noFill/>
            <a:ln w="9525">
              <a:noFill/>
              <a:miter lim="800000"/>
              <a:headEnd/>
              <a:tailEnd/>
            </a:ln>
          </p:spPr>
        </p:pic>
        <p:pic>
          <p:nvPicPr>
            <p:cNvPr id="43053" name="Picture 29"/>
            <p:cNvPicPr>
              <a:picLocks noChangeAspect="1" noChangeArrowheads="1"/>
            </p:cNvPicPr>
            <p:nvPr/>
          </p:nvPicPr>
          <p:blipFill>
            <a:blip r:embed="rId9"/>
            <a:srcRect/>
            <a:stretch>
              <a:fillRect/>
            </a:stretch>
          </p:blipFill>
          <p:spPr bwMode="auto">
            <a:xfrm>
              <a:off x="1078" y="842"/>
              <a:ext cx="193" cy="271"/>
            </a:xfrm>
            <a:prstGeom prst="rect">
              <a:avLst/>
            </a:prstGeom>
            <a:noFill/>
            <a:ln w="9525">
              <a:noFill/>
              <a:miter lim="800000"/>
              <a:headEnd/>
              <a:tailEnd/>
            </a:ln>
          </p:spPr>
        </p:pic>
        <p:pic>
          <p:nvPicPr>
            <p:cNvPr id="43054" name="Picture 30"/>
            <p:cNvPicPr>
              <a:picLocks noChangeAspect="1" noChangeArrowheads="1"/>
            </p:cNvPicPr>
            <p:nvPr/>
          </p:nvPicPr>
          <p:blipFill>
            <a:blip r:embed="rId9"/>
            <a:srcRect/>
            <a:stretch>
              <a:fillRect/>
            </a:stretch>
          </p:blipFill>
          <p:spPr bwMode="auto">
            <a:xfrm>
              <a:off x="902" y="842"/>
              <a:ext cx="193" cy="271"/>
            </a:xfrm>
            <a:prstGeom prst="rect">
              <a:avLst/>
            </a:prstGeom>
            <a:noFill/>
            <a:ln w="9525">
              <a:noFill/>
              <a:miter lim="800000"/>
              <a:headEnd/>
              <a:tailEnd/>
            </a:ln>
          </p:spPr>
        </p:pic>
      </p:grpSp>
      <p:sp>
        <p:nvSpPr>
          <p:cNvPr id="1689631" name="Rectangle 31"/>
          <p:cNvSpPr>
            <a:spLocks noChangeArrowheads="1"/>
          </p:cNvSpPr>
          <p:nvPr/>
        </p:nvSpPr>
        <p:spPr bwMode="auto">
          <a:xfrm>
            <a:off x="1143000" y="1524000"/>
            <a:ext cx="1155700" cy="584200"/>
          </a:xfrm>
          <a:prstGeom prst="rect">
            <a:avLst/>
          </a:prstGeom>
          <a:noFill/>
          <a:ln w="9525" algn="ctr">
            <a:solidFill>
              <a:srgbClr val="EAEAEA"/>
            </a:solidFill>
            <a:miter lim="800000"/>
            <a:headEnd/>
            <a:tailEnd/>
          </a:ln>
          <a:effectLst>
            <a:outerShdw dist="107763" dir="13500000" algn="ctr" rotWithShape="0">
              <a:srgbClr val="808080">
                <a:alpha val="50000"/>
              </a:srgbClr>
            </a:outerShdw>
          </a:effectLst>
        </p:spPr>
        <p:txBody>
          <a:bodyPr wrap="none" anchor="ctr"/>
          <a:lstStyle/>
          <a:p>
            <a:pPr algn="ctr">
              <a:spcBef>
                <a:spcPct val="50000"/>
              </a:spcBef>
              <a:tabLst>
                <a:tab pos="6342063" algn="r"/>
              </a:tabLst>
              <a:defRPr/>
            </a:pPr>
            <a:endParaRPr lang="zh-CN" altLang="zh-CN">
              <a:ea typeface="宋体" pitchFamily="2" charset="-122"/>
            </a:endParaRPr>
          </a:p>
        </p:txBody>
      </p:sp>
      <p:sp>
        <p:nvSpPr>
          <p:cNvPr id="1689632" name="Line 32"/>
          <p:cNvSpPr>
            <a:spLocks noChangeShapeType="1"/>
          </p:cNvSpPr>
          <p:nvPr/>
        </p:nvSpPr>
        <p:spPr bwMode="auto">
          <a:xfrm>
            <a:off x="1676400" y="2108200"/>
            <a:ext cx="0" cy="5715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43028" name="AutoShape 34"/>
          <p:cNvSpPr>
            <a:spLocks noChangeArrowheads="1"/>
          </p:cNvSpPr>
          <p:nvPr/>
        </p:nvSpPr>
        <p:spPr bwMode="auto">
          <a:xfrm>
            <a:off x="660400" y="3759200"/>
            <a:ext cx="2108200" cy="2349500"/>
          </a:xfrm>
          <a:prstGeom prst="foldedCorner">
            <a:avLst>
              <a:gd name="adj" fmla="val 12500"/>
            </a:avLst>
          </a:prstGeom>
          <a:noFill/>
          <a:ln w="9525">
            <a:solidFill>
              <a:srgbClr val="C0C0C0"/>
            </a:solidFill>
            <a:round/>
            <a:headEnd/>
            <a:tailEnd/>
          </a:ln>
        </p:spPr>
        <p:txBody>
          <a:bodyPr wrap="none" anchor="ctr"/>
          <a:lstStyle/>
          <a:p>
            <a:pPr algn="ctr">
              <a:spcBef>
                <a:spcPct val="50000"/>
              </a:spcBef>
              <a:tabLst>
                <a:tab pos="6342063" algn="r"/>
              </a:tabLst>
            </a:pPr>
            <a:endParaRPr lang="zh-CN" altLang="zh-CN">
              <a:solidFill>
                <a:srgbClr val="EAEAEA"/>
              </a:solidFill>
            </a:endParaRPr>
          </a:p>
        </p:txBody>
      </p:sp>
      <p:pic>
        <p:nvPicPr>
          <p:cNvPr id="1689636" name="Picture 36"/>
          <p:cNvPicPr>
            <a:picLocks noChangeAspect="1" noChangeArrowheads="1"/>
          </p:cNvPicPr>
          <p:nvPr/>
        </p:nvPicPr>
        <p:blipFill>
          <a:blip r:embed="rId10"/>
          <a:srcRect/>
          <a:stretch>
            <a:fillRect/>
          </a:stretch>
        </p:blipFill>
        <p:spPr bwMode="auto">
          <a:xfrm>
            <a:off x="4741863" y="1712913"/>
            <a:ext cx="1019175" cy="565150"/>
          </a:xfrm>
          <a:prstGeom prst="rect">
            <a:avLst/>
          </a:prstGeom>
          <a:noFill/>
          <a:ln w="9525">
            <a:noFill/>
            <a:miter lim="800000"/>
            <a:headEnd/>
            <a:tailEnd/>
          </a:ln>
        </p:spPr>
      </p:pic>
      <p:pic>
        <p:nvPicPr>
          <p:cNvPr id="1689638" name="Picture 38" descr="9270CHUCab"/>
          <p:cNvPicPr>
            <a:picLocks noChangeAspect="1" noChangeArrowheads="1"/>
          </p:cNvPicPr>
          <p:nvPr/>
        </p:nvPicPr>
        <p:blipFill>
          <a:blip r:embed="rId11"/>
          <a:srcRect/>
          <a:stretch>
            <a:fillRect/>
          </a:stretch>
        </p:blipFill>
        <p:spPr bwMode="auto">
          <a:xfrm>
            <a:off x="6748463" y="1731963"/>
            <a:ext cx="549275" cy="342900"/>
          </a:xfrm>
          <a:prstGeom prst="rect">
            <a:avLst/>
          </a:prstGeom>
          <a:noFill/>
          <a:ln w="9525">
            <a:noFill/>
            <a:miter lim="800000"/>
            <a:headEnd/>
            <a:tailEnd/>
          </a:ln>
        </p:spPr>
      </p:pic>
      <p:pic>
        <p:nvPicPr>
          <p:cNvPr id="1689639" name="Picture 39" descr="as180-1"/>
          <p:cNvPicPr>
            <a:picLocks noChangeAspect="1" noChangeArrowheads="1"/>
          </p:cNvPicPr>
          <p:nvPr/>
        </p:nvPicPr>
        <p:blipFill>
          <a:blip r:embed="rId12"/>
          <a:srcRect/>
          <a:stretch>
            <a:fillRect/>
          </a:stretch>
        </p:blipFill>
        <p:spPr bwMode="auto">
          <a:xfrm>
            <a:off x="6192838" y="2505075"/>
            <a:ext cx="1166812" cy="476250"/>
          </a:xfrm>
          <a:prstGeom prst="rect">
            <a:avLst/>
          </a:prstGeom>
          <a:noFill/>
          <a:ln w="9525">
            <a:noFill/>
            <a:miter lim="800000"/>
            <a:headEnd/>
            <a:tailEnd/>
          </a:ln>
        </p:spPr>
      </p:pic>
      <p:sp>
        <p:nvSpPr>
          <p:cNvPr id="1689640" name="Text Box 40"/>
          <p:cNvSpPr txBox="1">
            <a:spLocks noChangeArrowheads="1"/>
          </p:cNvSpPr>
          <p:nvPr/>
        </p:nvSpPr>
        <p:spPr bwMode="auto">
          <a:xfrm>
            <a:off x="4894263" y="2208213"/>
            <a:ext cx="641350" cy="274637"/>
          </a:xfrm>
          <a:prstGeom prst="rect">
            <a:avLst/>
          </a:prstGeom>
          <a:noFill/>
          <a:ln w="9525">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服务器</a:t>
            </a:r>
          </a:p>
        </p:txBody>
      </p:sp>
      <p:sp>
        <p:nvSpPr>
          <p:cNvPr id="1689641" name="Text Box 41"/>
          <p:cNvSpPr txBox="1">
            <a:spLocks noChangeArrowheads="1"/>
          </p:cNvSpPr>
          <p:nvPr/>
        </p:nvSpPr>
        <p:spPr bwMode="auto">
          <a:xfrm>
            <a:off x="5910263" y="2216150"/>
            <a:ext cx="525462" cy="274638"/>
          </a:xfrm>
          <a:prstGeom prst="rect">
            <a:avLst/>
          </a:prstGeom>
          <a:noFill/>
          <a:ln w="9525" algn="ctr">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FC</a:t>
            </a:r>
            <a:r>
              <a:rPr lang="zh-CN" altLang="en-US">
                <a:latin typeface="微软雅黑" pitchFamily="34" charset="-122"/>
                <a:ea typeface="微软雅黑" pitchFamily="34" charset="-122"/>
              </a:rPr>
              <a:t>卡</a:t>
            </a:r>
          </a:p>
        </p:txBody>
      </p:sp>
      <p:sp>
        <p:nvSpPr>
          <p:cNvPr id="1689642" name="Text Box 42"/>
          <p:cNvSpPr txBox="1">
            <a:spLocks noChangeArrowheads="1"/>
          </p:cNvSpPr>
          <p:nvPr/>
        </p:nvSpPr>
        <p:spPr bwMode="auto">
          <a:xfrm>
            <a:off x="6791325" y="2216150"/>
            <a:ext cx="525463" cy="274638"/>
          </a:xfrm>
          <a:prstGeom prst="rect">
            <a:avLst/>
          </a:prstGeom>
          <a:noFill/>
          <a:ln w="9525" algn="ctr">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FC</a:t>
            </a:r>
            <a:r>
              <a:rPr lang="zh-CN" altLang="en-US">
                <a:latin typeface="微软雅黑" pitchFamily="34" charset="-122"/>
                <a:ea typeface="微软雅黑" pitchFamily="34" charset="-122"/>
              </a:rPr>
              <a:t>线</a:t>
            </a:r>
          </a:p>
        </p:txBody>
      </p:sp>
      <p:sp>
        <p:nvSpPr>
          <p:cNvPr id="1689643" name="Text Box 43"/>
          <p:cNvSpPr txBox="1">
            <a:spLocks noChangeArrowheads="1"/>
          </p:cNvSpPr>
          <p:nvPr/>
        </p:nvSpPr>
        <p:spPr bwMode="auto">
          <a:xfrm>
            <a:off x="6438900" y="2952750"/>
            <a:ext cx="488950" cy="274638"/>
          </a:xfrm>
          <a:prstGeom prst="rect">
            <a:avLst/>
          </a:prstGeom>
          <a:noFill/>
          <a:ln w="9525" algn="ctr">
            <a:noFill/>
            <a:miter lim="800000"/>
            <a:headEnd/>
            <a:tailEnd/>
          </a:ln>
        </p:spPr>
        <p:txBody>
          <a:bodyPr wrap="none">
            <a:spAutoFit/>
          </a:bodyPr>
          <a:lstStyle/>
          <a:p>
            <a:pPr algn="ctr" eaLnBrk="0" hangingPunct="0"/>
            <a:r>
              <a:rPr lang="zh-CN" altLang="en-US">
                <a:latin typeface="微软雅黑" pitchFamily="34" charset="-122"/>
                <a:ea typeface="微软雅黑" pitchFamily="34" charset="-122"/>
              </a:rPr>
              <a:t>存储</a:t>
            </a:r>
          </a:p>
        </p:txBody>
      </p:sp>
      <p:sp>
        <p:nvSpPr>
          <p:cNvPr id="1689646" name="Line 46"/>
          <p:cNvSpPr>
            <a:spLocks noChangeShapeType="1"/>
          </p:cNvSpPr>
          <p:nvPr/>
        </p:nvSpPr>
        <p:spPr bwMode="auto">
          <a:xfrm>
            <a:off x="1104900" y="2781300"/>
            <a:ext cx="0" cy="5588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9647" name="Line 47"/>
          <p:cNvSpPr>
            <a:spLocks noChangeShapeType="1"/>
          </p:cNvSpPr>
          <p:nvPr/>
        </p:nvSpPr>
        <p:spPr bwMode="auto">
          <a:xfrm>
            <a:off x="2222500" y="2768600"/>
            <a:ext cx="0" cy="5588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9648" name="Line 48"/>
          <p:cNvSpPr>
            <a:spLocks noChangeShapeType="1"/>
          </p:cNvSpPr>
          <p:nvPr/>
        </p:nvSpPr>
        <p:spPr bwMode="auto">
          <a:xfrm>
            <a:off x="1092200" y="2794000"/>
            <a:ext cx="203200" cy="127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9649" name="Line 49"/>
          <p:cNvSpPr>
            <a:spLocks noChangeShapeType="1"/>
          </p:cNvSpPr>
          <p:nvPr/>
        </p:nvSpPr>
        <p:spPr bwMode="auto">
          <a:xfrm>
            <a:off x="2032000" y="2794000"/>
            <a:ext cx="203200" cy="12700"/>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pic>
        <p:nvPicPr>
          <p:cNvPr id="43040" name="Picture 51" descr="switch"/>
          <p:cNvPicPr>
            <a:picLocks noChangeAspect="1" noChangeArrowheads="1"/>
          </p:cNvPicPr>
          <p:nvPr/>
        </p:nvPicPr>
        <p:blipFill>
          <a:blip r:embed="rId3"/>
          <a:srcRect/>
          <a:stretch>
            <a:fillRect/>
          </a:stretch>
        </p:blipFill>
        <p:spPr bwMode="auto">
          <a:xfrm>
            <a:off x="1168400" y="4514850"/>
            <a:ext cx="868363" cy="220663"/>
          </a:xfrm>
          <a:prstGeom prst="rect">
            <a:avLst/>
          </a:prstGeom>
          <a:noFill/>
          <a:ln w="9525">
            <a:noFill/>
            <a:miter lim="800000"/>
            <a:headEnd/>
            <a:tailEnd/>
          </a:ln>
        </p:spPr>
      </p:pic>
      <p:sp>
        <p:nvSpPr>
          <p:cNvPr id="1689652" name="Line 52"/>
          <p:cNvSpPr>
            <a:spLocks noChangeShapeType="1"/>
          </p:cNvSpPr>
          <p:nvPr/>
        </p:nvSpPr>
        <p:spPr bwMode="auto">
          <a:xfrm>
            <a:off x="1689100" y="4711700"/>
            <a:ext cx="0" cy="301625"/>
          </a:xfrm>
          <a:prstGeom prst="line">
            <a:avLst/>
          </a:prstGeom>
          <a:noFill/>
          <a:ln w="57150">
            <a:solidFill>
              <a:schemeClr val="bg2"/>
            </a:solidFill>
            <a:round/>
            <a:headEnd/>
            <a:tailEnd/>
          </a:ln>
          <a:effectLst>
            <a:outerShdw dist="35921" dir="2700000" algn="ctr" rotWithShape="0">
              <a:srgbClr val="808080">
                <a:alpha val="50000"/>
              </a:srgbClr>
            </a:outerShdw>
          </a:effectLst>
        </p:spPr>
        <p:txBody>
          <a:bodyPr/>
          <a:lstStyle/>
          <a:p>
            <a:pPr algn="ctr">
              <a:spcBef>
                <a:spcPct val="50000"/>
              </a:spcBef>
              <a:defRPr/>
            </a:pPr>
            <a:endParaRPr lang="zh-CN" altLang="en-US">
              <a:ea typeface="宋体" pitchFamily="2" charset="-122"/>
            </a:endParaRPr>
          </a:p>
        </p:txBody>
      </p:sp>
      <p:sp>
        <p:nvSpPr>
          <p:cNvPr id="1689653" name="Oval 53"/>
          <p:cNvSpPr>
            <a:spLocks noChangeArrowheads="1"/>
          </p:cNvSpPr>
          <p:nvPr/>
        </p:nvSpPr>
        <p:spPr bwMode="auto">
          <a:xfrm>
            <a:off x="912813" y="3289300"/>
            <a:ext cx="596900" cy="7239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pic>
        <p:nvPicPr>
          <p:cNvPr id="1689655" name="Picture 55" descr="SCSI"/>
          <p:cNvPicPr>
            <a:picLocks noChangeAspect="1" noChangeArrowheads="1"/>
          </p:cNvPicPr>
          <p:nvPr/>
        </p:nvPicPr>
        <p:blipFill>
          <a:blip r:embed="rId13"/>
          <a:srcRect/>
          <a:stretch>
            <a:fillRect/>
          </a:stretch>
        </p:blipFill>
        <p:spPr bwMode="auto">
          <a:xfrm>
            <a:off x="5888038" y="1803400"/>
            <a:ext cx="665162" cy="377825"/>
          </a:xfrm>
          <a:prstGeom prst="rect">
            <a:avLst/>
          </a:prstGeom>
          <a:noFill/>
          <a:ln w="9525">
            <a:noFill/>
            <a:miter lim="800000"/>
            <a:headEnd/>
            <a:tailEnd/>
          </a:ln>
        </p:spPr>
      </p:pic>
      <p:pic>
        <p:nvPicPr>
          <p:cNvPr id="1689656" name="Picture 56" descr="switch"/>
          <p:cNvPicPr>
            <a:picLocks noChangeAspect="1" noChangeArrowheads="1"/>
          </p:cNvPicPr>
          <p:nvPr/>
        </p:nvPicPr>
        <p:blipFill>
          <a:blip r:embed="rId3"/>
          <a:srcRect/>
          <a:stretch>
            <a:fillRect/>
          </a:stretch>
        </p:blipFill>
        <p:spPr bwMode="auto">
          <a:xfrm>
            <a:off x="4826000" y="2698750"/>
            <a:ext cx="868363" cy="220663"/>
          </a:xfrm>
          <a:prstGeom prst="rect">
            <a:avLst/>
          </a:prstGeom>
          <a:noFill/>
          <a:ln w="9525">
            <a:noFill/>
            <a:miter lim="800000"/>
            <a:headEnd/>
            <a:tailEnd/>
          </a:ln>
        </p:spPr>
      </p:pic>
      <p:sp>
        <p:nvSpPr>
          <p:cNvPr id="1689657" name="Text Box 57"/>
          <p:cNvSpPr txBox="1">
            <a:spLocks noChangeArrowheads="1"/>
          </p:cNvSpPr>
          <p:nvPr/>
        </p:nvSpPr>
        <p:spPr bwMode="auto">
          <a:xfrm>
            <a:off x="4954588" y="2965450"/>
            <a:ext cx="830262" cy="274638"/>
          </a:xfrm>
          <a:prstGeom prst="rect">
            <a:avLst/>
          </a:prstGeom>
          <a:noFill/>
          <a:ln w="9525" algn="ctr">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FC</a:t>
            </a:r>
            <a:r>
              <a:rPr lang="zh-CN" altLang="en-US">
                <a:latin typeface="微软雅黑" pitchFamily="34" charset="-122"/>
                <a:ea typeface="微软雅黑" pitchFamily="34" charset="-122"/>
              </a:rPr>
              <a:t>交换机</a:t>
            </a:r>
          </a:p>
        </p:txBody>
      </p:sp>
      <p:grpSp>
        <p:nvGrpSpPr>
          <p:cNvPr id="5" name="Group 58"/>
          <p:cNvGrpSpPr>
            <a:grpSpLocks/>
          </p:cNvGrpSpPr>
          <p:nvPr/>
        </p:nvGrpSpPr>
        <p:grpSpPr bwMode="auto">
          <a:xfrm>
            <a:off x="4695825" y="3957638"/>
            <a:ext cx="2713038" cy="2495550"/>
            <a:chOff x="2950" y="605"/>
            <a:chExt cx="1709" cy="1572"/>
          </a:xfrm>
        </p:grpSpPr>
        <p:sp>
          <p:nvSpPr>
            <p:cNvPr id="1689659" name="AutoShape 59"/>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a:latin typeface="微软雅黑" pitchFamily="34" charset="-122"/>
                  <a:ea typeface="微软雅黑" pitchFamily="34" charset="-122"/>
                </a:rPr>
                <a:t>应用环境</a:t>
              </a:r>
            </a:p>
          </p:txBody>
        </p:sp>
      </p:grpSp>
      <p:sp>
        <p:nvSpPr>
          <p:cNvPr id="1689644" name="Text Box 44"/>
          <p:cNvSpPr txBox="1">
            <a:spLocks noChangeArrowheads="1"/>
          </p:cNvSpPr>
          <p:nvPr/>
        </p:nvSpPr>
        <p:spPr bwMode="auto">
          <a:xfrm>
            <a:off x="4643438" y="4660900"/>
            <a:ext cx="2225692" cy="369332"/>
          </a:xfrm>
          <a:prstGeom prst="rect">
            <a:avLst/>
          </a:prstGeom>
          <a:noFill/>
          <a:ln w="9525" algn="ctr">
            <a:noFill/>
            <a:miter lim="800000"/>
            <a:headEnd/>
            <a:tailEnd/>
          </a:ln>
        </p:spPr>
        <p:txBody>
          <a:bodyPr wrap="square">
            <a:spAutoFit/>
          </a:bodyPr>
          <a:lstStyle/>
          <a:p>
            <a:pPr algn="ctr">
              <a:spcBef>
                <a:spcPct val="50000"/>
              </a:spcBef>
              <a:buFontTx/>
              <a:buChar char="•"/>
              <a:tabLst>
                <a:tab pos="6342063" algn="r"/>
              </a:tabLst>
            </a:pPr>
            <a:r>
              <a:rPr lang="zh-CN" altLang="en-US" dirty="0">
                <a:latin typeface="微软雅黑" pitchFamily="34" charset="-122"/>
                <a:ea typeface="微软雅黑" pitchFamily="34" charset="-122"/>
              </a:rPr>
              <a:t>块级文件传输</a:t>
            </a:r>
            <a:r>
              <a:rPr lang="zh-CN" altLang="en-US" dirty="0"/>
              <a:t> </a:t>
            </a:r>
          </a:p>
        </p:txBody>
      </p:sp>
      <p:sp>
        <p:nvSpPr>
          <p:cNvPr id="1689661" name="Text Box 61"/>
          <p:cNvSpPr txBox="1">
            <a:spLocks noChangeArrowheads="1"/>
          </p:cNvSpPr>
          <p:nvPr/>
        </p:nvSpPr>
        <p:spPr bwMode="auto">
          <a:xfrm>
            <a:off x="4857752" y="4991100"/>
            <a:ext cx="2500330" cy="369332"/>
          </a:xfrm>
          <a:prstGeom prst="rect">
            <a:avLst/>
          </a:prstGeom>
          <a:noFill/>
          <a:ln w="9525" algn="ctr">
            <a:noFill/>
            <a:miter lim="800000"/>
            <a:headEnd/>
            <a:tailEnd/>
          </a:ln>
        </p:spPr>
        <p:txBody>
          <a:bodyPr wrap="square">
            <a:spAutoFit/>
          </a:bodyPr>
          <a:lstStyle/>
          <a:p>
            <a:pPr algn="ctr">
              <a:spcBef>
                <a:spcPct val="50000"/>
              </a:spcBef>
              <a:buFontTx/>
              <a:buChar char="•"/>
              <a:tabLst>
                <a:tab pos="6342063" algn="r"/>
              </a:tabLst>
            </a:pPr>
            <a:r>
              <a:rPr lang="zh-CN" altLang="en-US" dirty="0">
                <a:latin typeface="微软雅黑" pitchFamily="34" charset="-122"/>
                <a:ea typeface="微软雅黑" pitchFamily="34" charset="-122"/>
              </a:rPr>
              <a:t>存储空间的海量扩展</a:t>
            </a:r>
          </a:p>
        </p:txBody>
      </p:sp>
      <p:sp>
        <p:nvSpPr>
          <p:cNvPr id="1689662" name="Text Box 62"/>
          <p:cNvSpPr txBox="1">
            <a:spLocks noChangeArrowheads="1"/>
          </p:cNvSpPr>
          <p:nvPr/>
        </p:nvSpPr>
        <p:spPr bwMode="auto">
          <a:xfrm>
            <a:off x="4714876" y="5321300"/>
            <a:ext cx="2044700" cy="274638"/>
          </a:xfrm>
          <a:prstGeom prst="rect">
            <a:avLst/>
          </a:prstGeom>
          <a:noFill/>
          <a:ln w="9525" algn="ctr">
            <a:noFill/>
            <a:miter lim="800000"/>
            <a:headEnd/>
            <a:tailEnd/>
          </a:ln>
        </p:spPr>
        <p:txBody>
          <a:bodyPr>
            <a:spAutoFit/>
          </a:bodyPr>
          <a:lstStyle/>
          <a:p>
            <a:pPr algn="ctr">
              <a:spcBef>
                <a:spcPct val="50000"/>
              </a:spcBef>
              <a:buFontTx/>
              <a:buChar char="•"/>
              <a:tabLst>
                <a:tab pos="6342063" algn="r"/>
              </a:tabLst>
            </a:pPr>
            <a:r>
              <a:rPr lang="zh-CN" altLang="en-US" dirty="0">
                <a:latin typeface="微软雅黑" pitchFamily="34" charset="-122"/>
                <a:ea typeface="微软雅黑" pitchFamily="34" charset="-122"/>
              </a:rPr>
              <a:t>复杂网络环境</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689653"/>
                                        </p:tgtEl>
                                        <p:attrNameLst>
                                          <p:attrName>style.visibility</p:attrName>
                                        </p:attrNameLst>
                                      </p:cBhvr>
                                      <p:to>
                                        <p:strVal val="visible"/>
                                      </p:to>
                                    </p:set>
                                    <p:animEffect transition="in" filter="box(in)">
                                      <p:cBhvr>
                                        <p:cTn id="11" dur="500"/>
                                        <p:tgtEl>
                                          <p:spTgt spid="1689653"/>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689636"/>
                                        </p:tgtEl>
                                        <p:attrNameLst>
                                          <p:attrName>style.visibility</p:attrName>
                                        </p:attrNameLst>
                                      </p:cBhvr>
                                      <p:to>
                                        <p:strVal val="visible"/>
                                      </p:to>
                                    </p:set>
                                    <p:animEffect transition="in" filter="box(in)">
                                      <p:cBhvr>
                                        <p:cTn id="15" dur="500"/>
                                        <p:tgtEl>
                                          <p:spTgt spid="1689636"/>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689640"/>
                                        </p:tgtEl>
                                        <p:attrNameLst>
                                          <p:attrName>style.visibility</p:attrName>
                                        </p:attrNameLst>
                                      </p:cBhvr>
                                      <p:to>
                                        <p:strVal val="visible"/>
                                      </p:to>
                                    </p:set>
                                    <p:anim calcmode="discrete" valueType="clr">
                                      <p:cBhvr override="childStyle">
                                        <p:cTn id="19" dur="80"/>
                                        <p:tgtEl>
                                          <p:spTgt spid="1689640"/>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689640"/>
                                        </p:tgtEl>
                                        <p:attrNameLst>
                                          <p:attrName>fillcolor</p:attrName>
                                        </p:attrNameLst>
                                      </p:cBhvr>
                                      <p:tavLst>
                                        <p:tav tm="0">
                                          <p:val>
                                            <p:clrVal>
                                              <a:schemeClr val="accent2"/>
                                            </p:clrVal>
                                          </p:val>
                                        </p:tav>
                                        <p:tav tm="50000">
                                          <p:val>
                                            <p:clrVal>
                                              <a:schemeClr val="hlink"/>
                                            </p:clrVal>
                                          </p:val>
                                        </p:tav>
                                      </p:tavLst>
                                    </p:anim>
                                    <p:set>
                                      <p:cBhvr>
                                        <p:cTn id="21" dur="80"/>
                                        <p:tgtEl>
                                          <p:spTgt spid="1689640"/>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6.38889E-6 1.85185E-6 C 0.01041 0.01689 0.02083 0.03402 0.02499 0.04074 " pathEditMode="relative" ptsTypes="aA">
                                      <p:cBhvr>
                                        <p:cTn id="25" dur="2000" fill="hold"/>
                                        <p:tgtEl>
                                          <p:spTgt spid="1689653"/>
                                        </p:tgtEl>
                                        <p:attrNameLst>
                                          <p:attrName>ppt_x</p:attrName>
                                          <p:attrName>ppt_y</p:attrName>
                                        </p:attrNameLst>
                                      </p:cBhvr>
                                    </p:animMotion>
                                  </p:childTnLst>
                                </p:cTn>
                              </p:par>
                            </p:childTnLst>
                          </p:cTn>
                        </p:par>
                        <p:par>
                          <p:cTn id="26" fill="hold">
                            <p:stCondLst>
                              <p:cond delay="2000"/>
                            </p:stCondLst>
                            <p:childTnLst>
                              <p:par>
                                <p:cTn id="27" presetID="4" presetClass="entr" presetSubtype="16" fill="hold" nodeType="afterEffect">
                                  <p:stCondLst>
                                    <p:cond delay="0"/>
                                  </p:stCondLst>
                                  <p:childTnLst>
                                    <p:set>
                                      <p:cBhvr>
                                        <p:cTn id="28" dur="1" fill="hold">
                                          <p:stCondLst>
                                            <p:cond delay="0"/>
                                          </p:stCondLst>
                                        </p:cTn>
                                        <p:tgtEl>
                                          <p:spTgt spid="1689655"/>
                                        </p:tgtEl>
                                        <p:attrNameLst>
                                          <p:attrName>style.visibility</p:attrName>
                                        </p:attrNameLst>
                                      </p:cBhvr>
                                      <p:to>
                                        <p:strVal val="visible"/>
                                      </p:to>
                                    </p:set>
                                    <p:animEffect transition="in" filter="box(in)">
                                      <p:cBhvr>
                                        <p:cTn id="29" dur="500"/>
                                        <p:tgtEl>
                                          <p:spTgt spid="1689655"/>
                                        </p:tgtEl>
                                      </p:cBhvr>
                                    </p:animEffect>
                                  </p:childTnLst>
                                </p:cTn>
                              </p:par>
                            </p:childTnLst>
                          </p:cTn>
                        </p:par>
                        <p:par>
                          <p:cTn id="30" fill="hold">
                            <p:stCondLst>
                              <p:cond delay="25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689641"/>
                                        </p:tgtEl>
                                        <p:attrNameLst>
                                          <p:attrName>style.visibility</p:attrName>
                                        </p:attrNameLst>
                                      </p:cBhvr>
                                      <p:to>
                                        <p:strVal val="visible"/>
                                      </p:to>
                                    </p:set>
                                    <p:anim calcmode="discrete" valueType="clr">
                                      <p:cBhvr override="childStyle">
                                        <p:cTn id="33" dur="80"/>
                                        <p:tgtEl>
                                          <p:spTgt spid="1689641"/>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689641"/>
                                        </p:tgtEl>
                                        <p:attrNameLst>
                                          <p:attrName>fillcolor</p:attrName>
                                        </p:attrNameLst>
                                      </p:cBhvr>
                                      <p:tavLst>
                                        <p:tav tm="0">
                                          <p:val>
                                            <p:clrVal>
                                              <a:schemeClr val="accent2"/>
                                            </p:clrVal>
                                          </p:val>
                                        </p:tav>
                                        <p:tav tm="50000">
                                          <p:val>
                                            <p:clrVal>
                                              <a:schemeClr val="hlink"/>
                                            </p:clrVal>
                                          </p:val>
                                        </p:tav>
                                      </p:tavLst>
                                    </p:anim>
                                    <p:set>
                                      <p:cBhvr>
                                        <p:cTn id="35" dur="80"/>
                                        <p:tgtEl>
                                          <p:spTgt spid="1689641"/>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2" nodeType="clickEffect">
                                  <p:stCondLst>
                                    <p:cond delay="0"/>
                                  </p:stCondLst>
                                  <p:childTnLst>
                                    <p:animMotion origin="layout" path="M 0.02395 0.04074 C 0.02291 0.05115 0.02274 0.0618 0.02361 0.07037 C 0.025 0.07893 0.0302 0.08773 0.03194 0.09166 " pathEditMode="relative" rAng="0" ptsTypes="aaA">
                                      <p:cBhvr>
                                        <p:cTn id="39" dur="2000" fill="hold"/>
                                        <p:tgtEl>
                                          <p:spTgt spid="1689653"/>
                                        </p:tgtEl>
                                        <p:attrNameLst>
                                          <p:attrName>ppt_x</p:attrName>
                                          <p:attrName>ppt_y</p:attrName>
                                        </p:attrNameLst>
                                      </p:cBhvr>
                                      <p:rCtr x="3" y="25"/>
                                    </p:animMotion>
                                  </p:childTnLst>
                                </p:cTn>
                              </p:par>
                            </p:childTnLst>
                          </p:cTn>
                        </p:par>
                        <p:par>
                          <p:cTn id="40" fill="hold">
                            <p:stCondLst>
                              <p:cond delay="2000"/>
                            </p:stCondLst>
                            <p:childTnLst>
                              <p:par>
                                <p:cTn id="41" presetID="4" presetClass="entr" presetSubtype="16" fill="hold" nodeType="afterEffect">
                                  <p:stCondLst>
                                    <p:cond delay="0"/>
                                  </p:stCondLst>
                                  <p:childTnLst>
                                    <p:set>
                                      <p:cBhvr>
                                        <p:cTn id="42" dur="1" fill="hold">
                                          <p:stCondLst>
                                            <p:cond delay="0"/>
                                          </p:stCondLst>
                                        </p:cTn>
                                        <p:tgtEl>
                                          <p:spTgt spid="1689638"/>
                                        </p:tgtEl>
                                        <p:attrNameLst>
                                          <p:attrName>style.visibility</p:attrName>
                                        </p:attrNameLst>
                                      </p:cBhvr>
                                      <p:to>
                                        <p:strVal val="visible"/>
                                      </p:to>
                                    </p:set>
                                    <p:animEffect transition="in" filter="box(in)">
                                      <p:cBhvr>
                                        <p:cTn id="43" dur="500"/>
                                        <p:tgtEl>
                                          <p:spTgt spid="1689638"/>
                                        </p:tgtEl>
                                      </p:cBhvr>
                                    </p:animEffect>
                                  </p:childTnLst>
                                </p:cTn>
                              </p:par>
                            </p:childTnLst>
                          </p:cTn>
                        </p:par>
                        <p:par>
                          <p:cTn id="44" fill="hold">
                            <p:stCondLst>
                              <p:cond delay="250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1689642"/>
                                        </p:tgtEl>
                                        <p:attrNameLst>
                                          <p:attrName>style.visibility</p:attrName>
                                        </p:attrNameLst>
                                      </p:cBhvr>
                                      <p:to>
                                        <p:strVal val="visible"/>
                                      </p:to>
                                    </p:set>
                                    <p:anim calcmode="discrete" valueType="clr">
                                      <p:cBhvr override="childStyle">
                                        <p:cTn id="47" dur="80"/>
                                        <p:tgtEl>
                                          <p:spTgt spid="1689642"/>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89642"/>
                                        </p:tgtEl>
                                        <p:attrNameLst>
                                          <p:attrName>fillcolor</p:attrName>
                                        </p:attrNameLst>
                                      </p:cBhvr>
                                      <p:tavLst>
                                        <p:tav tm="0">
                                          <p:val>
                                            <p:clrVal>
                                              <a:schemeClr val="accent2"/>
                                            </p:clrVal>
                                          </p:val>
                                        </p:tav>
                                        <p:tav tm="50000">
                                          <p:val>
                                            <p:clrVal>
                                              <a:schemeClr val="hlink"/>
                                            </p:clrVal>
                                          </p:val>
                                        </p:tav>
                                      </p:tavLst>
                                    </p:anim>
                                    <p:set>
                                      <p:cBhvr>
                                        <p:cTn id="49" dur="80"/>
                                        <p:tgtEl>
                                          <p:spTgt spid="1689642"/>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3" nodeType="clickEffect">
                                  <p:stCondLst>
                                    <p:cond delay="0"/>
                                  </p:stCondLst>
                                  <p:childTnLst>
                                    <p:animMotion origin="layout" path="M 0.03194 0.09166 C 0.03871 0.1037 0.04565 0.11597 0.04895 0.125 C 0.05225 0.13403 0.05156 0.14236 0.05208 0.14583 " pathEditMode="relative" ptsTypes="aaA">
                                      <p:cBhvr>
                                        <p:cTn id="53" dur="2000" fill="hold"/>
                                        <p:tgtEl>
                                          <p:spTgt spid="1689653"/>
                                        </p:tgtEl>
                                        <p:attrNameLst>
                                          <p:attrName>ppt_x</p:attrName>
                                          <p:attrName>ppt_y</p:attrName>
                                        </p:attrNameLst>
                                      </p:cBhvr>
                                    </p:animMotion>
                                  </p:childTnLst>
                                </p:cTn>
                              </p:par>
                            </p:childTnLst>
                          </p:cTn>
                        </p:par>
                        <p:par>
                          <p:cTn id="54" fill="hold">
                            <p:stCondLst>
                              <p:cond delay="2000"/>
                            </p:stCondLst>
                            <p:childTnLst>
                              <p:par>
                                <p:cTn id="55" presetID="4" presetClass="entr" presetSubtype="16" fill="hold" nodeType="afterEffect">
                                  <p:stCondLst>
                                    <p:cond delay="0"/>
                                  </p:stCondLst>
                                  <p:childTnLst>
                                    <p:set>
                                      <p:cBhvr>
                                        <p:cTn id="56" dur="1" fill="hold">
                                          <p:stCondLst>
                                            <p:cond delay="0"/>
                                          </p:stCondLst>
                                        </p:cTn>
                                        <p:tgtEl>
                                          <p:spTgt spid="1689656"/>
                                        </p:tgtEl>
                                        <p:attrNameLst>
                                          <p:attrName>style.visibility</p:attrName>
                                        </p:attrNameLst>
                                      </p:cBhvr>
                                      <p:to>
                                        <p:strVal val="visible"/>
                                      </p:to>
                                    </p:set>
                                    <p:animEffect transition="in" filter="box(in)">
                                      <p:cBhvr>
                                        <p:cTn id="57" dur="500"/>
                                        <p:tgtEl>
                                          <p:spTgt spid="1689656"/>
                                        </p:tgtEl>
                                      </p:cBhvr>
                                    </p:animEffect>
                                  </p:childTnLst>
                                </p:cTn>
                              </p:par>
                            </p:childTnLst>
                          </p:cTn>
                        </p:par>
                        <p:par>
                          <p:cTn id="58" fill="hold">
                            <p:stCondLst>
                              <p:cond delay="2500"/>
                            </p:stCondLst>
                            <p:childTnLst>
                              <p:par>
                                <p:cTn id="59" presetID="27" presetClass="entr" presetSubtype="0" fill="hold" grpId="0" nodeType="afterEffect">
                                  <p:stCondLst>
                                    <p:cond delay="0"/>
                                  </p:stCondLst>
                                  <p:iterate type="lt">
                                    <p:tmPct val="50000"/>
                                  </p:iterate>
                                  <p:childTnLst>
                                    <p:set>
                                      <p:cBhvr>
                                        <p:cTn id="60" dur="1" fill="hold">
                                          <p:stCondLst>
                                            <p:cond delay="0"/>
                                          </p:stCondLst>
                                        </p:cTn>
                                        <p:tgtEl>
                                          <p:spTgt spid="1689657"/>
                                        </p:tgtEl>
                                        <p:attrNameLst>
                                          <p:attrName>style.visibility</p:attrName>
                                        </p:attrNameLst>
                                      </p:cBhvr>
                                      <p:to>
                                        <p:strVal val="visible"/>
                                      </p:to>
                                    </p:set>
                                    <p:anim calcmode="discrete" valueType="clr">
                                      <p:cBhvr override="childStyle">
                                        <p:cTn id="61" dur="80"/>
                                        <p:tgtEl>
                                          <p:spTgt spid="1689657"/>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689657"/>
                                        </p:tgtEl>
                                        <p:attrNameLst>
                                          <p:attrName>fillcolor</p:attrName>
                                        </p:attrNameLst>
                                      </p:cBhvr>
                                      <p:tavLst>
                                        <p:tav tm="0">
                                          <p:val>
                                            <p:clrVal>
                                              <a:schemeClr val="accent2"/>
                                            </p:clrVal>
                                          </p:val>
                                        </p:tav>
                                        <p:tav tm="50000">
                                          <p:val>
                                            <p:clrVal>
                                              <a:schemeClr val="hlink"/>
                                            </p:clrVal>
                                          </p:val>
                                        </p:tav>
                                      </p:tavLst>
                                    </p:anim>
                                    <p:set>
                                      <p:cBhvr>
                                        <p:cTn id="63" dur="80"/>
                                        <p:tgtEl>
                                          <p:spTgt spid="1689657"/>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4" nodeType="clickEffect">
                                  <p:stCondLst>
                                    <p:cond delay="0"/>
                                  </p:stCondLst>
                                  <p:childTnLst>
                                    <p:animMotion origin="layout" path="M 0.05208 0.14583 C 0.05312 0.14398 0.05416 0.14213 0.05486 0.16528 C 0.05555 0.18842 0.05573 0.26435 0.0559 0.28426 " pathEditMode="relative" ptsTypes="aaA">
                                      <p:cBhvr>
                                        <p:cTn id="67" dur="2000" fill="hold"/>
                                        <p:tgtEl>
                                          <p:spTgt spid="1689653"/>
                                        </p:tgtEl>
                                        <p:attrNameLst>
                                          <p:attrName>ppt_x</p:attrName>
                                          <p:attrName>ppt_y</p:attrName>
                                        </p:attrNameLst>
                                      </p:cBhvr>
                                    </p:animMotion>
                                  </p:childTnLst>
                                </p:cTn>
                              </p:par>
                            </p:childTnLst>
                          </p:cTn>
                        </p:par>
                        <p:par>
                          <p:cTn id="68" fill="hold">
                            <p:stCondLst>
                              <p:cond delay="2000"/>
                            </p:stCondLst>
                            <p:childTnLst>
                              <p:par>
                                <p:cTn id="69" presetID="4" presetClass="entr" presetSubtype="16" fill="hold" nodeType="afterEffect">
                                  <p:stCondLst>
                                    <p:cond delay="0"/>
                                  </p:stCondLst>
                                  <p:childTnLst>
                                    <p:set>
                                      <p:cBhvr>
                                        <p:cTn id="70" dur="1" fill="hold">
                                          <p:stCondLst>
                                            <p:cond delay="0"/>
                                          </p:stCondLst>
                                        </p:cTn>
                                        <p:tgtEl>
                                          <p:spTgt spid="1689639"/>
                                        </p:tgtEl>
                                        <p:attrNameLst>
                                          <p:attrName>style.visibility</p:attrName>
                                        </p:attrNameLst>
                                      </p:cBhvr>
                                      <p:to>
                                        <p:strVal val="visible"/>
                                      </p:to>
                                    </p:set>
                                    <p:animEffect transition="in" filter="box(in)">
                                      <p:cBhvr>
                                        <p:cTn id="71" dur="500"/>
                                        <p:tgtEl>
                                          <p:spTgt spid="1689639"/>
                                        </p:tgtEl>
                                      </p:cBhvr>
                                    </p:animEffect>
                                  </p:childTnLst>
                                </p:cTn>
                              </p:par>
                            </p:childTnLst>
                          </p:cTn>
                        </p:par>
                        <p:par>
                          <p:cTn id="72" fill="hold">
                            <p:stCondLst>
                              <p:cond delay="2500"/>
                            </p:stCondLst>
                            <p:childTnLst>
                              <p:par>
                                <p:cTn id="73" presetID="27" presetClass="entr" presetSubtype="0" fill="hold" grpId="0" nodeType="afterEffect">
                                  <p:stCondLst>
                                    <p:cond delay="0"/>
                                  </p:stCondLst>
                                  <p:iterate type="lt">
                                    <p:tmPct val="50000"/>
                                  </p:iterate>
                                  <p:childTnLst>
                                    <p:set>
                                      <p:cBhvr>
                                        <p:cTn id="74" dur="1" fill="hold">
                                          <p:stCondLst>
                                            <p:cond delay="0"/>
                                          </p:stCondLst>
                                        </p:cTn>
                                        <p:tgtEl>
                                          <p:spTgt spid="1689643"/>
                                        </p:tgtEl>
                                        <p:attrNameLst>
                                          <p:attrName>style.visibility</p:attrName>
                                        </p:attrNameLst>
                                      </p:cBhvr>
                                      <p:to>
                                        <p:strVal val="visible"/>
                                      </p:to>
                                    </p:set>
                                    <p:anim calcmode="discrete" valueType="clr">
                                      <p:cBhvr override="childStyle">
                                        <p:cTn id="75" dur="80"/>
                                        <p:tgtEl>
                                          <p:spTgt spid="1689643"/>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1689643"/>
                                        </p:tgtEl>
                                        <p:attrNameLst>
                                          <p:attrName>fillcolor</p:attrName>
                                        </p:attrNameLst>
                                      </p:cBhvr>
                                      <p:tavLst>
                                        <p:tav tm="0">
                                          <p:val>
                                            <p:clrVal>
                                              <a:schemeClr val="accent2"/>
                                            </p:clrVal>
                                          </p:val>
                                        </p:tav>
                                        <p:tav tm="50000">
                                          <p:val>
                                            <p:clrVal>
                                              <a:schemeClr val="hlink"/>
                                            </p:clrVal>
                                          </p:val>
                                        </p:tav>
                                      </p:tavLst>
                                    </p:anim>
                                    <p:set>
                                      <p:cBhvr>
                                        <p:cTn id="77" dur="80"/>
                                        <p:tgtEl>
                                          <p:spTgt spid="1689643"/>
                                        </p:tgtEl>
                                        <p:attrNameLst>
                                          <p:attrName>fill.type</p:attrName>
                                        </p:attrNameLst>
                                      </p:cBhvr>
                                      <p:to>
                                        <p:strVal val="solid"/>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up)">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1689644"/>
                                        </p:tgtEl>
                                        <p:attrNameLst>
                                          <p:attrName>style.visibility</p:attrName>
                                        </p:attrNameLst>
                                      </p:cBhvr>
                                      <p:to>
                                        <p:strVal val="visible"/>
                                      </p:to>
                                    </p:set>
                                    <p:anim calcmode="discrete" valueType="clr">
                                      <p:cBhvr override="childStyle">
                                        <p:cTn id="87" dur="80"/>
                                        <p:tgtEl>
                                          <p:spTgt spid="1689644"/>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1689644"/>
                                        </p:tgtEl>
                                        <p:attrNameLst>
                                          <p:attrName>fillcolor</p:attrName>
                                        </p:attrNameLst>
                                      </p:cBhvr>
                                      <p:tavLst>
                                        <p:tav tm="0">
                                          <p:val>
                                            <p:clrVal>
                                              <a:schemeClr val="accent2"/>
                                            </p:clrVal>
                                          </p:val>
                                        </p:tav>
                                        <p:tav tm="50000">
                                          <p:val>
                                            <p:clrVal>
                                              <a:schemeClr val="hlink"/>
                                            </p:clrVal>
                                          </p:val>
                                        </p:tav>
                                      </p:tavLst>
                                    </p:anim>
                                    <p:set>
                                      <p:cBhvr>
                                        <p:cTn id="89" dur="80"/>
                                        <p:tgtEl>
                                          <p:spTgt spid="1689644"/>
                                        </p:tgtEl>
                                        <p:attrNameLst>
                                          <p:attrName>fill.type</p:attrName>
                                        </p:attrNameLst>
                                      </p:cBhvr>
                                      <p:to>
                                        <p:strVal val="solid"/>
                                      </p:to>
                                    </p:set>
                                  </p:childTnLst>
                                </p:cTn>
                              </p:par>
                            </p:childTnLst>
                          </p:cTn>
                        </p:par>
                        <p:par>
                          <p:cTn id="90" fill="hold">
                            <p:stCondLst>
                              <p:cond delay="280"/>
                            </p:stCondLst>
                            <p:childTnLst>
                              <p:par>
                                <p:cTn id="91" presetID="27" presetClass="entr" presetSubtype="0" fill="hold" grpId="0" nodeType="afterEffect">
                                  <p:stCondLst>
                                    <p:cond delay="0"/>
                                  </p:stCondLst>
                                  <p:iterate type="lt">
                                    <p:tmPct val="50000"/>
                                  </p:iterate>
                                  <p:childTnLst>
                                    <p:set>
                                      <p:cBhvr>
                                        <p:cTn id="92" dur="1" fill="hold">
                                          <p:stCondLst>
                                            <p:cond delay="0"/>
                                          </p:stCondLst>
                                        </p:cTn>
                                        <p:tgtEl>
                                          <p:spTgt spid="1689661"/>
                                        </p:tgtEl>
                                        <p:attrNameLst>
                                          <p:attrName>style.visibility</p:attrName>
                                        </p:attrNameLst>
                                      </p:cBhvr>
                                      <p:to>
                                        <p:strVal val="visible"/>
                                      </p:to>
                                    </p:set>
                                    <p:anim calcmode="discrete" valueType="clr">
                                      <p:cBhvr override="childStyle">
                                        <p:cTn id="93" dur="80"/>
                                        <p:tgtEl>
                                          <p:spTgt spid="1689661"/>
                                        </p:tgtEl>
                                        <p:attrNameLst>
                                          <p:attrName>style.color</p:attrName>
                                        </p:attrNameLst>
                                      </p:cBhvr>
                                      <p:tavLst>
                                        <p:tav tm="0">
                                          <p:val>
                                            <p:clrVal>
                                              <a:schemeClr val="accent2"/>
                                            </p:clrVal>
                                          </p:val>
                                        </p:tav>
                                        <p:tav tm="50000">
                                          <p:val>
                                            <p:clrVal>
                                              <a:schemeClr val="hlink"/>
                                            </p:clrVal>
                                          </p:val>
                                        </p:tav>
                                      </p:tavLst>
                                    </p:anim>
                                    <p:anim calcmode="discrete" valueType="clr">
                                      <p:cBhvr>
                                        <p:cTn id="94" dur="80"/>
                                        <p:tgtEl>
                                          <p:spTgt spid="1689661"/>
                                        </p:tgtEl>
                                        <p:attrNameLst>
                                          <p:attrName>fillcolor</p:attrName>
                                        </p:attrNameLst>
                                      </p:cBhvr>
                                      <p:tavLst>
                                        <p:tav tm="0">
                                          <p:val>
                                            <p:clrVal>
                                              <a:schemeClr val="accent2"/>
                                            </p:clrVal>
                                          </p:val>
                                        </p:tav>
                                        <p:tav tm="50000">
                                          <p:val>
                                            <p:clrVal>
                                              <a:schemeClr val="hlink"/>
                                            </p:clrVal>
                                          </p:val>
                                        </p:tav>
                                      </p:tavLst>
                                    </p:anim>
                                    <p:set>
                                      <p:cBhvr>
                                        <p:cTn id="95" dur="80"/>
                                        <p:tgtEl>
                                          <p:spTgt spid="1689661"/>
                                        </p:tgtEl>
                                        <p:attrNameLst>
                                          <p:attrName>fill.type</p:attrName>
                                        </p:attrNameLst>
                                      </p:cBhvr>
                                      <p:to>
                                        <p:strVal val="solid"/>
                                      </p:to>
                                    </p:set>
                                  </p:childTnLst>
                                </p:cTn>
                              </p:par>
                            </p:childTnLst>
                          </p:cTn>
                        </p:par>
                        <p:par>
                          <p:cTn id="96" fill="hold">
                            <p:stCondLst>
                              <p:cond delay="680"/>
                            </p:stCondLst>
                            <p:childTnLst>
                              <p:par>
                                <p:cTn id="97" presetID="27" presetClass="entr" presetSubtype="0" fill="hold" grpId="0" nodeType="afterEffect">
                                  <p:stCondLst>
                                    <p:cond delay="0"/>
                                  </p:stCondLst>
                                  <p:iterate type="lt">
                                    <p:tmPct val="50000"/>
                                  </p:iterate>
                                  <p:childTnLst>
                                    <p:set>
                                      <p:cBhvr>
                                        <p:cTn id="98" dur="1" fill="hold">
                                          <p:stCondLst>
                                            <p:cond delay="0"/>
                                          </p:stCondLst>
                                        </p:cTn>
                                        <p:tgtEl>
                                          <p:spTgt spid="1689662"/>
                                        </p:tgtEl>
                                        <p:attrNameLst>
                                          <p:attrName>style.visibility</p:attrName>
                                        </p:attrNameLst>
                                      </p:cBhvr>
                                      <p:to>
                                        <p:strVal val="visible"/>
                                      </p:to>
                                    </p:set>
                                    <p:anim calcmode="discrete" valueType="clr">
                                      <p:cBhvr override="childStyle">
                                        <p:cTn id="99" dur="80"/>
                                        <p:tgtEl>
                                          <p:spTgt spid="1689662"/>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689662"/>
                                        </p:tgtEl>
                                        <p:attrNameLst>
                                          <p:attrName>fillcolor</p:attrName>
                                        </p:attrNameLst>
                                      </p:cBhvr>
                                      <p:tavLst>
                                        <p:tav tm="0">
                                          <p:val>
                                            <p:clrVal>
                                              <a:schemeClr val="accent2"/>
                                            </p:clrVal>
                                          </p:val>
                                        </p:tav>
                                        <p:tav tm="50000">
                                          <p:val>
                                            <p:clrVal>
                                              <a:schemeClr val="hlink"/>
                                            </p:clrVal>
                                          </p:val>
                                        </p:tav>
                                      </p:tavLst>
                                    </p:anim>
                                    <p:set>
                                      <p:cBhvr>
                                        <p:cTn id="101" dur="80"/>
                                        <p:tgtEl>
                                          <p:spTgt spid="168966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0" grpId="0"/>
      <p:bldP spid="1689641" grpId="0"/>
      <p:bldP spid="1689642" grpId="0"/>
      <p:bldP spid="1689643" grpId="0"/>
      <p:bldP spid="1689653" grpId="0" animBg="1"/>
      <p:bldP spid="1689653" grpId="1" animBg="1"/>
      <p:bldP spid="1689653" grpId="2" animBg="1"/>
      <p:bldP spid="1689653" grpId="3" animBg="1"/>
      <p:bldP spid="1689653" grpId="4" animBg="1"/>
      <p:bldP spid="1689657" grpId="0"/>
      <p:bldP spid="1689644" grpId="0"/>
      <p:bldP spid="1689661" grpId="0"/>
      <p:bldP spid="16896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存储架构</a:t>
            </a:r>
            <a:r>
              <a:rPr lang="en-US" altLang="zh-CN" sz="3200" b="1" dirty="0" smtClean="0">
                <a:solidFill>
                  <a:schemeClr val="bg1"/>
                </a:solidFill>
                <a:latin typeface="微软雅黑" pitchFamily="34" charset="-122"/>
                <a:ea typeface="微软雅黑" pitchFamily="34" charset="-122"/>
                <a:cs typeface="Times New Roman" pitchFamily="18" charset="0"/>
              </a:rPr>
              <a:t>——NAS</a:t>
            </a:r>
            <a:r>
              <a:rPr lang="zh-CN" altLang="en-US" sz="3200" b="1" dirty="0" smtClean="0">
                <a:solidFill>
                  <a:schemeClr val="bg1"/>
                </a:solidFill>
                <a:latin typeface="微软雅黑" pitchFamily="34" charset="-122"/>
                <a:ea typeface="微软雅黑" pitchFamily="34" charset="-122"/>
                <a:cs typeface="Times New Roman" pitchFamily="18" charset="0"/>
              </a:rPr>
              <a:t>和</a:t>
            </a:r>
            <a:r>
              <a:rPr lang="en-US" altLang="zh-CN" sz="3200" b="1" dirty="0" smtClean="0">
                <a:solidFill>
                  <a:schemeClr val="bg1"/>
                </a:solidFill>
                <a:latin typeface="微软雅黑" pitchFamily="34" charset="-122"/>
                <a:ea typeface="微软雅黑" pitchFamily="34" charset="-122"/>
                <a:cs typeface="Times New Roman" pitchFamily="18" charset="0"/>
              </a:rPr>
              <a:t>SAN</a:t>
            </a:r>
            <a:r>
              <a:rPr lang="zh-CN" altLang="en-US" sz="3200" b="1" dirty="0" smtClean="0">
                <a:solidFill>
                  <a:schemeClr val="bg1"/>
                </a:solidFill>
                <a:latin typeface="微软雅黑" pitchFamily="34" charset="-122"/>
                <a:ea typeface="微软雅黑" pitchFamily="34" charset="-122"/>
                <a:cs typeface="Times New Roman" pitchFamily="18" charset="0"/>
              </a:rPr>
              <a:t>的关系</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44037" name="Oval 2"/>
          <p:cNvSpPr>
            <a:spLocks noChangeArrowheads="1"/>
          </p:cNvSpPr>
          <p:nvPr/>
        </p:nvSpPr>
        <p:spPr bwMode="auto">
          <a:xfrm>
            <a:off x="5426075" y="3157538"/>
            <a:ext cx="1905000" cy="990600"/>
          </a:xfrm>
          <a:prstGeom prst="ellipse">
            <a:avLst/>
          </a:prstGeom>
          <a:gradFill rotWithShape="0">
            <a:gsLst>
              <a:gs pos="0">
                <a:srgbClr val="FFFF00"/>
              </a:gs>
              <a:gs pos="100000">
                <a:srgbClr val="FFFFFF"/>
              </a:gs>
            </a:gsLst>
            <a:path path="shape">
              <a:fillToRect l="50000" t="50000" r="50000" b="50000"/>
            </a:path>
          </a:gradFill>
          <a:ln w="12700">
            <a:noFill/>
            <a:miter lim="800000"/>
            <a:headEnd/>
            <a:tailEnd/>
          </a:ln>
        </p:spPr>
        <p:txBody>
          <a:bodyPr wrap="none" anchor="ctr"/>
          <a:lstStyle/>
          <a:p>
            <a:endParaRPr lang="zh-CN" altLang="en-US"/>
          </a:p>
        </p:txBody>
      </p:sp>
      <p:sp>
        <p:nvSpPr>
          <p:cNvPr id="44038" name="AutoShape 5"/>
          <p:cNvSpPr>
            <a:spLocks noChangeArrowheads="1"/>
          </p:cNvSpPr>
          <p:nvPr/>
        </p:nvSpPr>
        <p:spPr bwMode="auto">
          <a:xfrm rot="10795467" flipH="1" flipV="1">
            <a:off x="2659063" y="3321050"/>
            <a:ext cx="46037" cy="503238"/>
          </a:xfrm>
          <a:prstGeom prst="can">
            <a:avLst>
              <a:gd name="adj" fmla="val 65385"/>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39" name="AutoShape 74"/>
          <p:cNvSpPr>
            <a:spLocks noChangeAspect="1" noChangeArrowheads="1"/>
          </p:cNvSpPr>
          <p:nvPr/>
        </p:nvSpPr>
        <p:spPr bwMode="auto">
          <a:xfrm rot="10795467" flipH="1" flipV="1">
            <a:off x="5788025" y="1558925"/>
            <a:ext cx="26988" cy="611188"/>
          </a:xfrm>
          <a:prstGeom prst="can">
            <a:avLst>
              <a:gd name="adj" fmla="val 135461"/>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0" name="Text Box 200"/>
          <p:cNvSpPr txBox="1">
            <a:spLocks noChangeArrowheads="1"/>
          </p:cNvSpPr>
          <p:nvPr/>
        </p:nvSpPr>
        <p:spPr bwMode="auto">
          <a:xfrm>
            <a:off x="6786563" y="1968500"/>
            <a:ext cx="630237" cy="339725"/>
          </a:xfrm>
          <a:prstGeom prst="rect">
            <a:avLst/>
          </a:prstGeom>
          <a:noFill/>
          <a:ln w="9525">
            <a:noFill/>
            <a:miter lim="800000"/>
            <a:headEnd/>
            <a:tailEnd/>
          </a:ln>
        </p:spPr>
        <p:txBody>
          <a:bodyPr wrap="none">
            <a:spAutoFit/>
          </a:bodyPr>
          <a:lstStyle/>
          <a:p>
            <a:r>
              <a:rPr lang="en-US" altLang="zh-CN" sz="1600">
                <a:latin typeface="微软雅黑" pitchFamily="34" charset="-122"/>
                <a:ea typeface="微软雅黑" pitchFamily="34" charset="-122"/>
              </a:rPr>
              <a:t>LAN</a:t>
            </a:r>
          </a:p>
        </p:txBody>
      </p:sp>
      <p:sp>
        <p:nvSpPr>
          <p:cNvPr id="44041" name="AutoShape 201"/>
          <p:cNvSpPr>
            <a:spLocks noChangeAspect="1" noChangeArrowheads="1"/>
          </p:cNvSpPr>
          <p:nvPr/>
        </p:nvSpPr>
        <p:spPr bwMode="auto">
          <a:xfrm rot="10795467" flipH="1" flipV="1">
            <a:off x="4911725" y="1558925"/>
            <a:ext cx="26988" cy="611188"/>
          </a:xfrm>
          <a:prstGeom prst="can">
            <a:avLst>
              <a:gd name="adj" fmla="val 135461"/>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2" name="AutoShape 202"/>
          <p:cNvSpPr>
            <a:spLocks noChangeAspect="1" noChangeArrowheads="1"/>
          </p:cNvSpPr>
          <p:nvPr/>
        </p:nvSpPr>
        <p:spPr bwMode="auto">
          <a:xfrm rot="10795467" flipH="1" flipV="1">
            <a:off x="4033838" y="1558925"/>
            <a:ext cx="26987" cy="611188"/>
          </a:xfrm>
          <a:prstGeom prst="can">
            <a:avLst>
              <a:gd name="adj" fmla="val 135466"/>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3" name="AutoShape 203"/>
          <p:cNvSpPr>
            <a:spLocks noChangeAspect="1" noChangeArrowheads="1"/>
          </p:cNvSpPr>
          <p:nvPr/>
        </p:nvSpPr>
        <p:spPr bwMode="auto">
          <a:xfrm rot="10795467" flipH="1" flipV="1">
            <a:off x="3159125" y="1558925"/>
            <a:ext cx="26988" cy="611188"/>
          </a:xfrm>
          <a:prstGeom prst="can">
            <a:avLst>
              <a:gd name="adj" fmla="val 135461"/>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4" name="AutoShape 579"/>
          <p:cNvSpPr>
            <a:spLocks noChangeArrowheads="1"/>
          </p:cNvSpPr>
          <p:nvPr/>
        </p:nvSpPr>
        <p:spPr bwMode="auto">
          <a:xfrm rot="10795467" flipH="1" flipV="1">
            <a:off x="5634038" y="2168525"/>
            <a:ext cx="46037" cy="503238"/>
          </a:xfrm>
          <a:prstGeom prst="can">
            <a:avLst>
              <a:gd name="adj" fmla="val 65385"/>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5" name="AutoShape 580"/>
          <p:cNvSpPr>
            <a:spLocks noChangeArrowheads="1"/>
          </p:cNvSpPr>
          <p:nvPr/>
        </p:nvSpPr>
        <p:spPr bwMode="auto">
          <a:xfrm rot="10795467" flipH="1" flipV="1">
            <a:off x="3802063" y="2168525"/>
            <a:ext cx="46037" cy="503238"/>
          </a:xfrm>
          <a:prstGeom prst="can">
            <a:avLst>
              <a:gd name="adj" fmla="val 65385"/>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6" name="AutoShape 581"/>
          <p:cNvSpPr>
            <a:spLocks noChangeArrowheads="1"/>
          </p:cNvSpPr>
          <p:nvPr/>
        </p:nvSpPr>
        <p:spPr bwMode="auto">
          <a:xfrm rot="10795467" flipH="1" flipV="1">
            <a:off x="2659063" y="2168525"/>
            <a:ext cx="46037" cy="503238"/>
          </a:xfrm>
          <a:prstGeom prst="can">
            <a:avLst>
              <a:gd name="adj" fmla="val 65385"/>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7" name="AutoShape 582"/>
          <p:cNvSpPr>
            <a:spLocks noChangeArrowheads="1"/>
          </p:cNvSpPr>
          <p:nvPr/>
        </p:nvSpPr>
        <p:spPr bwMode="auto">
          <a:xfrm rot="5395467" flipH="1" flipV="1">
            <a:off x="4221956" y="-300831"/>
            <a:ext cx="87313" cy="4918075"/>
          </a:xfrm>
          <a:prstGeom prst="can">
            <a:avLst>
              <a:gd name="adj" fmla="val 95443"/>
            </a:avLst>
          </a:prstGeom>
          <a:gradFill rotWithShape="0">
            <a:gsLst>
              <a:gs pos="0">
                <a:srgbClr val="FFFF00"/>
              </a:gs>
              <a:gs pos="100000">
                <a:schemeClr val="accent1"/>
              </a:gs>
            </a:gsLst>
            <a:path path="rect">
              <a:fillToRect l="50000" t="50000" r="50000" b="50000"/>
            </a:path>
          </a:gradFill>
          <a:ln w="9525">
            <a:noFill/>
            <a:round/>
            <a:headEnd/>
            <a:tailEnd/>
          </a:ln>
        </p:spPr>
        <p:txBody>
          <a:bodyPr wrap="none" anchor="ctr"/>
          <a:lstStyle/>
          <a:p>
            <a:endParaRPr lang="zh-CN" altLang="en-US"/>
          </a:p>
        </p:txBody>
      </p:sp>
      <p:sp>
        <p:nvSpPr>
          <p:cNvPr id="44048" name="AutoShape 583"/>
          <p:cNvSpPr>
            <a:spLocks noChangeArrowheads="1"/>
          </p:cNvSpPr>
          <p:nvPr/>
        </p:nvSpPr>
        <p:spPr bwMode="auto">
          <a:xfrm rot="-8002552">
            <a:off x="3294856" y="3177382"/>
            <a:ext cx="36513" cy="1066800"/>
          </a:xfrm>
          <a:prstGeom prst="can">
            <a:avLst>
              <a:gd name="adj" fmla="val 137428"/>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49" name="AutoShape 584"/>
          <p:cNvSpPr>
            <a:spLocks noChangeArrowheads="1"/>
          </p:cNvSpPr>
          <p:nvPr/>
        </p:nvSpPr>
        <p:spPr bwMode="auto">
          <a:xfrm rot="10795467" flipH="1" flipV="1">
            <a:off x="2849563" y="4706938"/>
            <a:ext cx="46037" cy="503237"/>
          </a:xfrm>
          <a:prstGeom prst="can">
            <a:avLst>
              <a:gd name="adj" fmla="val 65384"/>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50" name="AutoShape 586"/>
          <p:cNvSpPr>
            <a:spLocks noChangeArrowheads="1"/>
          </p:cNvSpPr>
          <p:nvPr/>
        </p:nvSpPr>
        <p:spPr bwMode="auto">
          <a:xfrm rot="8608694" flipH="1" flipV="1">
            <a:off x="4483100" y="4570413"/>
            <a:ext cx="46038" cy="503237"/>
          </a:xfrm>
          <a:prstGeom prst="can">
            <a:avLst>
              <a:gd name="adj" fmla="val 65383"/>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51" name="AutoShape 587"/>
          <p:cNvSpPr>
            <a:spLocks noChangeArrowheads="1"/>
          </p:cNvSpPr>
          <p:nvPr/>
        </p:nvSpPr>
        <p:spPr bwMode="auto">
          <a:xfrm rot="12991306" flipV="1">
            <a:off x="1155700" y="4386263"/>
            <a:ext cx="46038" cy="503237"/>
          </a:xfrm>
          <a:prstGeom prst="can">
            <a:avLst>
              <a:gd name="adj" fmla="val 65383"/>
            </a:avLst>
          </a:prstGeom>
          <a:gradFill rotWithShape="0">
            <a:gsLst>
              <a:gs pos="0">
                <a:srgbClr val="336699"/>
              </a:gs>
              <a:gs pos="100000">
                <a:srgbClr val="00CC00"/>
              </a:gs>
            </a:gsLst>
            <a:path path="rect">
              <a:fillToRect l="50000" t="50000" r="50000" b="50000"/>
            </a:path>
          </a:gradFill>
          <a:ln w="9525">
            <a:noFill/>
            <a:round/>
            <a:headEnd/>
            <a:tailEnd/>
          </a:ln>
        </p:spPr>
        <p:txBody>
          <a:bodyPr wrap="none" anchor="ctr"/>
          <a:lstStyle/>
          <a:p>
            <a:endParaRPr lang="zh-CN" altLang="en-US"/>
          </a:p>
        </p:txBody>
      </p:sp>
      <p:sp>
        <p:nvSpPr>
          <p:cNvPr id="44052" name="Text Box 1268"/>
          <p:cNvSpPr txBox="1">
            <a:spLocks noChangeArrowheads="1"/>
          </p:cNvSpPr>
          <p:nvPr/>
        </p:nvSpPr>
        <p:spPr bwMode="auto">
          <a:xfrm>
            <a:off x="6051550" y="3492500"/>
            <a:ext cx="1951038" cy="1568450"/>
          </a:xfrm>
          <a:prstGeom prst="rect">
            <a:avLst/>
          </a:prstGeom>
          <a:noFill/>
          <a:ln w="12700">
            <a:noFill/>
            <a:miter lim="800000"/>
            <a:headEnd/>
            <a:tailEnd/>
          </a:ln>
        </p:spPr>
        <p:txBody>
          <a:bodyPr wrap="none">
            <a:spAutoFit/>
          </a:bodyPr>
          <a:lstStyle/>
          <a:p>
            <a:r>
              <a:rPr lang="en-US" altLang="zh-CN" sz="1600">
                <a:latin typeface="微软雅黑" pitchFamily="34" charset="-122"/>
                <a:ea typeface="微软雅黑" pitchFamily="34" charset="-122"/>
              </a:rPr>
              <a:t> NAS</a:t>
            </a:r>
          </a:p>
          <a:p>
            <a:endParaRPr lang="en-US" altLang="zh-CN" sz="1600">
              <a:latin typeface="微软雅黑" pitchFamily="34" charset="-122"/>
              <a:ea typeface="微软雅黑" pitchFamily="34" charset="-122"/>
            </a:endParaRPr>
          </a:p>
          <a:p>
            <a:endParaRPr lang="en-US" altLang="zh-CN" sz="1600">
              <a:latin typeface="微软雅黑" pitchFamily="34" charset="-122"/>
              <a:ea typeface="微软雅黑" pitchFamily="34" charset="-122"/>
            </a:endParaRPr>
          </a:p>
          <a:p>
            <a:pPr>
              <a:buFontTx/>
              <a:buChar char="•"/>
            </a:pPr>
            <a:r>
              <a:rPr lang="zh-CN" altLang="en-US" sz="1600">
                <a:latin typeface="微软雅黑" pitchFamily="34" charset="-122"/>
                <a:ea typeface="微软雅黑" pitchFamily="34" charset="-122"/>
              </a:rPr>
              <a:t>支持远程文件访问</a:t>
            </a:r>
          </a:p>
          <a:p>
            <a:pPr>
              <a:buFontTx/>
              <a:buChar char="•"/>
            </a:pPr>
            <a:r>
              <a:rPr lang="zh-CN" altLang="en-US" sz="1600">
                <a:latin typeface="微软雅黑" pitchFamily="34" charset="-122"/>
                <a:ea typeface="微软雅黑" pitchFamily="34" charset="-122"/>
              </a:rPr>
              <a:t>使用现有</a:t>
            </a:r>
            <a:r>
              <a:rPr lang="en-US" altLang="zh-CN" sz="1600">
                <a:latin typeface="微软雅黑" pitchFamily="34" charset="-122"/>
                <a:ea typeface="微软雅黑" pitchFamily="34" charset="-122"/>
              </a:rPr>
              <a:t>LAN</a:t>
            </a:r>
            <a:r>
              <a:rPr lang="zh-CN" altLang="en-US" sz="1600">
                <a:latin typeface="微软雅黑" pitchFamily="34" charset="-122"/>
                <a:ea typeface="微软雅黑" pitchFamily="34" charset="-122"/>
              </a:rPr>
              <a:t>资源</a:t>
            </a:r>
          </a:p>
          <a:p>
            <a:pPr>
              <a:buFontTx/>
              <a:buChar char="•"/>
            </a:pPr>
            <a:r>
              <a:rPr lang="zh-CN" altLang="en-US" sz="1600">
                <a:latin typeface="微软雅黑" pitchFamily="34" charset="-122"/>
                <a:ea typeface="微软雅黑" pitchFamily="34" charset="-122"/>
              </a:rPr>
              <a:t>使用传统网络协议</a:t>
            </a:r>
          </a:p>
        </p:txBody>
      </p:sp>
      <p:sp>
        <p:nvSpPr>
          <p:cNvPr id="44053" name="Text Box 1339"/>
          <p:cNvSpPr txBox="1">
            <a:spLocks noChangeArrowheads="1"/>
          </p:cNvSpPr>
          <p:nvPr/>
        </p:nvSpPr>
        <p:spPr bwMode="auto">
          <a:xfrm>
            <a:off x="4070350" y="5732463"/>
            <a:ext cx="4935538" cy="338137"/>
          </a:xfrm>
          <a:prstGeom prst="rect">
            <a:avLst/>
          </a:prstGeom>
          <a:noFill/>
          <a:ln w="12700">
            <a:noFill/>
            <a:miter lim="800000"/>
            <a:headEnd/>
            <a:tailEnd/>
          </a:ln>
        </p:spPr>
        <p:txBody>
          <a:bodyPr>
            <a:spAutoFit/>
          </a:bodyPr>
          <a:lstStyle/>
          <a:p>
            <a:r>
              <a:rPr lang="zh-CN" altLang="en-US" sz="1600">
                <a:latin typeface="微软雅黑" pitchFamily="34" charset="-122"/>
                <a:ea typeface="微软雅黑" pitchFamily="34" charset="-122"/>
              </a:rPr>
              <a:t>注</a:t>
            </a:r>
            <a:r>
              <a:rPr lang="en-US" altLang="zh-CN" sz="1600">
                <a:latin typeface="微软雅黑" pitchFamily="34" charset="-122"/>
                <a:ea typeface="微软雅黑" pitchFamily="34" charset="-122"/>
              </a:rPr>
              <a:t>:</a:t>
            </a:r>
            <a:r>
              <a:rPr lang="zh-CN" altLang="en-US" sz="1600">
                <a:latin typeface="微软雅黑" pitchFamily="34" charset="-122"/>
                <a:ea typeface="微软雅黑" pitchFamily="34" charset="-122"/>
              </a:rPr>
              <a:t>当</a:t>
            </a:r>
            <a:r>
              <a:rPr lang="en-US" altLang="zh-CN" sz="1600">
                <a:latin typeface="微软雅黑" pitchFamily="34" charset="-122"/>
                <a:ea typeface="微软雅黑" pitchFamily="34" charset="-122"/>
              </a:rPr>
              <a:t>NAS</a:t>
            </a:r>
            <a:r>
              <a:rPr lang="zh-CN" altLang="en-US" sz="1600">
                <a:latin typeface="微软雅黑" pitchFamily="34" charset="-122"/>
                <a:ea typeface="微软雅黑" pitchFamily="34" charset="-122"/>
              </a:rPr>
              <a:t>扩展时通常会选择</a:t>
            </a:r>
            <a:r>
              <a:rPr lang="en-US" altLang="zh-CN" sz="1600">
                <a:latin typeface="微软雅黑" pitchFamily="34" charset="-122"/>
                <a:ea typeface="微软雅黑" pitchFamily="34" charset="-122"/>
              </a:rPr>
              <a:t>SAN</a:t>
            </a:r>
            <a:r>
              <a:rPr lang="zh-CN" altLang="en-US" sz="1600">
                <a:latin typeface="微软雅黑" pitchFamily="34" charset="-122"/>
                <a:ea typeface="微软雅黑" pitchFamily="34" charset="-122"/>
              </a:rPr>
              <a:t>结构以集成其优点</a:t>
            </a:r>
            <a:r>
              <a:rPr lang="en-US" altLang="zh-CN" sz="1600">
                <a:latin typeface="微软雅黑" pitchFamily="34" charset="-122"/>
                <a:ea typeface="微软雅黑" pitchFamily="34" charset="-122"/>
              </a:rPr>
              <a:t>!</a:t>
            </a:r>
          </a:p>
        </p:txBody>
      </p:sp>
      <p:pic>
        <p:nvPicPr>
          <p:cNvPr id="44054" name="Picture 24" descr="NF190D"/>
          <p:cNvPicPr>
            <a:picLocks noChangeAspect="1" noChangeArrowheads="1"/>
          </p:cNvPicPr>
          <p:nvPr/>
        </p:nvPicPr>
        <p:blipFill>
          <a:blip r:embed="rId3"/>
          <a:srcRect/>
          <a:stretch>
            <a:fillRect/>
          </a:stretch>
        </p:blipFill>
        <p:spPr bwMode="auto">
          <a:xfrm>
            <a:off x="1944688" y="2752725"/>
            <a:ext cx="1243012" cy="579438"/>
          </a:xfrm>
          <a:prstGeom prst="rect">
            <a:avLst/>
          </a:prstGeom>
          <a:noFill/>
          <a:ln w="9525">
            <a:noFill/>
            <a:miter lim="800000"/>
            <a:headEnd/>
            <a:tailEnd/>
          </a:ln>
        </p:spPr>
      </p:pic>
      <p:pic>
        <p:nvPicPr>
          <p:cNvPr id="44055" name="Picture 24" descr="NF190D"/>
          <p:cNvPicPr>
            <a:picLocks noChangeAspect="1" noChangeArrowheads="1"/>
          </p:cNvPicPr>
          <p:nvPr/>
        </p:nvPicPr>
        <p:blipFill>
          <a:blip r:embed="rId3"/>
          <a:srcRect/>
          <a:stretch>
            <a:fillRect/>
          </a:stretch>
        </p:blipFill>
        <p:spPr bwMode="auto">
          <a:xfrm>
            <a:off x="3270250" y="2768600"/>
            <a:ext cx="1243013" cy="577850"/>
          </a:xfrm>
          <a:prstGeom prst="rect">
            <a:avLst/>
          </a:prstGeom>
          <a:noFill/>
          <a:ln w="9525">
            <a:noFill/>
            <a:miter lim="800000"/>
            <a:headEnd/>
            <a:tailEnd/>
          </a:ln>
        </p:spPr>
      </p:pic>
      <p:pic>
        <p:nvPicPr>
          <p:cNvPr id="44056" name="Picture 46" descr="AS200M"/>
          <p:cNvPicPr>
            <a:picLocks noChangeAspect="1" noChangeArrowheads="1"/>
          </p:cNvPicPr>
          <p:nvPr/>
        </p:nvPicPr>
        <p:blipFill>
          <a:blip r:embed="rId4"/>
          <a:srcRect/>
          <a:stretch>
            <a:fillRect/>
          </a:stretch>
        </p:blipFill>
        <p:spPr bwMode="auto">
          <a:xfrm>
            <a:off x="4818063" y="2808288"/>
            <a:ext cx="1565275" cy="438150"/>
          </a:xfrm>
          <a:prstGeom prst="rect">
            <a:avLst/>
          </a:prstGeom>
          <a:noFill/>
          <a:ln w="9525">
            <a:noFill/>
            <a:miter lim="800000"/>
            <a:headEnd/>
            <a:tailEnd/>
          </a:ln>
        </p:spPr>
      </p:pic>
      <p:sp>
        <p:nvSpPr>
          <p:cNvPr id="1348" name="云形标注 1347"/>
          <p:cNvSpPr/>
          <p:nvPr/>
        </p:nvSpPr>
        <p:spPr bwMode="auto">
          <a:xfrm>
            <a:off x="1225550" y="3760788"/>
            <a:ext cx="3328988" cy="1190625"/>
          </a:xfrm>
          <a:prstGeom prst="cloudCallout">
            <a:avLst>
              <a:gd name="adj1" fmla="val -17477"/>
              <a:gd name="adj2" fmla="val 37500"/>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1341" name="Line 1338"/>
          <p:cNvSpPr>
            <a:spLocks noChangeShapeType="1"/>
          </p:cNvSpPr>
          <p:nvPr/>
        </p:nvSpPr>
        <p:spPr bwMode="auto">
          <a:xfrm flipH="1">
            <a:off x="4398963" y="3208338"/>
            <a:ext cx="966787" cy="776287"/>
          </a:xfrm>
          <a:prstGeom prst="line">
            <a:avLst/>
          </a:prstGeom>
          <a:noFill/>
          <a:ln w="12700">
            <a:solidFill>
              <a:schemeClr val="bg1">
                <a:lumMod val="65000"/>
              </a:schemeClr>
            </a:solidFill>
            <a:miter lim="800000"/>
            <a:headEnd/>
            <a:tailEnd type="triangle" w="med" len="med"/>
          </a:ln>
          <a:effectLst/>
        </p:spPr>
        <p:txBody>
          <a:bodyPr/>
          <a:lstStyle/>
          <a:p>
            <a:pPr>
              <a:defRPr/>
            </a:pPr>
            <a:endParaRPr lang="zh-CN" altLang="en-US">
              <a:latin typeface="Arial" pitchFamily="34" charset="0"/>
              <a:ea typeface="宋体" pitchFamily="2" charset="-122"/>
            </a:endParaRPr>
          </a:p>
        </p:txBody>
      </p:sp>
      <p:pic>
        <p:nvPicPr>
          <p:cNvPr id="44059" name="Picture 24"/>
          <p:cNvPicPr>
            <a:picLocks noChangeAspect="1" noChangeArrowheads="1"/>
          </p:cNvPicPr>
          <p:nvPr/>
        </p:nvPicPr>
        <p:blipFill>
          <a:blip r:embed="rId5"/>
          <a:srcRect/>
          <a:stretch>
            <a:fillRect/>
          </a:stretch>
        </p:blipFill>
        <p:spPr bwMode="auto">
          <a:xfrm>
            <a:off x="1811338" y="4098925"/>
            <a:ext cx="1035050" cy="287338"/>
          </a:xfrm>
          <a:prstGeom prst="rect">
            <a:avLst/>
          </a:prstGeom>
          <a:noFill/>
          <a:ln w="9525" algn="ctr">
            <a:noFill/>
            <a:miter lim="800000"/>
            <a:headEnd/>
            <a:tailEnd/>
          </a:ln>
        </p:spPr>
      </p:pic>
      <p:pic>
        <p:nvPicPr>
          <p:cNvPr id="44060" name="Picture 24"/>
          <p:cNvPicPr>
            <a:picLocks noChangeAspect="1" noChangeArrowheads="1"/>
          </p:cNvPicPr>
          <p:nvPr/>
        </p:nvPicPr>
        <p:blipFill>
          <a:blip r:embed="rId5"/>
          <a:srcRect/>
          <a:stretch>
            <a:fillRect/>
          </a:stretch>
        </p:blipFill>
        <p:spPr bwMode="auto">
          <a:xfrm>
            <a:off x="3051175" y="4321175"/>
            <a:ext cx="1035050" cy="287338"/>
          </a:xfrm>
          <a:prstGeom prst="rect">
            <a:avLst/>
          </a:prstGeom>
          <a:noFill/>
          <a:ln w="9525" algn="ctr">
            <a:noFill/>
            <a:miter lim="800000"/>
            <a:headEnd/>
            <a:tailEnd/>
          </a:ln>
        </p:spPr>
      </p:pic>
      <p:sp>
        <p:nvSpPr>
          <p:cNvPr id="44061" name="Oval 589"/>
          <p:cNvSpPr>
            <a:spLocks noChangeAspect="1" noChangeArrowheads="1"/>
          </p:cNvSpPr>
          <p:nvPr/>
        </p:nvSpPr>
        <p:spPr bwMode="auto">
          <a:xfrm>
            <a:off x="1741488" y="4379913"/>
            <a:ext cx="2057400" cy="631825"/>
          </a:xfrm>
          <a:prstGeom prst="ellipse">
            <a:avLst/>
          </a:prstGeom>
          <a:noFill/>
          <a:ln w="9525">
            <a:noFill/>
            <a:round/>
            <a:headEnd/>
            <a:tailEnd/>
          </a:ln>
        </p:spPr>
        <p:txBody>
          <a:bodyPr wrap="none" anchor="ctr"/>
          <a:lstStyle/>
          <a:p>
            <a:pPr algn="ctr">
              <a:lnSpc>
                <a:spcPct val="90000"/>
              </a:lnSpc>
            </a:pPr>
            <a:r>
              <a:rPr lang="zh-CN" altLang="en-US" sz="1400">
                <a:latin typeface="微软雅黑" pitchFamily="34" charset="-122"/>
                <a:ea typeface="微软雅黑" pitchFamily="34" charset="-122"/>
              </a:rPr>
              <a:t>存储区域网</a:t>
            </a:r>
          </a:p>
        </p:txBody>
      </p:sp>
      <p:pic>
        <p:nvPicPr>
          <p:cNvPr id="44062" name="Picture 38" descr="AS500M身份照"/>
          <p:cNvPicPr>
            <a:picLocks noChangeAspect="1" noChangeArrowheads="1"/>
          </p:cNvPicPr>
          <p:nvPr/>
        </p:nvPicPr>
        <p:blipFill>
          <a:blip r:embed="rId6"/>
          <a:srcRect/>
          <a:stretch>
            <a:fillRect/>
          </a:stretch>
        </p:blipFill>
        <p:spPr bwMode="auto">
          <a:xfrm>
            <a:off x="223838" y="4802188"/>
            <a:ext cx="1352550" cy="466725"/>
          </a:xfrm>
          <a:prstGeom prst="rect">
            <a:avLst/>
          </a:prstGeom>
          <a:noFill/>
          <a:ln w="9525">
            <a:noFill/>
            <a:miter lim="800000"/>
            <a:headEnd/>
            <a:tailEnd/>
          </a:ln>
        </p:spPr>
      </p:pic>
      <p:pic>
        <p:nvPicPr>
          <p:cNvPr id="44063" name="Picture 38" descr="AS500M身份照"/>
          <p:cNvPicPr>
            <a:picLocks noChangeAspect="1" noChangeArrowheads="1"/>
          </p:cNvPicPr>
          <p:nvPr/>
        </p:nvPicPr>
        <p:blipFill>
          <a:blip r:embed="rId6"/>
          <a:srcRect/>
          <a:stretch>
            <a:fillRect/>
          </a:stretch>
        </p:blipFill>
        <p:spPr bwMode="auto">
          <a:xfrm>
            <a:off x="4310063" y="5006975"/>
            <a:ext cx="1352550" cy="466725"/>
          </a:xfrm>
          <a:prstGeom prst="rect">
            <a:avLst/>
          </a:prstGeom>
          <a:noFill/>
          <a:ln w="9525">
            <a:noFill/>
            <a:miter lim="800000"/>
            <a:headEnd/>
            <a:tailEnd/>
          </a:ln>
        </p:spPr>
      </p:pic>
      <p:pic>
        <p:nvPicPr>
          <p:cNvPr id="44064" name="Picture 41" descr="as1000"/>
          <p:cNvPicPr>
            <a:picLocks noChangeAspect="1" noChangeArrowheads="1"/>
          </p:cNvPicPr>
          <p:nvPr/>
        </p:nvPicPr>
        <p:blipFill>
          <a:blip r:embed="rId7"/>
          <a:srcRect/>
          <a:stretch>
            <a:fillRect/>
          </a:stretch>
        </p:blipFill>
        <p:spPr bwMode="auto">
          <a:xfrm>
            <a:off x="2667000" y="5233988"/>
            <a:ext cx="708025" cy="1098550"/>
          </a:xfrm>
          <a:prstGeom prst="rect">
            <a:avLst/>
          </a:prstGeom>
          <a:noFill/>
          <a:ln w="9525">
            <a:noFill/>
            <a:miter lim="800000"/>
            <a:headEnd/>
            <a:tailEnd/>
          </a:ln>
        </p:spPr>
      </p:pic>
      <p:pic>
        <p:nvPicPr>
          <p:cNvPr id="44065" name="Picture 40" descr="windows_desktop"/>
          <p:cNvPicPr>
            <a:picLocks noChangeAspect="1" noChangeArrowheads="1"/>
          </p:cNvPicPr>
          <p:nvPr/>
        </p:nvPicPr>
        <p:blipFill>
          <a:blip r:embed="rId8"/>
          <a:srcRect/>
          <a:stretch>
            <a:fillRect/>
          </a:stretch>
        </p:blipFill>
        <p:spPr bwMode="auto">
          <a:xfrm>
            <a:off x="2957513" y="1314450"/>
            <a:ext cx="493712" cy="549275"/>
          </a:xfrm>
          <a:prstGeom prst="rect">
            <a:avLst/>
          </a:prstGeom>
          <a:noFill/>
          <a:ln w="9525">
            <a:noFill/>
            <a:miter lim="800000"/>
            <a:headEnd/>
            <a:tailEnd/>
          </a:ln>
        </p:spPr>
      </p:pic>
      <p:pic>
        <p:nvPicPr>
          <p:cNvPr id="44066" name="Picture 40" descr="windows_desktop"/>
          <p:cNvPicPr>
            <a:picLocks noChangeAspect="1" noChangeArrowheads="1"/>
          </p:cNvPicPr>
          <p:nvPr/>
        </p:nvPicPr>
        <p:blipFill>
          <a:blip r:embed="rId8"/>
          <a:srcRect/>
          <a:stretch>
            <a:fillRect/>
          </a:stretch>
        </p:blipFill>
        <p:spPr bwMode="auto">
          <a:xfrm>
            <a:off x="5578475" y="1328738"/>
            <a:ext cx="492125" cy="549275"/>
          </a:xfrm>
          <a:prstGeom prst="rect">
            <a:avLst/>
          </a:prstGeom>
          <a:noFill/>
          <a:ln w="9525">
            <a:noFill/>
            <a:miter lim="800000"/>
            <a:headEnd/>
            <a:tailEnd/>
          </a:ln>
        </p:spPr>
      </p:pic>
      <p:pic>
        <p:nvPicPr>
          <p:cNvPr id="44067" name="Picture 40" descr="windows_desktop"/>
          <p:cNvPicPr>
            <a:picLocks noChangeAspect="1" noChangeArrowheads="1"/>
          </p:cNvPicPr>
          <p:nvPr/>
        </p:nvPicPr>
        <p:blipFill>
          <a:blip r:embed="rId8"/>
          <a:srcRect/>
          <a:stretch>
            <a:fillRect/>
          </a:stretch>
        </p:blipFill>
        <p:spPr bwMode="auto">
          <a:xfrm>
            <a:off x="3814763" y="1327150"/>
            <a:ext cx="492125" cy="547688"/>
          </a:xfrm>
          <a:prstGeom prst="rect">
            <a:avLst/>
          </a:prstGeom>
          <a:noFill/>
          <a:ln w="9525">
            <a:noFill/>
            <a:miter lim="800000"/>
            <a:headEnd/>
            <a:tailEnd/>
          </a:ln>
        </p:spPr>
      </p:pic>
      <p:pic>
        <p:nvPicPr>
          <p:cNvPr id="44068" name="Picture 40" descr="windows_desktop"/>
          <p:cNvPicPr>
            <a:picLocks noChangeAspect="1" noChangeArrowheads="1"/>
          </p:cNvPicPr>
          <p:nvPr/>
        </p:nvPicPr>
        <p:blipFill>
          <a:blip r:embed="rId8"/>
          <a:srcRect/>
          <a:stretch>
            <a:fillRect/>
          </a:stretch>
        </p:blipFill>
        <p:spPr bwMode="auto">
          <a:xfrm>
            <a:off x="4710113" y="1323975"/>
            <a:ext cx="492125" cy="5476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存储架构</a:t>
            </a:r>
            <a:r>
              <a:rPr lang="en-US" altLang="zh-CN" sz="3200" b="1" dirty="0" smtClean="0">
                <a:solidFill>
                  <a:schemeClr val="bg1"/>
                </a:solidFill>
                <a:latin typeface="微软雅黑" pitchFamily="34" charset="-122"/>
                <a:ea typeface="微软雅黑" pitchFamily="34" charset="-122"/>
                <a:cs typeface="Times New Roman" pitchFamily="18" charset="0"/>
              </a:rPr>
              <a:t>——FC-SAN</a:t>
            </a:r>
            <a:r>
              <a:rPr lang="zh-CN" altLang="en-US" sz="3200" b="1" dirty="0" smtClean="0">
                <a:solidFill>
                  <a:schemeClr val="bg1"/>
                </a:solidFill>
                <a:latin typeface="微软雅黑" pitchFamily="34" charset="-122"/>
                <a:ea typeface="微软雅黑" pitchFamily="34" charset="-122"/>
                <a:cs typeface="Times New Roman" pitchFamily="18" charset="0"/>
              </a:rPr>
              <a:t>和</a:t>
            </a:r>
            <a:r>
              <a:rPr lang="en-US" altLang="zh-CN" sz="3200" b="1" dirty="0" smtClean="0">
                <a:solidFill>
                  <a:schemeClr val="bg1"/>
                </a:solidFill>
                <a:latin typeface="微软雅黑" pitchFamily="34" charset="-122"/>
                <a:ea typeface="微软雅黑" pitchFamily="34" charset="-122"/>
                <a:cs typeface="Times New Roman" pitchFamily="18" charset="0"/>
              </a:rPr>
              <a:t>IP-SAN</a:t>
            </a:r>
            <a:r>
              <a:rPr lang="zh-CN" altLang="en-US" sz="3200" b="1" dirty="0" smtClean="0">
                <a:solidFill>
                  <a:schemeClr val="bg1"/>
                </a:solidFill>
                <a:latin typeface="微软雅黑" pitchFamily="34" charset="-122"/>
                <a:ea typeface="微软雅黑" pitchFamily="34" charset="-122"/>
                <a:cs typeface="Times New Roman" pitchFamily="18" charset="0"/>
              </a:rPr>
              <a:t>的比较</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aphicFrame>
        <p:nvGraphicFramePr>
          <p:cNvPr id="49" name="表格 48"/>
          <p:cNvGraphicFramePr>
            <a:graphicFrameLocks noGrp="1"/>
          </p:cNvGraphicFramePr>
          <p:nvPr/>
        </p:nvGraphicFramePr>
        <p:xfrm>
          <a:off x="523875" y="1950736"/>
          <a:ext cx="8275608" cy="3764280"/>
        </p:xfrm>
        <a:graphic>
          <a:graphicData uri="http://schemas.openxmlformats.org/drawingml/2006/table">
            <a:tbl>
              <a:tblPr firstRow="1" bandRow="1">
                <a:tableStyleId>{5C22544A-7EE6-4342-B048-85BDC9FD1C3A}</a:tableStyleId>
              </a:tblPr>
              <a:tblGrid>
                <a:gridCol w="1443488"/>
                <a:gridCol w="2156603"/>
                <a:gridCol w="4675517"/>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zh-CN" altLang="zh-CN" sz="1600" b="1" kern="1200" dirty="0" smtClean="0">
                        <a:solidFill>
                          <a:schemeClr val="tx1"/>
                        </a:solidFill>
                        <a:latin typeface="微软雅黑" pitchFamily="34" charset="-122"/>
                        <a:ea typeface="微软雅黑" pitchFamily="34" charset="-122"/>
                        <a:cs typeface="+mn-cs"/>
                      </a:endParaRPr>
                    </a:p>
                  </a:txBody>
                  <a:tcPr horzOverflow="overflow"/>
                </a:tc>
                <a:tc>
                  <a:txBody>
                    <a:bodyPr/>
                    <a:lstStyle/>
                    <a:p>
                      <a:pPr marL="419100" marR="0" lvl="0" indent="-419100" algn="ctr" defTabSz="914400" rtl="0" eaLnBrk="1" fontAlgn="base" latinLnBrk="0" hangingPunct="1">
                        <a:lnSpc>
                          <a:spcPct val="10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FC SAN</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IP SAN</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rgbClr val="C00000"/>
                          </a:solidFill>
                          <a:latin typeface="微软雅黑" pitchFamily="34" charset="-122"/>
                          <a:ea typeface="微软雅黑" pitchFamily="34" charset="-122"/>
                          <a:cs typeface="+mn-cs"/>
                        </a:rPr>
                        <a:t>网络环境</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专有光纤网络</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公用以太网</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rgbClr val="C00000"/>
                          </a:solidFill>
                          <a:latin typeface="微软雅黑" pitchFamily="34" charset="-122"/>
                          <a:ea typeface="微软雅黑" pitchFamily="34" charset="-122"/>
                          <a:cs typeface="+mn-cs"/>
                        </a:rPr>
                        <a:t>速度</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b="1" kern="1200" dirty="0" err="1" smtClean="0">
                          <a:solidFill>
                            <a:schemeClr val="tx1"/>
                          </a:solidFill>
                          <a:latin typeface="微软雅黑" pitchFamily="34" charset="-122"/>
                          <a:ea typeface="微软雅黑" pitchFamily="34" charset="-122"/>
                          <a:cs typeface="+mn-cs"/>
                        </a:rPr>
                        <a:t>8Gb</a:t>
                      </a:r>
                      <a:r>
                        <a:rPr lang="en-US" altLang="zh-CN" sz="1600" b="1" kern="1200" dirty="0" smtClean="0">
                          <a:solidFill>
                            <a:schemeClr val="tx1"/>
                          </a:solidFill>
                          <a:latin typeface="微软雅黑" pitchFamily="34" charset="-122"/>
                          <a:ea typeface="微软雅黑" pitchFamily="34" charset="-122"/>
                          <a:cs typeface="+mn-cs"/>
                        </a:rPr>
                        <a:t>/</a:t>
                      </a:r>
                      <a:r>
                        <a:rPr lang="zh-CN" altLang="en-US" sz="1600" b="1" kern="1200" dirty="0" smtClean="0">
                          <a:solidFill>
                            <a:schemeClr val="tx1"/>
                          </a:solidFill>
                          <a:latin typeface="微软雅黑" pitchFamily="34" charset="-122"/>
                          <a:ea typeface="微软雅黑" pitchFamily="34" charset="-122"/>
                          <a:cs typeface="+mn-cs"/>
                        </a:rPr>
                        <a:t>秒</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1 </a:t>
                      </a:r>
                      <a:r>
                        <a:rPr lang="en-US" altLang="zh-CN" sz="1600" b="1" kern="1200" dirty="0" err="1" smtClean="0">
                          <a:solidFill>
                            <a:schemeClr val="tx1"/>
                          </a:solidFill>
                          <a:latin typeface="微软雅黑" pitchFamily="34" charset="-122"/>
                          <a:ea typeface="微软雅黑" pitchFamily="34" charset="-122"/>
                          <a:cs typeface="+mn-cs"/>
                        </a:rPr>
                        <a:t>Gb</a:t>
                      </a:r>
                      <a:r>
                        <a:rPr lang="en-US" altLang="zh-CN" sz="1600" b="1" kern="1200" dirty="0" smtClean="0">
                          <a:solidFill>
                            <a:schemeClr val="tx1"/>
                          </a:solidFill>
                          <a:latin typeface="微软雅黑" pitchFamily="34" charset="-122"/>
                          <a:ea typeface="微软雅黑" pitchFamily="34" charset="-122"/>
                          <a:cs typeface="+mn-cs"/>
                        </a:rPr>
                        <a:t>/</a:t>
                      </a:r>
                      <a:r>
                        <a:rPr lang="zh-CN" altLang="en-US" sz="1600" b="1" kern="1200" dirty="0" smtClean="0">
                          <a:solidFill>
                            <a:schemeClr val="tx1"/>
                          </a:solidFill>
                          <a:latin typeface="微软雅黑" pitchFamily="34" charset="-122"/>
                          <a:ea typeface="微软雅黑" pitchFamily="34" charset="-122"/>
                          <a:cs typeface="+mn-cs"/>
                        </a:rPr>
                        <a:t>秒</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rgbClr val="C00000"/>
                          </a:solidFill>
                          <a:latin typeface="微软雅黑" pitchFamily="34" charset="-122"/>
                          <a:ea typeface="微软雅黑" pitchFamily="34" charset="-122"/>
                          <a:cs typeface="+mn-cs"/>
                        </a:rPr>
                        <a:t>拓扑结构</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点对点</a:t>
                      </a:r>
                      <a:r>
                        <a:rPr lang="en-US" altLang="zh-CN" sz="1600" b="1" kern="1200" dirty="0" smtClean="0">
                          <a:solidFill>
                            <a:schemeClr val="tx1"/>
                          </a:solidFill>
                          <a:latin typeface="微软雅黑" pitchFamily="34" charset="-122"/>
                          <a:ea typeface="微软雅黑" pitchFamily="34" charset="-122"/>
                          <a:cs typeface="+mn-cs"/>
                        </a:rPr>
                        <a:t>, </a:t>
                      </a:r>
                      <a:r>
                        <a:rPr lang="zh-CN" altLang="en-US" sz="1600" b="1" kern="1200" dirty="0" smtClean="0">
                          <a:solidFill>
                            <a:schemeClr val="tx1"/>
                          </a:solidFill>
                          <a:latin typeface="微软雅黑" pitchFamily="34" charset="-122"/>
                          <a:ea typeface="微软雅黑" pitchFamily="34" charset="-122"/>
                          <a:cs typeface="+mn-cs"/>
                        </a:rPr>
                        <a:t>仲裁环</a:t>
                      </a:r>
                      <a:r>
                        <a:rPr lang="en-US" altLang="zh-CN" sz="1600" b="1" kern="1200" dirty="0" smtClean="0">
                          <a:solidFill>
                            <a:schemeClr val="tx1"/>
                          </a:solidFill>
                          <a:latin typeface="微软雅黑" pitchFamily="34" charset="-122"/>
                          <a:ea typeface="微软雅黑" pitchFamily="34" charset="-122"/>
                          <a:cs typeface="+mn-cs"/>
                        </a:rPr>
                        <a:t>, </a:t>
                      </a:r>
                      <a:r>
                        <a:rPr lang="zh-CN" altLang="en-US" sz="1600" b="1" kern="1200" dirty="0" smtClean="0">
                          <a:solidFill>
                            <a:schemeClr val="tx1"/>
                          </a:solidFill>
                          <a:latin typeface="微软雅黑" pitchFamily="34" charset="-122"/>
                          <a:ea typeface="微软雅黑" pitchFamily="34" charset="-122"/>
                          <a:cs typeface="+mn-cs"/>
                        </a:rPr>
                        <a:t>交换</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网络</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rgbClr val="C00000"/>
                          </a:solidFill>
                          <a:latin typeface="微软雅黑" pitchFamily="34" charset="-122"/>
                          <a:ea typeface="微软雅黑" pitchFamily="34" charset="-122"/>
                          <a:cs typeface="+mn-cs"/>
                        </a:rPr>
                        <a:t>安全性</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高</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在不受信任的广域环境中使用。可用加密方案</a:t>
                      </a:r>
                      <a:r>
                        <a:rPr lang="en-US" altLang="zh-CN" sz="1600" b="1" kern="1200" dirty="0" smtClean="0">
                          <a:solidFill>
                            <a:schemeClr val="tx1"/>
                          </a:solidFill>
                          <a:latin typeface="微软雅黑" pitchFamily="34" charset="-122"/>
                          <a:ea typeface="微软雅黑" pitchFamily="34" charset="-122"/>
                          <a:cs typeface="+mn-cs"/>
                        </a:rPr>
                        <a:t>IPSec</a:t>
                      </a:r>
                      <a:r>
                        <a:rPr lang="zh-CN" altLang="en-US" sz="1600" b="1" kern="1200" dirty="0" smtClean="0">
                          <a:solidFill>
                            <a:schemeClr val="tx1"/>
                          </a:solidFill>
                          <a:latin typeface="微软雅黑" pitchFamily="34" charset="-122"/>
                          <a:ea typeface="微软雅黑" pitchFamily="34" charset="-122"/>
                          <a:cs typeface="+mn-cs"/>
                        </a:rPr>
                        <a:t>，认证实现（</a:t>
                      </a:r>
                      <a:r>
                        <a:rPr lang="en-US" altLang="zh-CN" sz="1600" b="1" kern="1200" dirty="0" smtClean="0">
                          <a:solidFill>
                            <a:schemeClr val="tx1"/>
                          </a:solidFill>
                          <a:latin typeface="微软雅黑" pitchFamily="34" charset="-122"/>
                          <a:ea typeface="微软雅黑" pitchFamily="34" charset="-122"/>
                          <a:cs typeface="+mn-cs"/>
                        </a:rPr>
                        <a:t>Kerberos</a:t>
                      </a:r>
                      <a:r>
                        <a:rPr lang="zh-CN" altLang="en-US" sz="1600" b="1" kern="1200" dirty="0" smtClean="0">
                          <a:solidFill>
                            <a:schemeClr val="tx1"/>
                          </a:solidFill>
                          <a:latin typeface="微软雅黑" pitchFamily="34" charset="-122"/>
                          <a:ea typeface="微软雅黑" pitchFamily="34" charset="-122"/>
                          <a:cs typeface="+mn-cs"/>
                        </a:rPr>
                        <a:t>或公钥</a:t>
                      </a:r>
                      <a:r>
                        <a:rPr lang="en-US" altLang="zh-CN" sz="1600" b="1" kern="1200" dirty="0" smtClean="0">
                          <a:solidFill>
                            <a:schemeClr val="tx1"/>
                          </a:solidFill>
                          <a:latin typeface="微软雅黑" pitchFamily="34" charset="-122"/>
                          <a:ea typeface="微软雅黑" pitchFamily="34" charset="-122"/>
                          <a:cs typeface="+mn-cs"/>
                        </a:rPr>
                        <a:t>/</a:t>
                      </a:r>
                      <a:r>
                        <a:rPr lang="zh-CN" altLang="en-US" sz="1600" b="1" kern="1200" dirty="0" smtClean="0">
                          <a:solidFill>
                            <a:schemeClr val="tx1"/>
                          </a:solidFill>
                          <a:latin typeface="微软雅黑" pitchFamily="34" charset="-122"/>
                          <a:ea typeface="微软雅黑" pitchFamily="34" charset="-122"/>
                          <a:cs typeface="+mn-cs"/>
                        </a:rPr>
                        <a:t>私钥的交换）</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smtClean="0">
                          <a:solidFill>
                            <a:srgbClr val="C00000"/>
                          </a:solidFill>
                          <a:latin typeface="微软雅黑" pitchFamily="34" charset="-122"/>
                          <a:ea typeface="微软雅黑" pitchFamily="34" charset="-122"/>
                          <a:cs typeface="+mn-cs"/>
                        </a:rPr>
                        <a:t>长距离连接</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使用</a:t>
                      </a:r>
                      <a:r>
                        <a:rPr lang="en-US" altLang="zh-CN" sz="1600" b="1" kern="1200" dirty="0" smtClean="0">
                          <a:solidFill>
                            <a:schemeClr val="tx1"/>
                          </a:solidFill>
                          <a:latin typeface="微软雅黑" pitchFamily="34" charset="-122"/>
                          <a:ea typeface="微软雅黑" pitchFamily="34" charset="-122"/>
                          <a:cs typeface="+mn-cs"/>
                        </a:rPr>
                        <a:t>DWDM</a:t>
                      </a:r>
                      <a:r>
                        <a:rPr lang="zh-CN" altLang="en-US" sz="1600" b="1" kern="1200" dirty="0" smtClean="0">
                          <a:solidFill>
                            <a:schemeClr val="tx1"/>
                          </a:solidFill>
                          <a:latin typeface="微软雅黑" pitchFamily="34" charset="-122"/>
                          <a:ea typeface="微软雅黑" pitchFamily="34" charset="-122"/>
                          <a:cs typeface="+mn-cs"/>
                        </a:rPr>
                        <a:t>或</a:t>
                      </a:r>
                      <a:r>
                        <a:rPr lang="en-US" altLang="zh-CN" sz="1600" b="1" kern="1200" dirty="0" smtClean="0">
                          <a:solidFill>
                            <a:schemeClr val="tx1"/>
                          </a:solidFill>
                          <a:latin typeface="微软雅黑" pitchFamily="34" charset="-122"/>
                          <a:ea typeface="微软雅黑" pitchFamily="34" charset="-122"/>
                          <a:cs typeface="+mn-cs"/>
                        </a:rPr>
                        <a:t>ATM</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支持标准</a:t>
                      </a:r>
                      <a:r>
                        <a:rPr lang="en-US" altLang="zh-CN" sz="1600" b="1" kern="1200" dirty="0" smtClean="0">
                          <a:solidFill>
                            <a:schemeClr val="tx1"/>
                          </a:solidFill>
                          <a:latin typeface="微软雅黑" pitchFamily="34" charset="-122"/>
                          <a:ea typeface="微软雅黑" pitchFamily="34" charset="-122"/>
                          <a:cs typeface="+mn-cs"/>
                        </a:rPr>
                        <a:t>IP</a:t>
                      </a:r>
                      <a:r>
                        <a:rPr lang="zh-CN" altLang="en-US" sz="1600" b="1" kern="1200" dirty="0" smtClean="0">
                          <a:solidFill>
                            <a:schemeClr val="tx1"/>
                          </a:solidFill>
                          <a:latin typeface="微软雅黑" pitchFamily="34" charset="-122"/>
                          <a:ea typeface="微软雅黑" pitchFamily="34" charset="-122"/>
                          <a:cs typeface="+mn-cs"/>
                        </a:rPr>
                        <a:t>网络和</a:t>
                      </a:r>
                      <a:r>
                        <a:rPr lang="en-US" altLang="zh-CN" sz="1600" b="1" kern="1200" dirty="0" smtClean="0">
                          <a:solidFill>
                            <a:schemeClr val="tx1"/>
                          </a:solidFill>
                          <a:latin typeface="微软雅黑" pitchFamily="34" charset="-122"/>
                          <a:ea typeface="微软雅黑" pitchFamily="34" charset="-122"/>
                          <a:cs typeface="+mn-cs"/>
                        </a:rPr>
                        <a:t>WAN</a:t>
                      </a:r>
                      <a:r>
                        <a:rPr lang="zh-CN" altLang="en-US" sz="1600" b="1" kern="1200" dirty="0" smtClean="0">
                          <a:solidFill>
                            <a:schemeClr val="tx1"/>
                          </a:solidFill>
                          <a:latin typeface="微软雅黑" pitchFamily="34" charset="-122"/>
                          <a:ea typeface="微软雅黑" pitchFamily="34" charset="-122"/>
                          <a:cs typeface="+mn-cs"/>
                        </a:rPr>
                        <a:t>链路，可用于向不可靠的网络基础结构（包括</a:t>
                      </a:r>
                      <a:r>
                        <a:rPr lang="en-US" altLang="zh-CN" sz="1600" b="1" kern="1200" dirty="0" smtClean="0">
                          <a:solidFill>
                            <a:schemeClr val="tx1"/>
                          </a:solidFill>
                          <a:latin typeface="微软雅黑" pitchFamily="34" charset="-122"/>
                          <a:ea typeface="微软雅黑" pitchFamily="34" charset="-122"/>
                          <a:cs typeface="+mn-cs"/>
                        </a:rPr>
                        <a:t>Internet</a:t>
                      </a:r>
                      <a:r>
                        <a:rPr lang="zh-CN" altLang="en-US" sz="1600" b="1" kern="1200" dirty="0" smtClean="0">
                          <a:solidFill>
                            <a:schemeClr val="tx1"/>
                          </a:solidFill>
                          <a:latin typeface="微软雅黑" pitchFamily="34" charset="-122"/>
                          <a:ea typeface="微软雅黑" pitchFamily="34" charset="-122"/>
                          <a:cs typeface="+mn-cs"/>
                        </a:rPr>
                        <a:t>）中发送存储数据。</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smtClean="0">
                          <a:solidFill>
                            <a:srgbClr val="C00000"/>
                          </a:solidFill>
                          <a:latin typeface="微软雅黑" pitchFamily="34" charset="-122"/>
                          <a:ea typeface="微软雅黑" pitchFamily="34" charset="-122"/>
                          <a:cs typeface="+mn-cs"/>
                        </a:rPr>
                        <a:t>性能</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高带宽，稳定</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IP</a:t>
                      </a:r>
                      <a:r>
                        <a:rPr lang="zh-CN" altLang="en-US" sz="1600" b="1" kern="1200" dirty="0" smtClean="0">
                          <a:solidFill>
                            <a:schemeClr val="tx1"/>
                          </a:solidFill>
                          <a:latin typeface="微软雅黑" pitchFamily="34" charset="-122"/>
                          <a:ea typeface="微软雅黑" pitchFamily="34" charset="-122"/>
                          <a:cs typeface="+mn-cs"/>
                        </a:rPr>
                        <a:t>网络本质上不稳定，</a:t>
                      </a:r>
                      <a:r>
                        <a:rPr lang="en-US" altLang="zh-CN" sz="1600" b="1" kern="1200" dirty="0" smtClean="0">
                          <a:solidFill>
                            <a:schemeClr val="tx1"/>
                          </a:solidFill>
                          <a:latin typeface="微软雅黑" pitchFamily="34" charset="-122"/>
                          <a:ea typeface="微软雅黑" pitchFamily="34" charset="-122"/>
                          <a:cs typeface="+mn-cs"/>
                        </a:rPr>
                        <a:t>TCP</a:t>
                      </a:r>
                      <a:r>
                        <a:rPr lang="zh-CN" altLang="en-US" sz="1600" b="1" kern="1200" dirty="0" smtClean="0">
                          <a:solidFill>
                            <a:schemeClr val="tx1"/>
                          </a:solidFill>
                          <a:latin typeface="微软雅黑" pitchFamily="34" charset="-122"/>
                          <a:ea typeface="微软雅黑" pitchFamily="34" charset="-122"/>
                          <a:cs typeface="+mn-cs"/>
                        </a:rPr>
                        <a:t>的处理开销大。需要</a:t>
                      </a:r>
                      <a:r>
                        <a:rPr lang="en-US" altLang="zh-CN" sz="1600" b="1" kern="1200" dirty="0" smtClean="0">
                          <a:solidFill>
                            <a:schemeClr val="tx1"/>
                          </a:solidFill>
                          <a:latin typeface="微软雅黑" pitchFamily="34" charset="-122"/>
                          <a:ea typeface="微软雅黑" pitchFamily="34" charset="-122"/>
                          <a:cs typeface="+mn-cs"/>
                        </a:rPr>
                        <a:t>TOE</a:t>
                      </a:r>
                      <a:r>
                        <a:rPr lang="zh-CN" altLang="en-US" sz="1600" b="1" kern="1200" dirty="0" smtClean="0">
                          <a:solidFill>
                            <a:schemeClr val="tx1"/>
                          </a:solidFill>
                          <a:latin typeface="微软雅黑" pitchFamily="34" charset="-122"/>
                          <a:ea typeface="微软雅黑" pitchFamily="34" charset="-122"/>
                          <a:cs typeface="+mn-cs"/>
                        </a:rPr>
                        <a:t>提高</a:t>
                      </a:r>
                      <a:r>
                        <a:rPr lang="en-US" altLang="zh-CN" sz="1600" b="1" kern="1200" dirty="0" err="1" smtClean="0">
                          <a:solidFill>
                            <a:schemeClr val="tx1"/>
                          </a:solidFill>
                          <a:latin typeface="微软雅黑" pitchFamily="34" charset="-122"/>
                          <a:ea typeface="微软雅黑" pitchFamily="34" charset="-122"/>
                          <a:cs typeface="+mn-cs"/>
                        </a:rPr>
                        <a:t>iSCSI</a:t>
                      </a:r>
                      <a:r>
                        <a:rPr lang="zh-CN" altLang="en-US" sz="1600" b="1" kern="1200" dirty="0" smtClean="0">
                          <a:solidFill>
                            <a:schemeClr val="tx1"/>
                          </a:solidFill>
                          <a:latin typeface="微软雅黑" pitchFamily="34" charset="-122"/>
                          <a:ea typeface="微软雅黑" pitchFamily="34" charset="-122"/>
                          <a:cs typeface="+mn-cs"/>
                        </a:rPr>
                        <a:t>产品运行速度。</a:t>
                      </a:r>
                    </a:p>
                  </a:txBody>
                  <a:tcPr horzOverflow="overflow"/>
                </a:tc>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rgbClr val="C00000"/>
                          </a:solidFill>
                          <a:latin typeface="微软雅黑" pitchFamily="34" charset="-122"/>
                          <a:ea typeface="微软雅黑" pitchFamily="34" charset="-122"/>
                          <a:cs typeface="+mn-cs"/>
                        </a:rPr>
                        <a:t>成本</a:t>
                      </a: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高</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通常较低。目前企业级解决方案中使用的</a:t>
                      </a:r>
                      <a:r>
                        <a:rPr lang="en-US" altLang="zh-CN" sz="1600" b="1" kern="1200" dirty="0" smtClean="0">
                          <a:solidFill>
                            <a:schemeClr val="tx1"/>
                          </a:solidFill>
                          <a:latin typeface="微软雅黑" pitchFamily="34" charset="-122"/>
                          <a:ea typeface="微软雅黑" pitchFamily="34" charset="-122"/>
                          <a:cs typeface="+mn-cs"/>
                        </a:rPr>
                        <a:t>10Gb/s</a:t>
                      </a:r>
                      <a:r>
                        <a:rPr lang="zh-CN" altLang="en-US" sz="1600" b="1" kern="1200" dirty="0" smtClean="0">
                          <a:solidFill>
                            <a:schemeClr val="tx1"/>
                          </a:solidFill>
                          <a:latin typeface="微软雅黑" pitchFamily="34" charset="-122"/>
                          <a:ea typeface="微软雅黑" pitchFamily="34" charset="-122"/>
                          <a:cs typeface="+mn-cs"/>
                        </a:rPr>
                        <a:t>交换机和</a:t>
                      </a:r>
                      <a:r>
                        <a:rPr lang="en-US" altLang="zh-CN" sz="1600" b="1" kern="1200" dirty="0" smtClean="0">
                          <a:solidFill>
                            <a:schemeClr val="tx1"/>
                          </a:solidFill>
                          <a:latin typeface="微软雅黑" pitchFamily="34" charset="-122"/>
                          <a:ea typeface="微软雅黑" pitchFamily="34" charset="-122"/>
                          <a:cs typeface="+mn-cs"/>
                        </a:rPr>
                        <a:t>TOE</a:t>
                      </a:r>
                      <a:r>
                        <a:rPr lang="zh-CN" altLang="en-US" sz="1600" b="1" kern="1200" dirty="0" smtClean="0">
                          <a:solidFill>
                            <a:schemeClr val="tx1"/>
                          </a:solidFill>
                          <a:latin typeface="微软雅黑" pitchFamily="34" charset="-122"/>
                          <a:ea typeface="微软雅黑" pitchFamily="34" charset="-122"/>
                          <a:cs typeface="+mn-cs"/>
                        </a:rPr>
                        <a:t>卡价格昂贵。</a:t>
                      </a:r>
                    </a:p>
                  </a:txBody>
                  <a:tcPr horzOverflow="overflow"/>
                </a:tc>
              </a:tr>
            </a:tbl>
          </a:graphicData>
        </a:graphic>
      </p:graphicFrame>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utoShape 38"/>
          <p:cNvSpPr>
            <a:spLocks noChangeArrowheads="1"/>
          </p:cNvSpPr>
          <p:nvPr/>
        </p:nvSpPr>
        <p:spPr bwMode="auto">
          <a:xfrm>
            <a:off x="7512050" y="5756275"/>
            <a:ext cx="611188" cy="407988"/>
          </a:xfrm>
          <a:prstGeom prst="can">
            <a:avLst>
              <a:gd name="adj" fmla="val 32843"/>
            </a:avLst>
          </a:prstGeom>
          <a:gradFill rotWithShape="1">
            <a:gsLst>
              <a:gs pos="0">
                <a:srgbClr val="FFEFD1"/>
              </a:gs>
              <a:gs pos="64999">
                <a:srgbClr val="F0EBD5"/>
              </a:gs>
              <a:gs pos="100000">
                <a:srgbClr val="D1C39F"/>
              </a:gs>
            </a:gsLst>
            <a:lin ang="0" scaled="0"/>
          </a:gradFill>
          <a:ln w="9525">
            <a:solidFill>
              <a:schemeClr val="bg1">
                <a:lumMod val="8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46083" name="Text Box 58"/>
          <p:cNvSpPr txBox="1">
            <a:spLocks noChangeArrowheads="1"/>
          </p:cNvSpPr>
          <p:nvPr/>
        </p:nvSpPr>
        <p:spPr bwMode="auto">
          <a:xfrm>
            <a:off x="7500938" y="5889625"/>
            <a:ext cx="658812" cy="276225"/>
          </a:xfrm>
          <a:prstGeom prst="rect">
            <a:avLst/>
          </a:prstGeom>
          <a:noFill/>
          <a:ln w="38100" algn="ctr">
            <a:noFill/>
            <a:miter lim="800000"/>
            <a:headEnd/>
            <a:tailEnd/>
          </a:ln>
        </p:spPr>
        <p:txBody>
          <a:bodyPr wrap="none">
            <a:spAutoFit/>
          </a:bodyPr>
          <a:lstStyle/>
          <a:p>
            <a:pPr algn="ctr">
              <a:spcBef>
                <a:spcPct val="50000"/>
              </a:spcBef>
            </a:pPr>
            <a:r>
              <a:rPr lang="en-US" altLang="zh-CN">
                <a:solidFill>
                  <a:schemeClr val="tx2"/>
                </a:solidFill>
                <a:latin typeface="微软雅黑" pitchFamily="34" charset="-122"/>
                <a:ea typeface="微软雅黑" pitchFamily="34" charset="-122"/>
              </a:rPr>
              <a:t>LUN 1</a:t>
            </a:r>
          </a:p>
        </p:txBody>
      </p:sp>
      <p:sp>
        <p:nvSpPr>
          <p:cNvPr id="46086" name="Rectangle 5"/>
          <p:cNvSpPr>
            <a:spLocks noChangeArrowheads="1"/>
          </p:cNvSpPr>
          <p:nvPr/>
        </p:nvSpPr>
        <p:spPr bwMode="auto">
          <a:xfrm>
            <a:off x="252413" y="-7146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SCSI</a:t>
            </a:r>
          </a:p>
        </p:txBody>
      </p:sp>
      <p:grpSp>
        <p:nvGrpSpPr>
          <p:cNvPr id="2" name="Group 4"/>
          <p:cNvGrpSpPr>
            <a:grpSpLocks/>
          </p:cNvGrpSpPr>
          <p:nvPr/>
        </p:nvGrpSpPr>
        <p:grpSpPr bwMode="auto">
          <a:xfrm>
            <a:off x="528638" y="2030413"/>
            <a:ext cx="7742237" cy="4184650"/>
            <a:chOff x="271" y="1303"/>
            <a:chExt cx="4877" cy="2785"/>
          </a:xfrm>
        </p:grpSpPr>
        <p:grpSp>
          <p:nvGrpSpPr>
            <p:cNvPr id="3" name="Group 5"/>
            <p:cNvGrpSpPr>
              <a:grpSpLocks/>
            </p:cNvGrpSpPr>
            <p:nvPr/>
          </p:nvGrpSpPr>
          <p:grpSpPr bwMode="auto">
            <a:xfrm>
              <a:off x="1134" y="2296"/>
              <a:ext cx="3855" cy="136"/>
              <a:chOff x="1134" y="2092"/>
              <a:chExt cx="3855" cy="136"/>
            </a:xfrm>
          </p:grpSpPr>
          <p:sp>
            <p:nvSpPr>
              <p:cNvPr id="91" name="Line 6"/>
              <p:cNvSpPr>
                <a:spLocks noChangeShapeType="1"/>
              </p:cNvSpPr>
              <p:nvPr/>
            </p:nvSpPr>
            <p:spPr bwMode="auto">
              <a:xfrm>
                <a:off x="1134" y="2228"/>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92" name="Line 7"/>
              <p:cNvSpPr>
                <a:spLocks noChangeShapeType="1"/>
              </p:cNvSpPr>
              <p:nvPr/>
            </p:nvSpPr>
            <p:spPr bwMode="auto">
              <a:xfrm>
                <a:off x="1134" y="2161"/>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93" name="Line 8"/>
              <p:cNvSpPr>
                <a:spLocks noChangeShapeType="1"/>
              </p:cNvSpPr>
              <p:nvPr/>
            </p:nvSpPr>
            <p:spPr bwMode="auto">
              <a:xfrm>
                <a:off x="1134" y="2092"/>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4" name="Group 9"/>
            <p:cNvGrpSpPr>
              <a:grpSpLocks/>
            </p:cNvGrpSpPr>
            <p:nvPr/>
          </p:nvGrpSpPr>
          <p:grpSpPr bwMode="auto">
            <a:xfrm>
              <a:off x="1133" y="1570"/>
              <a:ext cx="3855" cy="544"/>
              <a:chOff x="521" y="2591"/>
              <a:chExt cx="3855" cy="544"/>
            </a:xfrm>
          </p:grpSpPr>
          <p:sp>
            <p:nvSpPr>
              <p:cNvPr id="82" name="Line 10"/>
              <p:cNvSpPr>
                <a:spLocks noChangeShapeType="1"/>
              </p:cNvSpPr>
              <p:nvPr/>
            </p:nvSpPr>
            <p:spPr bwMode="auto">
              <a:xfrm>
                <a:off x="521" y="2732"/>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3" name="Line 11"/>
              <p:cNvSpPr>
                <a:spLocks noChangeShapeType="1"/>
              </p:cNvSpPr>
              <p:nvPr/>
            </p:nvSpPr>
            <p:spPr bwMode="auto">
              <a:xfrm>
                <a:off x="521" y="2659"/>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4" name="Line 12"/>
              <p:cNvSpPr>
                <a:spLocks noChangeShapeType="1"/>
              </p:cNvSpPr>
              <p:nvPr/>
            </p:nvSpPr>
            <p:spPr bwMode="auto">
              <a:xfrm>
                <a:off x="521" y="2591"/>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5" name="Line 13"/>
              <p:cNvSpPr>
                <a:spLocks noChangeShapeType="1"/>
              </p:cNvSpPr>
              <p:nvPr/>
            </p:nvSpPr>
            <p:spPr bwMode="auto">
              <a:xfrm>
                <a:off x="521" y="2939"/>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6" name="Line 14"/>
              <p:cNvSpPr>
                <a:spLocks noChangeShapeType="1"/>
              </p:cNvSpPr>
              <p:nvPr/>
            </p:nvSpPr>
            <p:spPr bwMode="auto">
              <a:xfrm>
                <a:off x="521" y="2864"/>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7" name="Line 15"/>
              <p:cNvSpPr>
                <a:spLocks noChangeShapeType="1"/>
              </p:cNvSpPr>
              <p:nvPr/>
            </p:nvSpPr>
            <p:spPr bwMode="auto">
              <a:xfrm>
                <a:off x="521" y="2795"/>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8" name="Line 16"/>
              <p:cNvSpPr>
                <a:spLocks noChangeShapeType="1"/>
              </p:cNvSpPr>
              <p:nvPr/>
            </p:nvSpPr>
            <p:spPr bwMode="auto">
              <a:xfrm>
                <a:off x="521" y="3135"/>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9" name="Line 17"/>
              <p:cNvSpPr>
                <a:spLocks noChangeShapeType="1"/>
              </p:cNvSpPr>
              <p:nvPr/>
            </p:nvSpPr>
            <p:spPr bwMode="auto">
              <a:xfrm>
                <a:off x="521" y="3070"/>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90" name="Line 18"/>
              <p:cNvSpPr>
                <a:spLocks noChangeShapeType="1"/>
              </p:cNvSpPr>
              <p:nvPr/>
            </p:nvSpPr>
            <p:spPr bwMode="auto">
              <a:xfrm>
                <a:off x="521" y="2999"/>
                <a:ext cx="3855" cy="0"/>
              </a:xfrm>
              <a:prstGeom prst="line">
                <a:avLst/>
              </a:prstGeom>
              <a:noFill/>
              <a:ln w="28575">
                <a:solidFill>
                  <a:schemeClr val="bg1">
                    <a:lumMod val="5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sp>
          <p:nvSpPr>
            <p:cNvPr id="36" name="Rectangle 19"/>
            <p:cNvSpPr>
              <a:spLocks noChangeArrowheads="1"/>
            </p:cNvSpPr>
            <p:nvPr/>
          </p:nvSpPr>
          <p:spPr bwMode="auto">
            <a:xfrm>
              <a:off x="271" y="1389"/>
              <a:ext cx="862" cy="1203"/>
            </a:xfrm>
            <a:prstGeom prst="rect">
              <a:avLst/>
            </a:prstGeom>
            <a:solidFill>
              <a:schemeClr val="accent1">
                <a:lumMod val="75000"/>
              </a:schemeClr>
            </a:solidFill>
            <a:ln w="9525" algn="ctr">
              <a:solidFill>
                <a:schemeClr val="accent1"/>
              </a:solidFill>
              <a:miter lim="800000"/>
              <a:headEnd/>
              <a:tailEnd/>
            </a:ln>
            <a:effectLst/>
            <a:scene3d>
              <a:camera prst="orthographicFront"/>
              <a:lightRig rig="threePt" dir="t"/>
            </a:scene3d>
            <a:sp3d>
              <a:bevelT/>
            </a:sp3d>
          </p:spPr>
          <p:txBody>
            <a:bodyPr wrap="none" anchor="ctr"/>
            <a:lstStyle/>
            <a:p>
              <a:pPr algn="ctr">
                <a:spcBef>
                  <a:spcPct val="50000"/>
                </a:spcBef>
                <a:defRPr/>
              </a:pPr>
              <a:endParaRPr lang="zh-CN" altLang="en-US">
                <a:ea typeface="宋体" pitchFamily="2" charset="-122"/>
              </a:endParaRPr>
            </a:p>
          </p:txBody>
        </p:sp>
        <p:sp>
          <p:nvSpPr>
            <p:cNvPr id="37" name="Rectangle 20"/>
            <p:cNvSpPr>
              <a:spLocks noChangeArrowheads="1"/>
            </p:cNvSpPr>
            <p:nvPr/>
          </p:nvSpPr>
          <p:spPr bwMode="auto">
            <a:xfrm>
              <a:off x="4989" y="1434"/>
              <a:ext cx="159" cy="1179"/>
            </a:xfrm>
            <a:prstGeom prst="rect">
              <a:avLst/>
            </a:prstGeom>
            <a:solidFill>
              <a:schemeClr val="accent1">
                <a:lumMod val="75000"/>
              </a:schemeClr>
            </a:solidFill>
            <a:ln w="9525" algn="ctr">
              <a:solidFill>
                <a:schemeClr val="accent1"/>
              </a:solidFill>
              <a:miter lim="800000"/>
              <a:headEnd/>
              <a:tailEnd/>
            </a:ln>
            <a:effectLst/>
            <a:scene3d>
              <a:camera prst="orthographicFront"/>
              <a:lightRig rig="threePt" dir="t"/>
            </a:scene3d>
            <a:sp3d>
              <a:bevelT/>
            </a:sp3d>
          </p:spPr>
          <p:txBody>
            <a:bodyPr wrap="none" anchor="ctr"/>
            <a:lstStyle/>
            <a:p>
              <a:pPr algn="ctr">
                <a:spcBef>
                  <a:spcPct val="50000"/>
                </a:spcBef>
                <a:defRPr/>
              </a:pPr>
              <a:endParaRPr lang="zh-CN" altLang="en-US">
                <a:ea typeface="宋体" pitchFamily="2" charset="-122"/>
              </a:endParaRPr>
            </a:p>
          </p:txBody>
        </p:sp>
        <p:sp>
          <p:nvSpPr>
            <p:cNvPr id="46101" name="Text Box 21"/>
            <p:cNvSpPr txBox="1">
              <a:spLocks noChangeArrowheads="1"/>
            </p:cNvSpPr>
            <p:nvPr/>
          </p:nvSpPr>
          <p:spPr bwMode="auto">
            <a:xfrm>
              <a:off x="271" y="1639"/>
              <a:ext cx="907" cy="712"/>
            </a:xfrm>
            <a:prstGeom prst="rect">
              <a:avLst/>
            </a:prstGeom>
            <a:noFill/>
            <a:ln w="9525" algn="ctr">
              <a:noFill/>
              <a:miter lim="800000"/>
              <a:headEnd/>
              <a:tailEnd/>
            </a:ln>
          </p:spPr>
          <p:txBody>
            <a:bodyPr>
              <a:spAutoFit/>
            </a:bodyPr>
            <a:lstStyle/>
            <a:p>
              <a:pPr algn="ctr">
                <a:spcBef>
                  <a:spcPct val="50000"/>
                </a:spcBef>
              </a:pPr>
              <a:r>
                <a:rPr lang="zh-CN" altLang="en-US" sz="1600">
                  <a:solidFill>
                    <a:schemeClr val="tx2"/>
                  </a:solidFill>
                  <a:latin typeface="微软雅黑" pitchFamily="34" charset="-122"/>
                  <a:ea typeface="微软雅黑" pitchFamily="34" charset="-122"/>
                </a:rPr>
                <a:t>主机</a:t>
              </a:r>
            </a:p>
            <a:p>
              <a:pPr algn="ctr">
                <a:spcBef>
                  <a:spcPct val="50000"/>
                </a:spcBef>
              </a:pPr>
              <a:r>
                <a:rPr lang="zh-CN" altLang="en-US" sz="1600">
                  <a:solidFill>
                    <a:schemeClr val="tx2"/>
                  </a:solidFill>
                  <a:latin typeface="微软雅黑" pitchFamily="34" charset="-122"/>
                  <a:ea typeface="微软雅黑" pitchFamily="34" charset="-122"/>
                </a:rPr>
                <a:t>适配器</a:t>
              </a:r>
            </a:p>
            <a:p>
              <a:pPr algn="ctr">
                <a:spcBef>
                  <a:spcPct val="50000"/>
                </a:spcBef>
              </a:pPr>
              <a:r>
                <a:rPr lang="en-US" altLang="zh-CN" sz="1600">
                  <a:solidFill>
                    <a:schemeClr val="tx2"/>
                  </a:solidFill>
                  <a:latin typeface="微软雅黑" pitchFamily="34" charset="-122"/>
                  <a:ea typeface="微软雅黑" pitchFamily="34" charset="-122"/>
                </a:rPr>
                <a:t>SCSI ID 7</a:t>
              </a:r>
            </a:p>
          </p:txBody>
        </p:sp>
        <p:sp>
          <p:nvSpPr>
            <p:cNvPr id="46102" name="Text Box 22"/>
            <p:cNvSpPr txBox="1">
              <a:spLocks noChangeArrowheads="1"/>
            </p:cNvSpPr>
            <p:nvPr/>
          </p:nvSpPr>
          <p:spPr bwMode="auto">
            <a:xfrm>
              <a:off x="2331" y="1303"/>
              <a:ext cx="1157" cy="225"/>
            </a:xfrm>
            <a:prstGeom prst="rect">
              <a:avLst/>
            </a:prstGeom>
            <a:noFill/>
            <a:ln w="9525" algn="ctr">
              <a:noFill/>
              <a:miter lim="800000"/>
              <a:headEnd/>
              <a:tailEnd/>
            </a:ln>
          </p:spPr>
          <p:txBody>
            <a:bodyPr>
              <a:spAutoFit/>
            </a:bodyPr>
            <a:lstStyle/>
            <a:p>
              <a:pPr algn="ctr">
                <a:spcBef>
                  <a:spcPct val="50000"/>
                </a:spcBef>
              </a:pPr>
              <a:r>
                <a:rPr lang="en-US" altLang="zh-CN" sz="1600">
                  <a:solidFill>
                    <a:srgbClr val="00B0F0"/>
                  </a:solidFill>
                  <a:latin typeface="微软雅黑" pitchFamily="34" charset="-122"/>
                  <a:ea typeface="微软雅黑" pitchFamily="34" charset="-122"/>
                </a:rPr>
                <a:t>SCSI</a:t>
              </a:r>
              <a:r>
                <a:rPr lang="zh-CN" altLang="en-US" sz="1600">
                  <a:solidFill>
                    <a:srgbClr val="00B0F0"/>
                  </a:solidFill>
                  <a:latin typeface="微软雅黑" pitchFamily="34" charset="-122"/>
                  <a:ea typeface="微软雅黑" pitchFamily="34" charset="-122"/>
                </a:rPr>
                <a:t>总线</a:t>
              </a:r>
            </a:p>
          </p:txBody>
        </p:sp>
        <p:grpSp>
          <p:nvGrpSpPr>
            <p:cNvPr id="5" name="Group 23"/>
            <p:cNvGrpSpPr>
              <a:grpSpLocks/>
            </p:cNvGrpSpPr>
            <p:nvPr/>
          </p:nvGrpSpPr>
          <p:grpSpPr bwMode="auto">
            <a:xfrm>
              <a:off x="1290" y="1571"/>
              <a:ext cx="862" cy="1950"/>
              <a:chOff x="1268" y="1367"/>
              <a:chExt cx="862" cy="1950"/>
            </a:xfrm>
          </p:grpSpPr>
          <p:sp>
            <p:nvSpPr>
              <p:cNvPr id="68" name="Line 24"/>
              <p:cNvSpPr>
                <a:spLocks noChangeShapeType="1"/>
              </p:cNvSpPr>
              <p:nvPr/>
            </p:nvSpPr>
            <p:spPr bwMode="auto">
              <a:xfrm flipV="1">
                <a:off x="1406" y="1367"/>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9" name="Line 25"/>
              <p:cNvSpPr>
                <a:spLocks noChangeShapeType="1"/>
              </p:cNvSpPr>
              <p:nvPr/>
            </p:nvSpPr>
            <p:spPr bwMode="auto">
              <a:xfrm flipV="1">
                <a:off x="1451" y="1434"/>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0" name="Line 26"/>
              <p:cNvSpPr>
                <a:spLocks noChangeShapeType="1"/>
              </p:cNvSpPr>
              <p:nvPr/>
            </p:nvSpPr>
            <p:spPr bwMode="auto">
              <a:xfrm flipV="1">
                <a:off x="1497" y="1507"/>
                <a:ext cx="0" cy="135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1" name="Line 27"/>
              <p:cNvSpPr>
                <a:spLocks noChangeShapeType="1"/>
              </p:cNvSpPr>
              <p:nvPr/>
            </p:nvSpPr>
            <p:spPr bwMode="auto">
              <a:xfrm flipV="1">
                <a:off x="1542" y="1570"/>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2" name="Line 28"/>
              <p:cNvSpPr>
                <a:spLocks noChangeShapeType="1"/>
              </p:cNvSpPr>
              <p:nvPr/>
            </p:nvSpPr>
            <p:spPr bwMode="auto">
              <a:xfrm flipV="1">
                <a:off x="1587" y="1638"/>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3" name="Line 29"/>
              <p:cNvSpPr>
                <a:spLocks noChangeShapeType="1"/>
              </p:cNvSpPr>
              <p:nvPr/>
            </p:nvSpPr>
            <p:spPr bwMode="auto">
              <a:xfrm flipV="1">
                <a:off x="1633" y="1711"/>
                <a:ext cx="0" cy="135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4" name="Line 30"/>
              <p:cNvSpPr>
                <a:spLocks noChangeShapeType="1"/>
              </p:cNvSpPr>
              <p:nvPr/>
            </p:nvSpPr>
            <p:spPr bwMode="auto">
              <a:xfrm flipV="1">
                <a:off x="1678" y="1774"/>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5" name="Line 31"/>
              <p:cNvSpPr>
                <a:spLocks noChangeShapeType="1"/>
              </p:cNvSpPr>
              <p:nvPr/>
            </p:nvSpPr>
            <p:spPr bwMode="auto">
              <a:xfrm flipV="1">
                <a:off x="1723" y="1842"/>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6" name="Line 32"/>
              <p:cNvSpPr>
                <a:spLocks noChangeShapeType="1"/>
              </p:cNvSpPr>
              <p:nvPr/>
            </p:nvSpPr>
            <p:spPr bwMode="auto">
              <a:xfrm flipV="1">
                <a:off x="1769" y="1911"/>
                <a:ext cx="0" cy="1359"/>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7" name="Line 33"/>
              <p:cNvSpPr>
                <a:spLocks noChangeShapeType="1"/>
              </p:cNvSpPr>
              <p:nvPr/>
            </p:nvSpPr>
            <p:spPr bwMode="auto">
              <a:xfrm flipV="1">
                <a:off x="1882" y="2092"/>
                <a:ext cx="0" cy="1134"/>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8" name="Line 34"/>
              <p:cNvSpPr>
                <a:spLocks noChangeShapeType="1"/>
              </p:cNvSpPr>
              <p:nvPr/>
            </p:nvSpPr>
            <p:spPr bwMode="auto">
              <a:xfrm flipV="1">
                <a:off x="1927" y="2160"/>
                <a:ext cx="0" cy="1089"/>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79" name="Line 35"/>
              <p:cNvSpPr>
                <a:spLocks noChangeShapeType="1"/>
              </p:cNvSpPr>
              <p:nvPr/>
            </p:nvSpPr>
            <p:spPr bwMode="auto">
              <a:xfrm flipV="1">
                <a:off x="1973" y="2251"/>
                <a:ext cx="0" cy="106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80" name="Rectangle 36"/>
              <p:cNvSpPr>
                <a:spLocks noChangeArrowheads="1"/>
              </p:cNvSpPr>
              <p:nvPr/>
            </p:nvSpPr>
            <p:spPr bwMode="auto">
              <a:xfrm>
                <a:off x="1293" y="2727"/>
                <a:ext cx="771" cy="590"/>
              </a:xfrm>
              <a:prstGeom prst="rect">
                <a:avLst/>
              </a:prstGeom>
              <a:solidFill>
                <a:schemeClr val="accent1"/>
              </a:solidFill>
              <a:ln w="9525" algn="ctr">
                <a:solidFill>
                  <a:schemeClr val="accent1"/>
                </a:solidFill>
                <a:miter lim="800000"/>
                <a:headEnd/>
                <a:tailEnd/>
              </a:ln>
              <a:effectLst/>
              <a:scene3d>
                <a:camera prst="orthographicFront"/>
                <a:lightRig rig="threePt" dir="t"/>
              </a:scene3d>
              <a:sp3d>
                <a:bevelT prst="relaxedInset"/>
              </a:sp3d>
            </p:spPr>
            <p:txBody>
              <a:bodyPr wrap="none" anchor="ctr"/>
              <a:lstStyle/>
              <a:p>
                <a:pPr algn="ctr">
                  <a:spcBef>
                    <a:spcPct val="50000"/>
                  </a:spcBef>
                  <a:defRPr/>
                </a:pPr>
                <a:endParaRPr lang="zh-CN" altLang="en-US">
                  <a:ea typeface="宋体" pitchFamily="2" charset="-122"/>
                </a:endParaRPr>
              </a:p>
            </p:txBody>
          </p:sp>
          <p:sp>
            <p:nvSpPr>
              <p:cNvPr id="46143" name="Text Box 37"/>
              <p:cNvSpPr txBox="1">
                <a:spLocks noChangeArrowheads="1"/>
              </p:cNvSpPr>
              <p:nvPr/>
            </p:nvSpPr>
            <p:spPr bwMode="auto">
              <a:xfrm>
                <a:off x="1268" y="2795"/>
                <a:ext cx="862" cy="468"/>
              </a:xfrm>
              <a:prstGeom prst="rect">
                <a:avLst/>
              </a:prstGeom>
              <a:noFill/>
              <a:ln w="9525" algn="ctr">
                <a:noFill/>
                <a:miter lim="800000"/>
                <a:headEnd/>
                <a:tailEnd/>
              </a:ln>
            </p:spPr>
            <p:txBody>
              <a:bodyPr>
                <a:spAutoFit/>
              </a:bodyPr>
              <a:lstStyle/>
              <a:p>
                <a:pPr algn="ctr">
                  <a:spcBef>
                    <a:spcPct val="50000"/>
                  </a:spcBef>
                </a:pPr>
                <a:r>
                  <a:rPr lang="en-US" altLang="zh-CN" sz="1600">
                    <a:solidFill>
                      <a:schemeClr val="tx2"/>
                    </a:solidFill>
                    <a:latin typeface="微软雅黑" pitchFamily="34" charset="-122"/>
                    <a:ea typeface="微软雅黑" pitchFamily="34" charset="-122"/>
                  </a:rPr>
                  <a:t>SCSI </a:t>
                </a:r>
                <a:r>
                  <a:rPr lang="zh-CN" altLang="en-US" sz="1600">
                    <a:solidFill>
                      <a:schemeClr val="tx2"/>
                    </a:solidFill>
                    <a:latin typeface="微软雅黑" pitchFamily="34" charset="-122"/>
                    <a:ea typeface="微软雅黑" pitchFamily="34" charset="-122"/>
                  </a:rPr>
                  <a:t>阵列</a:t>
                </a:r>
              </a:p>
              <a:p>
                <a:pPr algn="ctr">
                  <a:spcBef>
                    <a:spcPct val="50000"/>
                  </a:spcBef>
                </a:pPr>
                <a:r>
                  <a:rPr lang="en-US" altLang="zh-CN" sz="1600">
                    <a:solidFill>
                      <a:schemeClr val="tx2"/>
                    </a:solidFill>
                    <a:latin typeface="微软雅黑" pitchFamily="34" charset="-122"/>
                    <a:ea typeface="微软雅黑" pitchFamily="34" charset="-122"/>
                  </a:rPr>
                  <a:t>ID 0</a:t>
                </a:r>
              </a:p>
            </p:txBody>
          </p:sp>
        </p:grpSp>
        <p:sp>
          <p:nvSpPr>
            <p:cNvPr id="41" name="AutoShape 38"/>
            <p:cNvSpPr>
              <a:spLocks noChangeArrowheads="1"/>
            </p:cNvSpPr>
            <p:nvPr/>
          </p:nvSpPr>
          <p:spPr bwMode="auto">
            <a:xfrm>
              <a:off x="1292" y="3612"/>
              <a:ext cx="385" cy="280"/>
            </a:xfrm>
            <a:prstGeom prst="can">
              <a:avLst>
                <a:gd name="adj" fmla="val 32843"/>
              </a:avLst>
            </a:prstGeom>
            <a:gradFill rotWithShape="1">
              <a:gsLst>
                <a:gs pos="0">
                  <a:srgbClr val="FFEFD1"/>
                </a:gs>
                <a:gs pos="64999">
                  <a:srgbClr val="F0EBD5"/>
                </a:gs>
                <a:gs pos="100000">
                  <a:srgbClr val="D1C39F"/>
                </a:gs>
              </a:gsLst>
              <a:lin ang="0" scaled="0"/>
            </a:gradFill>
            <a:ln w="9525">
              <a:solidFill>
                <a:schemeClr val="bg1">
                  <a:lumMod val="8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nvGrpSpPr>
            <p:cNvPr id="6" name="Group 39"/>
            <p:cNvGrpSpPr>
              <a:grpSpLocks/>
            </p:cNvGrpSpPr>
            <p:nvPr/>
          </p:nvGrpSpPr>
          <p:grpSpPr bwMode="auto">
            <a:xfrm>
              <a:off x="4148" y="1571"/>
              <a:ext cx="862" cy="1950"/>
              <a:chOff x="1268" y="1367"/>
              <a:chExt cx="862" cy="1950"/>
            </a:xfrm>
          </p:grpSpPr>
          <p:sp>
            <p:nvSpPr>
              <p:cNvPr id="54" name="Line 40"/>
              <p:cNvSpPr>
                <a:spLocks noChangeShapeType="1"/>
              </p:cNvSpPr>
              <p:nvPr/>
            </p:nvSpPr>
            <p:spPr bwMode="auto">
              <a:xfrm flipV="1">
                <a:off x="1406" y="1367"/>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5" name="Line 41"/>
              <p:cNvSpPr>
                <a:spLocks noChangeShapeType="1"/>
              </p:cNvSpPr>
              <p:nvPr/>
            </p:nvSpPr>
            <p:spPr bwMode="auto">
              <a:xfrm flipV="1">
                <a:off x="1451" y="1434"/>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 name="Line 42"/>
              <p:cNvSpPr>
                <a:spLocks noChangeShapeType="1"/>
              </p:cNvSpPr>
              <p:nvPr/>
            </p:nvSpPr>
            <p:spPr bwMode="auto">
              <a:xfrm flipV="1">
                <a:off x="1497" y="1507"/>
                <a:ext cx="0" cy="135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7" name="Line 43"/>
              <p:cNvSpPr>
                <a:spLocks noChangeShapeType="1"/>
              </p:cNvSpPr>
              <p:nvPr/>
            </p:nvSpPr>
            <p:spPr bwMode="auto">
              <a:xfrm flipV="1">
                <a:off x="1542" y="1570"/>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8" name="Line 44"/>
              <p:cNvSpPr>
                <a:spLocks noChangeShapeType="1"/>
              </p:cNvSpPr>
              <p:nvPr/>
            </p:nvSpPr>
            <p:spPr bwMode="auto">
              <a:xfrm flipV="1">
                <a:off x="1587" y="1638"/>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9" name="Line 45"/>
              <p:cNvSpPr>
                <a:spLocks noChangeShapeType="1"/>
              </p:cNvSpPr>
              <p:nvPr/>
            </p:nvSpPr>
            <p:spPr bwMode="auto">
              <a:xfrm flipV="1">
                <a:off x="1633" y="1711"/>
                <a:ext cx="0" cy="135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0" name="Line 46"/>
              <p:cNvSpPr>
                <a:spLocks noChangeShapeType="1"/>
              </p:cNvSpPr>
              <p:nvPr/>
            </p:nvSpPr>
            <p:spPr bwMode="auto">
              <a:xfrm flipV="1">
                <a:off x="1678" y="1774"/>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1" name="Line 47"/>
              <p:cNvSpPr>
                <a:spLocks noChangeShapeType="1"/>
              </p:cNvSpPr>
              <p:nvPr/>
            </p:nvSpPr>
            <p:spPr bwMode="auto">
              <a:xfrm flipV="1">
                <a:off x="1723" y="1842"/>
                <a:ext cx="0" cy="1360"/>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2" name="Line 48"/>
              <p:cNvSpPr>
                <a:spLocks noChangeShapeType="1"/>
              </p:cNvSpPr>
              <p:nvPr/>
            </p:nvSpPr>
            <p:spPr bwMode="auto">
              <a:xfrm flipV="1">
                <a:off x="1769" y="1911"/>
                <a:ext cx="0" cy="1359"/>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ln>
                    <a:solidFill>
                      <a:schemeClr val="accent6">
                        <a:lumMod val="40000"/>
                        <a:lumOff val="60000"/>
                      </a:schemeClr>
                    </a:solidFill>
                  </a:ln>
                  <a:ea typeface="宋体" pitchFamily="2" charset="-122"/>
                </a:endParaRPr>
              </a:p>
            </p:txBody>
          </p:sp>
          <p:sp>
            <p:nvSpPr>
              <p:cNvPr id="63" name="Line 49"/>
              <p:cNvSpPr>
                <a:spLocks noChangeShapeType="1"/>
              </p:cNvSpPr>
              <p:nvPr/>
            </p:nvSpPr>
            <p:spPr bwMode="auto">
              <a:xfrm flipV="1">
                <a:off x="1882" y="2092"/>
                <a:ext cx="0" cy="1134"/>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4" name="Line 50"/>
              <p:cNvSpPr>
                <a:spLocks noChangeShapeType="1"/>
              </p:cNvSpPr>
              <p:nvPr/>
            </p:nvSpPr>
            <p:spPr bwMode="auto">
              <a:xfrm flipV="1">
                <a:off x="1927" y="2160"/>
                <a:ext cx="0" cy="1089"/>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5" name="Line 51"/>
              <p:cNvSpPr>
                <a:spLocks noChangeShapeType="1"/>
              </p:cNvSpPr>
              <p:nvPr/>
            </p:nvSpPr>
            <p:spPr bwMode="auto">
              <a:xfrm flipV="1">
                <a:off x="1973" y="2251"/>
                <a:ext cx="0" cy="1066"/>
              </a:xfrm>
              <a:prstGeom prst="line">
                <a:avLst/>
              </a:prstGeom>
              <a:noFill/>
              <a:ln w="38100">
                <a:solidFill>
                  <a:schemeClr val="accent6">
                    <a:lumMod val="40000"/>
                    <a:lumOff val="6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66" name="Rectangle 52"/>
              <p:cNvSpPr>
                <a:spLocks noChangeArrowheads="1"/>
              </p:cNvSpPr>
              <p:nvPr/>
            </p:nvSpPr>
            <p:spPr bwMode="auto">
              <a:xfrm>
                <a:off x="1293" y="2727"/>
                <a:ext cx="771" cy="590"/>
              </a:xfrm>
              <a:prstGeom prst="rect">
                <a:avLst/>
              </a:prstGeom>
              <a:solidFill>
                <a:schemeClr val="accent1"/>
              </a:solidFill>
              <a:ln w="9525" algn="ctr">
                <a:solidFill>
                  <a:schemeClr val="accent1"/>
                </a:solidFill>
                <a:miter lim="800000"/>
                <a:headEnd/>
                <a:tailEnd/>
              </a:ln>
              <a:effectLst/>
              <a:scene3d>
                <a:camera prst="orthographicFront"/>
                <a:lightRig rig="threePt" dir="t"/>
              </a:scene3d>
              <a:sp3d>
                <a:bevelT prst="relaxedInset"/>
              </a:sp3d>
            </p:spPr>
            <p:txBody>
              <a:bodyPr wrap="none" anchor="ctr"/>
              <a:lstStyle/>
              <a:p>
                <a:pPr algn="ctr">
                  <a:spcBef>
                    <a:spcPct val="50000"/>
                  </a:spcBef>
                  <a:defRPr/>
                </a:pPr>
                <a:endParaRPr lang="zh-CN" altLang="en-US">
                  <a:ea typeface="宋体" pitchFamily="2" charset="-122"/>
                </a:endParaRPr>
              </a:p>
            </p:txBody>
          </p:sp>
          <p:sp>
            <p:nvSpPr>
              <p:cNvPr id="46127" name="Text Box 53"/>
              <p:cNvSpPr txBox="1">
                <a:spLocks noChangeArrowheads="1"/>
              </p:cNvSpPr>
              <p:nvPr/>
            </p:nvSpPr>
            <p:spPr bwMode="auto">
              <a:xfrm>
                <a:off x="1268" y="2795"/>
                <a:ext cx="862" cy="468"/>
              </a:xfrm>
              <a:prstGeom prst="rect">
                <a:avLst/>
              </a:prstGeom>
              <a:noFill/>
              <a:ln w="9525" algn="ctr">
                <a:noFill/>
                <a:miter lim="800000"/>
                <a:headEnd/>
                <a:tailEnd/>
              </a:ln>
            </p:spPr>
            <p:txBody>
              <a:bodyPr>
                <a:spAutoFit/>
              </a:bodyPr>
              <a:lstStyle/>
              <a:p>
                <a:pPr algn="ctr">
                  <a:spcBef>
                    <a:spcPct val="50000"/>
                  </a:spcBef>
                </a:pPr>
                <a:r>
                  <a:rPr lang="en-US" altLang="zh-CN" sz="1600">
                    <a:solidFill>
                      <a:schemeClr val="tx2"/>
                    </a:solidFill>
                    <a:latin typeface="微软雅黑" pitchFamily="34" charset="-122"/>
                    <a:ea typeface="微软雅黑" pitchFamily="34" charset="-122"/>
                  </a:rPr>
                  <a:t>SCSI </a:t>
                </a:r>
                <a:r>
                  <a:rPr lang="zh-CN" altLang="en-US" sz="1600">
                    <a:solidFill>
                      <a:schemeClr val="tx2"/>
                    </a:solidFill>
                    <a:latin typeface="微软雅黑" pitchFamily="34" charset="-122"/>
                    <a:ea typeface="微软雅黑" pitchFamily="34" charset="-122"/>
                  </a:rPr>
                  <a:t>阵列</a:t>
                </a:r>
              </a:p>
              <a:p>
                <a:pPr algn="ctr">
                  <a:spcBef>
                    <a:spcPct val="50000"/>
                  </a:spcBef>
                </a:pPr>
                <a:r>
                  <a:rPr lang="en-US" altLang="zh-CN" sz="1600">
                    <a:solidFill>
                      <a:schemeClr val="tx2"/>
                    </a:solidFill>
                    <a:latin typeface="微软雅黑" pitchFamily="34" charset="-122"/>
                    <a:ea typeface="微软雅黑" pitchFamily="34" charset="-122"/>
                  </a:rPr>
                  <a:t>ID 15</a:t>
                </a:r>
              </a:p>
            </p:txBody>
          </p:sp>
        </p:grpSp>
        <p:sp>
          <p:nvSpPr>
            <p:cNvPr id="43" name="AutoShape 54"/>
            <p:cNvSpPr>
              <a:spLocks noChangeArrowheads="1"/>
            </p:cNvSpPr>
            <p:nvPr/>
          </p:nvSpPr>
          <p:spPr bwMode="auto">
            <a:xfrm>
              <a:off x="1768" y="3634"/>
              <a:ext cx="385" cy="277"/>
            </a:xfrm>
            <a:prstGeom prst="can">
              <a:avLst>
                <a:gd name="adj" fmla="val 32843"/>
              </a:avLst>
            </a:prstGeom>
            <a:gradFill rotWithShape="1">
              <a:gsLst>
                <a:gs pos="0">
                  <a:srgbClr val="FFEFD1"/>
                </a:gs>
                <a:gs pos="64999">
                  <a:srgbClr val="F0EBD5"/>
                </a:gs>
                <a:gs pos="100000">
                  <a:srgbClr val="D1C39F"/>
                </a:gs>
              </a:gsLst>
              <a:lin ang="0" scaled="0"/>
            </a:gradFill>
            <a:ln w="9525">
              <a:solidFill>
                <a:schemeClr val="bg1">
                  <a:lumMod val="8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44" name="AutoShape 55"/>
            <p:cNvSpPr>
              <a:spLocks noChangeArrowheads="1"/>
            </p:cNvSpPr>
            <p:nvPr/>
          </p:nvSpPr>
          <p:spPr bwMode="auto">
            <a:xfrm>
              <a:off x="1496" y="3816"/>
              <a:ext cx="385" cy="272"/>
            </a:xfrm>
            <a:prstGeom prst="can">
              <a:avLst>
                <a:gd name="adj" fmla="val 32843"/>
              </a:avLst>
            </a:prstGeom>
            <a:gradFill rotWithShape="1">
              <a:gsLst>
                <a:gs pos="0">
                  <a:srgbClr val="FFEFD1"/>
                </a:gs>
                <a:gs pos="64999">
                  <a:srgbClr val="F0EBD5"/>
                </a:gs>
                <a:gs pos="100000">
                  <a:srgbClr val="D1C39F"/>
                </a:gs>
              </a:gsLst>
              <a:lin ang="0" scaled="0"/>
            </a:gradFill>
            <a:ln w="9525">
              <a:solidFill>
                <a:schemeClr val="bg1">
                  <a:lumMod val="8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46108" name="Text Box 57"/>
            <p:cNvSpPr txBox="1">
              <a:spLocks noChangeArrowheads="1"/>
            </p:cNvSpPr>
            <p:nvPr/>
          </p:nvSpPr>
          <p:spPr bwMode="auto">
            <a:xfrm>
              <a:off x="1768" y="3711"/>
              <a:ext cx="414" cy="184"/>
            </a:xfrm>
            <a:prstGeom prst="rect">
              <a:avLst/>
            </a:prstGeom>
            <a:noFill/>
            <a:ln w="38100" algn="ctr">
              <a:noFill/>
              <a:miter lim="800000"/>
              <a:headEnd/>
              <a:tailEnd/>
            </a:ln>
          </p:spPr>
          <p:txBody>
            <a:bodyPr wrap="none">
              <a:spAutoFit/>
            </a:bodyPr>
            <a:lstStyle/>
            <a:p>
              <a:pPr algn="ctr">
                <a:spcBef>
                  <a:spcPct val="50000"/>
                </a:spcBef>
              </a:pPr>
              <a:r>
                <a:rPr lang="en-US" altLang="zh-CN">
                  <a:solidFill>
                    <a:schemeClr val="tx2"/>
                  </a:solidFill>
                  <a:latin typeface="微软雅黑" pitchFamily="34" charset="-122"/>
                  <a:ea typeface="微软雅黑" pitchFamily="34" charset="-122"/>
                </a:rPr>
                <a:t>LUN 1</a:t>
              </a:r>
            </a:p>
          </p:txBody>
        </p:sp>
        <p:sp>
          <p:nvSpPr>
            <p:cNvPr id="46109" name="Text Box 58"/>
            <p:cNvSpPr txBox="1">
              <a:spLocks noChangeArrowheads="1"/>
            </p:cNvSpPr>
            <p:nvPr/>
          </p:nvSpPr>
          <p:spPr bwMode="auto">
            <a:xfrm>
              <a:off x="1501" y="3903"/>
              <a:ext cx="414" cy="184"/>
            </a:xfrm>
            <a:prstGeom prst="rect">
              <a:avLst/>
            </a:prstGeom>
            <a:noFill/>
            <a:ln w="38100" algn="ctr">
              <a:noFill/>
              <a:miter lim="800000"/>
              <a:headEnd/>
              <a:tailEnd/>
            </a:ln>
          </p:spPr>
          <p:txBody>
            <a:bodyPr wrap="none">
              <a:spAutoFit/>
            </a:bodyPr>
            <a:lstStyle/>
            <a:p>
              <a:pPr algn="ctr">
                <a:spcBef>
                  <a:spcPct val="50000"/>
                </a:spcBef>
              </a:pPr>
              <a:r>
                <a:rPr lang="en-US" altLang="zh-CN">
                  <a:solidFill>
                    <a:schemeClr val="tx2"/>
                  </a:solidFill>
                  <a:latin typeface="微软雅黑" pitchFamily="34" charset="-122"/>
                  <a:ea typeface="微软雅黑" pitchFamily="34" charset="-122"/>
                </a:rPr>
                <a:t>LUN 2</a:t>
              </a:r>
            </a:p>
          </p:txBody>
        </p:sp>
        <p:sp>
          <p:nvSpPr>
            <p:cNvPr id="52" name="Rectangle 63"/>
            <p:cNvSpPr>
              <a:spLocks noChangeArrowheads="1"/>
            </p:cNvSpPr>
            <p:nvPr/>
          </p:nvSpPr>
          <p:spPr bwMode="auto">
            <a:xfrm>
              <a:off x="3267" y="1379"/>
              <a:ext cx="953" cy="225"/>
            </a:xfrm>
            <a:prstGeom prst="rect">
              <a:avLst/>
            </a:prstGeom>
            <a:noFill/>
            <a:ln w="38100" algn="ctr">
              <a:noFill/>
              <a:miter lim="800000"/>
              <a:headEnd/>
              <a:tailEnd/>
            </a:ln>
            <a:effectLst/>
          </p:spPr>
          <p:txBody>
            <a:bodyPr wrap="none">
              <a:spAutoFit/>
            </a:bodyPr>
            <a:lstStyle/>
            <a:p>
              <a:pPr algn="ctr">
                <a:spcBef>
                  <a:spcPct val="50000"/>
                </a:spcBef>
                <a:defRPr/>
              </a:pPr>
              <a:r>
                <a:rPr lang="zh-CN" altLang="en-US" sz="1600" dirty="0">
                  <a:solidFill>
                    <a:schemeClr val="bg1">
                      <a:lumMod val="50000"/>
                    </a:schemeClr>
                  </a:solidFill>
                  <a:latin typeface="微软雅黑" pitchFamily="34" charset="-122"/>
                  <a:ea typeface="微软雅黑" pitchFamily="34" charset="-122"/>
                </a:rPr>
                <a:t>数据</a:t>
              </a:r>
              <a:r>
                <a:rPr lang="en-US" altLang="zh-CN" sz="1600" dirty="0">
                  <a:solidFill>
                    <a:schemeClr val="bg1">
                      <a:lumMod val="50000"/>
                    </a:schemeClr>
                  </a:solidFill>
                  <a:latin typeface="微软雅黑" pitchFamily="34" charset="-122"/>
                  <a:ea typeface="微软雅黑" pitchFamily="34" charset="-122"/>
                </a:rPr>
                <a:t>/</a:t>
              </a:r>
              <a:r>
                <a:rPr lang="zh-CN" altLang="en-US" sz="1600" dirty="0">
                  <a:solidFill>
                    <a:schemeClr val="bg1">
                      <a:lumMod val="50000"/>
                    </a:schemeClr>
                  </a:solidFill>
                  <a:latin typeface="微软雅黑" pitchFamily="34" charset="-122"/>
                  <a:ea typeface="微软雅黑" pitchFamily="34" charset="-122"/>
                </a:rPr>
                <a:t>地址总线</a:t>
              </a:r>
            </a:p>
          </p:txBody>
        </p:sp>
        <p:sp>
          <p:nvSpPr>
            <p:cNvPr id="53" name="Rectangle 64"/>
            <p:cNvSpPr>
              <a:spLocks noChangeArrowheads="1"/>
            </p:cNvSpPr>
            <p:nvPr/>
          </p:nvSpPr>
          <p:spPr bwMode="auto">
            <a:xfrm>
              <a:off x="3355" y="2400"/>
              <a:ext cx="633" cy="225"/>
            </a:xfrm>
            <a:prstGeom prst="rect">
              <a:avLst/>
            </a:prstGeom>
            <a:noFill/>
            <a:ln w="38100" algn="ctr">
              <a:noFill/>
              <a:miter lim="800000"/>
              <a:headEnd/>
              <a:tailEnd/>
            </a:ln>
            <a:effectLst/>
          </p:spPr>
          <p:txBody>
            <a:bodyPr wrap="none">
              <a:spAutoFit/>
            </a:bodyPr>
            <a:lstStyle/>
            <a:p>
              <a:pPr algn="ctr">
                <a:spcBef>
                  <a:spcPct val="50000"/>
                </a:spcBef>
                <a:defRPr/>
              </a:pPr>
              <a:r>
                <a:rPr lang="zh-CN" altLang="en-US" sz="1600" dirty="0">
                  <a:solidFill>
                    <a:schemeClr val="accent6">
                      <a:lumMod val="40000"/>
                      <a:lumOff val="60000"/>
                    </a:schemeClr>
                  </a:solidFill>
                  <a:latin typeface="微软雅黑" pitchFamily="34" charset="-122"/>
                  <a:ea typeface="微软雅黑" pitchFamily="34" charset="-122"/>
                </a:rPr>
                <a:t>控制信号</a:t>
              </a:r>
            </a:p>
          </p:txBody>
        </p:sp>
      </p:grpSp>
      <p:sp>
        <p:nvSpPr>
          <p:cNvPr id="94" name="Text Box 65"/>
          <p:cNvSpPr txBox="1">
            <a:spLocks noChangeArrowheads="1"/>
          </p:cNvSpPr>
          <p:nvPr/>
        </p:nvSpPr>
        <p:spPr bwMode="auto">
          <a:xfrm>
            <a:off x="458788" y="4203700"/>
            <a:ext cx="1477962" cy="630238"/>
          </a:xfrm>
          <a:prstGeom prst="rect">
            <a:avLst/>
          </a:prstGeom>
          <a:noFill/>
          <a:ln w="38100" algn="ctr">
            <a:noFill/>
            <a:miter lim="800000"/>
            <a:headEnd/>
            <a:tailEnd/>
          </a:ln>
        </p:spPr>
        <p:txBody>
          <a:bodyPr wrap="none">
            <a:spAutoFit/>
          </a:bodyPr>
          <a:lstStyle/>
          <a:p>
            <a:pPr algn="ctr">
              <a:spcBef>
                <a:spcPct val="50000"/>
              </a:spcBef>
            </a:pPr>
            <a:r>
              <a:rPr lang="zh-CN" altLang="en-US" sz="1400">
                <a:solidFill>
                  <a:srgbClr val="92D050"/>
                </a:solidFill>
                <a:latin typeface="微软雅黑" pitchFamily="34" charset="-122"/>
                <a:ea typeface="微软雅黑" pitchFamily="34" charset="-122"/>
              </a:rPr>
              <a:t>常见</a:t>
            </a:r>
            <a:r>
              <a:rPr lang="en-US" altLang="zh-CN" sz="1400">
                <a:solidFill>
                  <a:srgbClr val="92D050"/>
                </a:solidFill>
                <a:latin typeface="微软雅黑" pitchFamily="34" charset="-122"/>
                <a:ea typeface="微软雅黑" pitchFamily="34" charset="-122"/>
              </a:rPr>
              <a:t>SCSI</a:t>
            </a:r>
            <a:r>
              <a:rPr lang="zh-CN" altLang="en-US" sz="1400">
                <a:solidFill>
                  <a:srgbClr val="92D050"/>
                </a:solidFill>
                <a:latin typeface="微软雅黑" pitchFamily="34" charset="-122"/>
                <a:ea typeface="微软雅黑" pitchFamily="34" charset="-122"/>
              </a:rPr>
              <a:t>接口有</a:t>
            </a:r>
          </a:p>
          <a:p>
            <a:pPr algn="ctr">
              <a:spcBef>
                <a:spcPct val="50000"/>
              </a:spcBef>
            </a:pPr>
            <a:r>
              <a:rPr lang="en-US" altLang="zh-CN" sz="1400">
                <a:solidFill>
                  <a:srgbClr val="92D050"/>
                </a:solidFill>
                <a:latin typeface="微软雅黑" pitchFamily="34" charset="-122"/>
                <a:ea typeface="微软雅黑" pitchFamily="34" charset="-122"/>
              </a:rPr>
              <a:t>68</a:t>
            </a:r>
            <a:r>
              <a:rPr lang="zh-CN" altLang="en-US" sz="1400">
                <a:solidFill>
                  <a:srgbClr val="92D050"/>
                </a:solidFill>
                <a:latin typeface="微软雅黑" pitchFamily="34" charset="-122"/>
                <a:ea typeface="微软雅黑" pitchFamily="34" charset="-122"/>
              </a:rPr>
              <a:t>、</a:t>
            </a:r>
            <a:r>
              <a:rPr lang="en-US" altLang="zh-CN" sz="1400">
                <a:solidFill>
                  <a:srgbClr val="92D050"/>
                </a:solidFill>
                <a:latin typeface="微软雅黑" pitchFamily="34" charset="-122"/>
                <a:ea typeface="微软雅黑" pitchFamily="34" charset="-122"/>
              </a:rPr>
              <a:t>80</a:t>
            </a:r>
            <a:r>
              <a:rPr lang="zh-CN" altLang="en-US" sz="1400">
                <a:solidFill>
                  <a:srgbClr val="92D050"/>
                </a:solidFill>
                <a:latin typeface="微软雅黑" pitchFamily="34" charset="-122"/>
                <a:ea typeface="微软雅黑" pitchFamily="34" charset="-122"/>
              </a:rPr>
              <a:t>针</a:t>
            </a:r>
          </a:p>
        </p:txBody>
      </p:sp>
      <p:sp>
        <p:nvSpPr>
          <p:cNvPr id="46089" name="Rectangle 66"/>
          <p:cNvSpPr>
            <a:spLocks noChangeArrowheads="1"/>
          </p:cNvSpPr>
          <p:nvPr/>
        </p:nvSpPr>
        <p:spPr bwMode="auto">
          <a:xfrm>
            <a:off x="566738" y="1344602"/>
            <a:ext cx="7993062" cy="584200"/>
          </a:xfrm>
          <a:prstGeom prst="rect">
            <a:avLst/>
          </a:prstGeom>
          <a:noFill/>
          <a:ln w="9525" algn="ctr">
            <a:noFill/>
            <a:miter lim="800000"/>
            <a:headEnd/>
            <a:tailEnd/>
          </a:ln>
        </p:spPr>
        <p:txBody>
          <a:bodyPr>
            <a:spAutoFit/>
          </a:bodyPr>
          <a:lstStyle/>
          <a:p>
            <a:pPr>
              <a:spcBef>
                <a:spcPct val="50000"/>
              </a:spcBef>
            </a:pPr>
            <a:r>
              <a:rPr lang="en-US" altLang="zh-CN" sz="1600" dirty="0">
                <a:latin typeface="微软雅黑" pitchFamily="34" charset="-122"/>
                <a:ea typeface="微软雅黑" pitchFamily="34" charset="-122"/>
              </a:rPr>
              <a:t>SCSI</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Small Computer System Interface</a:t>
            </a:r>
            <a:r>
              <a:rPr lang="zh-CN" altLang="en-US" sz="1600" dirty="0">
                <a:latin typeface="微软雅黑" pitchFamily="34" charset="-122"/>
                <a:ea typeface="微软雅黑" pitchFamily="34" charset="-122"/>
              </a:rPr>
              <a:t>，小型计算机系统接口）是一种为小型机研制的接口技术，用于主机与外部设备之间的连接</a:t>
            </a:r>
          </a:p>
        </p:txBody>
      </p:sp>
      <p:sp>
        <p:nvSpPr>
          <p:cNvPr id="96" name="AutoShape 38"/>
          <p:cNvSpPr>
            <a:spLocks noChangeArrowheads="1"/>
          </p:cNvSpPr>
          <p:nvPr/>
        </p:nvSpPr>
        <p:spPr bwMode="auto">
          <a:xfrm>
            <a:off x="6959600" y="5461000"/>
            <a:ext cx="611188" cy="407988"/>
          </a:xfrm>
          <a:prstGeom prst="can">
            <a:avLst>
              <a:gd name="adj" fmla="val 32843"/>
            </a:avLst>
          </a:prstGeom>
          <a:gradFill rotWithShape="1">
            <a:gsLst>
              <a:gs pos="0">
                <a:srgbClr val="FFEFD1"/>
              </a:gs>
              <a:gs pos="64999">
                <a:srgbClr val="F0EBD5"/>
              </a:gs>
              <a:gs pos="100000">
                <a:srgbClr val="D1C39F"/>
              </a:gs>
            </a:gsLst>
            <a:lin ang="0" scaled="0"/>
          </a:gradFill>
          <a:ln w="9525">
            <a:solidFill>
              <a:schemeClr val="bg1">
                <a:lumMod val="8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46091" name="Text Box 56"/>
          <p:cNvSpPr txBox="1">
            <a:spLocks noChangeArrowheads="1"/>
          </p:cNvSpPr>
          <p:nvPr/>
        </p:nvSpPr>
        <p:spPr bwMode="auto">
          <a:xfrm>
            <a:off x="6956425" y="5568950"/>
            <a:ext cx="657225" cy="277813"/>
          </a:xfrm>
          <a:prstGeom prst="rect">
            <a:avLst/>
          </a:prstGeom>
          <a:noFill/>
          <a:ln w="38100" algn="ctr">
            <a:noFill/>
            <a:miter lim="800000"/>
            <a:headEnd/>
            <a:tailEnd/>
          </a:ln>
        </p:spPr>
        <p:txBody>
          <a:bodyPr wrap="none">
            <a:spAutoFit/>
          </a:bodyPr>
          <a:lstStyle/>
          <a:p>
            <a:pPr algn="ctr">
              <a:spcBef>
                <a:spcPct val="50000"/>
              </a:spcBef>
            </a:pPr>
            <a:r>
              <a:rPr lang="en-US" altLang="zh-CN">
                <a:solidFill>
                  <a:schemeClr val="tx2"/>
                </a:solidFill>
                <a:latin typeface="微软雅黑" pitchFamily="34" charset="-122"/>
                <a:ea typeface="微软雅黑" pitchFamily="34" charset="-122"/>
              </a:rPr>
              <a:t>LUN 0</a:t>
            </a:r>
          </a:p>
        </p:txBody>
      </p:sp>
      <p:sp>
        <p:nvSpPr>
          <p:cNvPr id="46092" name="Text Box 57"/>
          <p:cNvSpPr txBox="1">
            <a:spLocks noChangeArrowheads="1"/>
          </p:cNvSpPr>
          <p:nvPr/>
        </p:nvSpPr>
        <p:spPr bwMode="auto">
          <a:xfrm>
            <a:off x="2130425" y="5626100"/>
            <a:ext cx="657225" cy="276225"/>
          </a:xfrm>
          <a:prstGeom prst="rect">
            <a:avLst/>
          </a:prstGeom>
          <a:noFill/>
          <a:ln w="38100" algn="ctr">
            <a:noFill/>
            <a:miter lim="800000"/>
            <a:headEnd/>
            <a:tailEnd/>
          </a:ln>
        </p:spPr>
        <p:txBody>
          <a:bodyPr wrap="none">
            <a:spAutoFit/>
          </a:bodyPr>
          <a:lstStyle/>
          <a:p>
            <a:pPr algn="ctr">
              <a:spcBef>
                <a:spcPct val="50000"/>
              </a:spcBef>
            </a:pPr>
            <a:r>
              <a:rPr lang="en-US" altLang="zh-CN">
                <a:solidFill>
                  <a:schemeClr val="tx2"/>
                </a:solidFill>
                <a:latin typeface="微软雅黑" pitchFamily="34" charset="-122"/>
                <a:ea typeface="微软雅黑" pitchFamily="34" charset="-122"/>
              </a:rPr>
              <a:t>LUN 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5"/>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FC</a:t>
            </a:r>
          </a:p>
        </p:txBody>
      </p:sp>
      <p:sp>
        <p:nvSpPr>
          <p:cNvPr id="47109" name="Rectangle 66"/>
          <p:cNvSpPr>
            <a:spLocks noChangeArrowheads="1"/>
          </p:cNvSpPr>
          <p:nvPr/>
        </p:nvSpPr>
        <p:spPr bwMode="auto">
          <a:xfrm>
            <a:off x="1008094" y="1517645"/>
            <a:ext cx="7993062" cy="1125537"/>
          </a:xfrm>
          <a:prstGeom prst="rect">
            <a:avLst/>
          </a:prstGeom>
          <a:noFill/>
          <a:ln w="9525" algn="ctr">
            <a:noFill/>
            <a:miter lim="800000"/>
            <a:headEnd/>
            <a:tailEnd/>
          </a:ln>
        </p:spPr>
        <p:txBody>
          <a:bodyPr>
            <a:spAutoFit/>
          </a:bodyPr>
          <a:lstStyle/>
          <a:p>
            <a:pPr>
              <a:lnSpc>
                <a:spcPct val="120000"/>
              </a:lnSpc>
              <a:spcBef>
                <a:spcPct val="30000"/>
              </a:spcBef>
            </a:pPr>
            <a:r>
              <a:rPr lang="zh-CN" altLang="en-US" sz="1600" dirty="0">
                <a:latin typeface="微软雅黑" pitchFamily="34" charset="-122"/>
                <a:ea typeface="微软雅黑" pitchFamily="34" charset="-122"/>
              </a:rPr>
              <a:t>光纤通道是构建</a:t>
            </a:r>
            <a:r>
              <a:rPr lang="en-US" altLang="zh-CN" sz="1600" dirty="0">
                <a:latin typeface="微软雅黑" pitchFamily="34" charset="-122"/>
                <a:ea typeface="微软雅黑" pitchFamily="34" charset="-122"/>
              </a:rPr>
              <a:t>FC SAN</a:t>
            </a:r>
            <a:r>
              <a:rPr lang="zh-CN" altLang="en-US" sz="1600" dirty="0">
                <a:latin typeface="微软雅黑" pitchFamily="34" charset="-122"/>
                <a:ea typeface="微软雅黑" pitchFamily="34" charset="-122"/>
              </a:rPr>
              <a:t>的基础，是</a:t>
            </a:r>
            <a:r>
              <a:rPr lang="en-US" altLang="zh-CN" sz="1600" dirty="0">
                <a:latin typeface="微软雅黑" pitchFamily="34" charset="-122"/>
                <a:ea typeface="微软雅黑" pitchFamily="34" charset="-122"/>
              </a:rPr>
              <a:t>FC SAN</a:t>
            </a:r>
            <a:r>
              <a:rPr lang="zh-CN" altLang="en-US" sz="1600" dirty="0">
                <a:latin typeface="微软雅黑" pitchFamily="34" charset="-122"/>
                <a:ea typeface="微软雅黑" pitchFamily="34" charset="-122"/>
              </a:rPr>
              <a:t>系统的硬件接口和通信接口</a:t>
            </a:r>
          </a:p>
          <a:p>
            <a:pPr>
              <a:lnSpc>
                <a:spcPct val="120000"/>
              </a:lnSpc>
              <a:spcBef>
                <a:spcPct val="30000"/>
              </a:spcBef>
            </a:pPr>
            <a:r>
              <a:rPr lang="en-US" altLang="zh-CN" sz="1600" dirty="0">
                <a:latin typeface="微软雅黑" pitchFamily="34" charset="-122"/>
                <a:ea typeface="微软雅黑" pitchFamily="34" charset="-122"/>
              </a:rPr>
              <a:t>FC</a:t>
            </a:r>
            <a:r>
              <a:rPr lang="zh-CN" altLang="en-US" sz="1600" dirty="0">
                <a:latin typeface="微软雅黑" pitchFamily="34" charset="-122"/>
                <a:ea typeface="微软雅黑" pitchFamily="34" charset="-122"/>
              </a:rPr>
              <a:t>可以通过构建帧来传输</a:t>
            </a:r>
            <a:r>
              <a:rPr lang="en-US" altLang="zh-CN" sz="1600" dirty="0">
                <a:latin typeface="微软雅黑" pitchFamily="34" charset="-122"/>
                <a:ea typeface="微软雅黑" pitchFamily="34" charset="-122"/>
              </a:rPr>
              <a:t>SCSI</a:t>
            </a:r>
            <a:r>
              <a:rPr lang="zh-CN" altLang="en-US" sz="1600" dirty="0">
                <a:latin typeface="微软雅黑" pitchFamily="34" charset="-122"/>
                <a:ea typeface="微软雅黑" pitchFamily="34" charset="-122"/>
              </a:rPr>
              <a:t>的指令、数据和状态信息单元</a:t>
            </a:r>
          </a:p>
          <a:p>
            <a:pPr algn="ctr">
              <a:spcBef>
                <a:spcPct val="50000"/>
              </a:spcBef>
            </a:pPr>
            <a:endParaRPr lang="zh-CN" altLang="en-US" sz="1600" dirty="0">
              <a:latin typeface="微软雅黑" pitchFamily="34" charset="-122"/>
              <a:ea typeface="微软雅黑" pitchFamily="34" charset="-122"/>
            </a:endParaRPr>
          </a:p>
        </p:txBody>
      </p:sp>
      <p:graphicFrame>
        <p:nvGraphicFramePr>
          <p:cNvPr id="137" name="表格 136"/>
          <p:cNvGraphicFramePr>
            <a:graphicFrameLocks noGrp="1"/>
          </p:cNvGraphicFramePr>
          <p:nvPr/>
        </p:nvGraphicFramePr>
        <p:xfrm>
          <a:off x="1071538" y="2500308"/>
          <a:ext cx="6858048" cy="3071832"/>
        </p:xfrm>
        <a:graphic>
          <a:graphicData uri="http://schemas.openxmlformats.org/drawingml/2006/table">
            <a:tbl>
              <a:tblPr firstRow="1" bandRow="1">
                <a:tableStyleId>{5C22544A-7EE6-4342-B048-85BDC9FD1C3A}</a:tableStyleId>
              </a:tblPr>
              <a:tblGrid>
                <a:gridCol w="3429024"/>
                <a:gridCol w="3429024"/>
              </a:tblGrid>
              <a:tr h="5119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光纤通道基本架构</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描述</a:t>
                      </a:r>
                    </a:p>
                  </a:txBody>
                  <a:tcPr/>
                </a:tc>
              </a:tr>
              <a:tr h="511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FC-4(</a:t>
                      </a:r>
                      <a:r>
                        <a:rPr lang="zh-CN" altLang="en-US" sz="1600" b="1" kern="1200" dirty="0" smtClean="0">
                          <a:solidFill>
                            <a:schemeClr val="tx1"/>
                          </a:solidFill>
                          <a:latin typeface="微软雅黑" pitchFamily="34" charset="-122"/>
                          <a:ea typeface="微软雅黑" pitchFamily="34" charset="-122"/>
                          <a:cs typeface="+mn-cs"/>
                        </a:rPr>
                        <a:t>协议映射</a:t>
                      </a:r>
                      <a:r>
                        <a:rPr lang="zh-CN" altLang="en-US" sz="1600" b="1" kern="1200" dirty="0" smtClean="0">
                          <a:solidFill>
                            <a:schemeClr val="tx1"/>
                          </a:solidFill>
                          <a:latin typeface="微软雅黑" pitchFamily="34" charset="-122"/>
                          <a:ea typeface="微软雅黑" pitchFamily="34" charset="-122"/>
                          <a:cs typeface="+mn-cs"/>
                        </a:rPr>
                        <a:t>层</a:t>
                      </a:r>
                      <a:r>
                        <a:rPr lang="en-US" altLang="zh-CN" sz="1600" b="1" kern="1200" dirty="0" smtClean="0">
                          <a:solidFill>
                            <a:schemeClr val="tx1"/>
                          </a:solidFill>
                          <a:latin typeface="微软雅黑" pitchFamily="34" charset="-122"/>
                          <a:ea typeface="微软雅黑" pitchFamily="34" charset="-122"/>
                          <a:cs typeface="+mn-cs"/>
                        </a:rPr>
                        <a:t>)</a:t>
                      </a: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光纤通道和上层应用之间的接口</a:t>
                      </a:r>
                    </a:p>
                  </a:txBody>
                  <a:tcPr/>
                </a:tc>
              </a:tr>
              <a:tr h="511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FC-3</a:t>
                      </a: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数据加密和压缩</a:t>
                      </a:r>
                    </a:p>
                  </a:txBody>
                  <a:tcPr/>
                </a:tc>
              </a:tr>
              <a:tr h="511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FC-2</a:t>
                      </a: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流控制和服务质量</a:t>
                      </a:r>
                    </a:p>
                  </a:txBody>
                  <a:tcPr/>
                </a:tc>
              </a:tr>
              <a:tr h="511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FC-1</a:t>
                      </a: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tx1"/>
                          </a:solidFill>
                          <a:latin typeface="微软雅黑" pitchFamily="34" charset="-122"/>
                          <a:ea typeface="微软雅黑" pitchFamily="34" charset="-122"/>
                          <a:cs typeface="+mn-cs"/>
                        </a:rPr>
                        <a:t>编码和解码的标准</a:t>
                      </a:r>
                    </a:p>
                  </a:txBody>
                  <a:tcPr/>
                </a:tc>
              </a:tr>
              <a:tr h="511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FC-0(</a:t>
                      </a:r>
                      <a:r>
                        <a:rPr lang="zh-CN" altLang="en-US" sz="1600" b="1" kern="1200" dirty="0" smtClean="0">
                          <a:solidFill>
                            <a:schemeClr val="tx1"/>
                          </a:solidFill>
                          <a:latin typeface="微软雅黑" pitchFamily="34" charset="-122"/>
                          <a:ea typeface="微软雅黑" pitchFamily="34" charset="-122"/>
                          <a:cs typeface="+mn-cs"/>
                        </a:rPr>
                        <a:t>物理层</a:t>
                      </a:r>
                      <a:r>
                        <a:rPr lang="en-US" altLang="zh-CN" sz="1600" b="1" kern="1200" dirty="0" smtClean="0">
                          <a:solidFill>
                            <a:schemeClr val="tx1"/>
                          </a:solidFill>
                          <a:latin typeface="微软雅黑" pitchFamily="34" charset="-122"/>
                          <a:ea typeface="微软雅黑" pitchFamily="34" charset="-122"/>
                          <a:cs typeface="+mn-cs"/>
                        </a:rPr>
                        <a:t>)</a:t>
                      </a: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介质</a:t>
                      </a:r>
                      <a:r>
                        <a:rPr lang="en-US" altLang="zh-CN" sz="1600" b="1" kern="1200" dirty="0" smtClean="0">
                          <a:solidFill>
                            <a:schemeClr val="tx1"/>
                          </a:solidFill>
                          <a:latin typeface="微软雅黑" pitchFamily="34" charset="-122"/>
                          <a:ea typeface="微软雅黑" pitchFamily="34" charset="-122"/>
                          <a:cs typeface="+mn-cs"/>
                        </a:rPr>
                        <a:t>(FC</a:t>
                      </a:r>
                      <a:r>
                        <a:rPr lang="zh-CN" altLang="en-US" sz="1600" b="1" kern="1200" dirty="0" smtClean="0">
                          <a:solidFill>
                            <a:schemeClr val="tx1"/>
                          </a:solidFill>
                          <a:latin typeface="微软雅黑" pitchFamily="34" charset="-122"/>
                          <a:ea typeface="微软雅黑" pitchFamily="34" charset="-122"/>
                          <a:cs typeface="+mn-cs"/>
                        </a:rPr>
                        <a:t>或</a:t>
                      </a:r>
                      <a:r>
                        <a:rPr lang="en-US" altLang="zh-CN" sz="1600" b="1" kern="1200" dirty="0" smtClean="0">
                          <a:solidFill>
                            <a:schemeClr val="tx1"/>
                          </a:solidFill>
                          <a:latin typeface="微软雅黑" pitchFamily="34" charset="-122"/>
                          <a:ea typeface="微软雅黑" pitchFamily="34" charset="-122"/>
                          <a:cs typeface="+mn-cs"/>
                        </a:rPr>
                        <a:t>DB9</a:t>
                      </a:r>
                      <a:r>
                        <a:rPr lang="zh-CN" altLang="en-US" sz="1600" b="1" kern="1200" dirty="0" smtClean="0">
                          <a:solidFill>
                            <a:schemeClr val="tx1"/>
                          </a:solidFill>
                          <a:latin typeface="微软雅黑" pitchFamily="34" charset="-122"/>
                          <a:ea typeface="微软雅黑" pitchFamily="34" charset="-122"/>
                          <a:cs typeface="+mn-cs"/>
                        </a:rPr>
                        <a:t>铜缆</a:t>
                      </a:r>
                      <a:r>
                        <a:rPr lang="en-US" altLang="zh-CN" sz="1600" b="1" kern="1200" dirty="0" smtClean="0">
                          <a:solidFill>
                            <a:schemeClr val="tx1"/>
                          </a:solidFill>
                          <a:latin typeface="微软雅黑" pitchFamily="34" charset="-122"/>
                          <a:ea typeface="微软雅黑" pitchFamily="34" charset="-122"/>
                          <a:cs typeface="+mn-cs"/>
                        </a:rPr>
                        <a:t>)</a:t>
                      </a:r>
                      <a:r>
                        <a:rPr lang="zh-CN" altLang="en-US" sz="1600" b="1" kern="1200" dirty="0" smtClean="0">
                          <a:solidFill>
                            <a:schemeClr val="tx1"/>
                          </a:solidFill>
                          <a:latin typeface="微软雅黑" pitchFamily="34" charset="-122"/>
                          <a:ea typeface="微软雅黑" pitchFamily="34" charset="-122"/>
                          <a:cs typeface="+mn-cs"/>
                        </a:rPr>
                        <a:t>与接口</a:t>
                      </a:r>
                      <a:r>
                        <a:rPr lang="en-US" altLang="zh-CN" sz="1600" b="1" kern="1200" dirty="0" smtClean="0">
                          <a:solidFill>
                            <a:schemeClr val="tx1"/>
                          </a:solidFill>
                          <a:latin typeface="微软雅黑" pitchFamily="34" charset="-122"/>
                          <a:ea typeface="微软雅黑" pitchFamily="34" charset="-122"/>
                          <a:cs typeface="+mn-cs"/>
                        </a:rPr>
                        <a:t>(LC</a:t>
                      </a:r>
                      <a:r>
                        <a:rPr lang="zh-CN" altLang="en-US" sz="1600" b="1" kern="1200" dirty="0" smtClean="0">
                          <a:solidFill>
                            <a:schemeClr val="tx1"/>
                          </a:solidFill>
                          <a:latin typeface="微软雅黑" pitchFamily="34" charset="-122"/>
                          <a:ea typeface="微软雅黑" pitchFamily="34" charset="-122"/>
                          <a:cs typeface="+mn-cs"/>
                        </a:rPr>
                        <a:t>或</a:t>
                      </a:r>
                      <a:r>
                        <a:rPr lang="en-US" altLang="zh-CN" sz="1600" b="1" kern="1200" dirty="0" smtClean="0">
                          <a:solidFill>
                            <a:schemeClr val="tx1"/>
                          </a:solidFill>
                          <a:latin typeface="微软雅黑" pitchFamily="34" charset="-122"/>
                          <a:ea typeface="微软雅黑" pitchFamily="34" charset="-122"/>
                          <a:cs typeface="+mn-cs"/>
                        </a:rPr>
                        <a:t>SC)</a:t>
                      </a:r>
                      <a:endParaRPr lang="zh-CN" altLang="en-US" sz="1600" b="1" kern="1200" dirty="0" smtClean="0">
                        <a:solidFill>
                          <a:schemeClr val="tx1"/>
                        </a:solidFill>
                        <a:latin typeface="微软雅黑" pitchFamily="34" charset="-122"/>
                        <a:ea typeface="微软雅黑" pitchFamily="34" charset="-122"/>
                        <a:cs typeface="+mn-cs"/>
                      </a:endParaRP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5"/>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FC</a:t>
            </a:r>
            <a:r>
              <a:rPr lang="zh-CN" altLang="en-US" sz="3200" b="1" dirty="0" smtClean="0">
                <a:solidFill>
                  <a:schemeClr val="bg1"/>
                </a:solidFill>
                <a:latin typeface="微软雅黑" pitchFamily="34" charset="-122"/>
                <a:ea typeface="微软雅黑" pitchFamily="34" charset="-122"/>
                <a:cs typeface="Times New Roman" pitchFamily="18" charset="0"/>
              </a:rPr>
              <a:t>三种拓扑结构</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48133" name="Rectangle 3"/>
          <p:cNvSpPr>
            <a:spLocks noChangeArrowheads="1"/>
          </p:cNvSpPr>
          <p:nvPr/>
        </p:nvSpPr>
        <p:spPr bwMode="auto">
          <a:xfrm>
            <a:off x="685800" y="1600200"/>
            <a:ext cx="1905000" cy="3810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zh-CN" altLang="en-AU" sz="1600">
                <a:latin typeface="微软雅黑" pitchFamily="34" charset="-122"/>
                <a:ea typeface="微软雅黑" pitchFamily="34" charset="-122"/>
              </a:rPr>
              <a:t>点对点</a:t>
            </a:r>
          </a:p>
        </p:txBody>
      </p:sp>
      <p:pic>
        <p:nvPicPr>
          <p:cNvPr id="48134" name="Picture 4"/>
          <p:cNvPicPr>
            <a:picLocks noChangeAspect="1" noChangeArrowheads="1"/>
          </p:cNvPicPr>
          <p:nvPr/>
        </p:nvPicPr>
        <p:blipFill>
          <a:blip r:embed="rId3"/>
          <a:srcRect/>
          <a:stretch>
            <a:fillRect/>
          </a:stretch>
        </p:blipFill>
        <p:spPr bwMode="auto">
          <a:xfrm>
            <a:off x="1066800" y="2895600"/>
            <a:ext cx="990600" cy="76200"/>
          </a:xfrm>
          <a:prstGeom prst="rect">
            <a:avLst/>
          </a:prstGeom>
          <a:noFill/>
          <a:ln w="9525">
            <a:noFill/>
            <a:miter lim="800000"/>
            <a:headEnd/>
            <a:tailEnd/>
          </a:ln>
        </p:spPr>
      </p:pic>
      <p:pic>
        <p:nvPicPr>
          <p:cNvPr id="48135" name="Picture 5" descr="00046-2"/>
          <p:cNvPicPr>
            <a:picLocks noChangeAspect="1" noChangeArrowheads="1"/>
          </p:cNvPicPr>
          <p:nvPr/>
        </p:nvPicPr>
        <p:blipFill>
          <a:blip r:embed="rId4"/>
          <a:srcRect/>
          <a:stretch>
            <a:fillRect/>
          </a:stretch>
        </p:blipFill>
        <p:spPr bwMode="auto">
          <a:xfrm>
            <a:off x="762000" y="2514600"/>
            <a:ext cx="593725" cy="990600"/>
          </a:xfrm>
          <a:prstGeom prst="rect">
            <a:avLst/>
          </a:prstGeom>
          <a:noFill/>
          <a:ln w="9525">
            <a:noFill/>
            <a:miter lim="800000"/>
            <a:headEnd/>
            <a:tailEnd/>
          </a:ln>
        </p:spPr>
      </p:pic>
      <p:pic>
        <p:nvPicPr>
          <p:cNvPr id="48136" name="Picture 6" descr="00044-2"/>
          <p:cNvPicPr>
            <a:picLocks noChangeAspect="1" noChangeArrowheads="1"/>
          </p:cNvPicPr>
          <p:nvPr/>
        </p:nvPicPr>
        <p:blipFill>
          <a:blip r:embed="rId5"/>
          <a:srcRect/>
          <a:stretch>
            <a:fillRect/>
          </a:stretch>
        </p:blipFill>
        <p:spPr bwMode="auto">
          <a:xfrm>
            <a:off x="1981200" y="2590800"/>
            <a:ext cx="450850" cy="762000"/>
          </a:xfrm>
          <a:prstGeom prst="rect">
            <a:avLst/>
          </a:prstGeom>
          <a:noFill/>
          <a:ln w="9525">
            <a:noFill/>
            <a:miter lim="800000"/>
            <a:headEnd/>
            <a:tailEnd/>
          </a:ln>
        </p:spPr>
      </p:pic>
      <p:sp>
        <p:nvSpPr>
          <p:cNvPr id="11" name="AutoShape 7"/>
          <p:cNvSpPr>
            <a:spLocks noChangeArrowheads="1"/>
          </p:cNvSpPr>
          <p:nvPr/>
        </p:nvSpPr>
        <p:spPr bwMode="auto">
          <a:xfrm>
            <a:off x="1066800" y="4267200"/>
            <a:ext cx="285750" cy="2698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12" name="AutoShape 8"/>
          <p:cNvSpPr>
            <a:spLocks noChangeArrowheads="1"/>
          </p:cNvSpPr>
          <p:nvPr/>
        </p:nvSpPr>
        <p:spPr bwMode="auto">
          <a:xfrm>
            <a:off x="1844675" y="4267200"/>
            <a:ext cx="279400" cy="2698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8139" name="Line 9"/>
          <p:cNvSpPr>
            <a:spLocks noChangeShapeType="1"/>
          </p:cNvSpPr>
          <p:nvPr/>
        </p:nvSpPr>
        <p:spPr bwMode="auto">
          <a:xfrm flipH="1">
            <a:off x="1409700" y="4376738"/>
            <a:ext cx="385763" cy="0"/>
          </a:xfrm>
          <a:prstGeom prst="line">
            <a:avLst/>
          </a:prstGeom>
          <a:noFill/>
          <a:ln w="15875">
            <a:solidFill>
              <a:schemeClr val="tx1"/>
            </a:solidFill>
            <a:round/>
            <a:headEnd type="none" w="sm" len="sm"/>
            <a:tailEnd type="stealth" w="med" len="lg"/>
          </a:ln>
        </p:spPr>
        <p:txBody>
          <a:bodyPr wrap="none" anchor="ctr"/>
          <a:lstStyle/>
          <a:p>
            <a:endParaRPr lang="zh-CN" altLang="en-US"/>
          </a:p>
        </p:txBody>
      </p:sp>
      <p:sp>
        <p:nvSpPr>
          <p:cNvPr id="48140" name="Line 10"/>
          <p:cNvSpPr>
            <a:spLocks noChangeShapeType="1"/>
          </p:cNvSpPr>
          <p:nvPr/>
        </p:nvSpPr>
        <p:spPr bwMode="auto">
          <a:xfrm>
            <a:off x="1428750" y="4462463"/>
            <a:ext cx="422275" cy="0"/>
          </a:xfrm>
          <a:prstGeom prst="line">
            <a:avLst/>
          </a:prstGeom>
          <a:noFill/>
          <a:ln w="15875">
            <a:solidFill>
              <a:schemeClr val="tx1"/>
            </a:solidFill>
            <a:round/>
            <a:headEnd type="none" w="sm" len="sm"/>
            <a:tailEnd type="stealth" w="med" len="lg"/>
          </a:ln>
        </p:spPr>
        <p:txBody>
          <a:bodyPr wrap="none" anchor="ctr"/>
          <a:lstStyle/>
          <a:p>
            <a:endParaRPr lang="zh-CN" altLang="en-US"/>
          </a:p>
        </p:txBody>
      </p:sp>
      <p:sp>
        <p:nvSpPr>
          <p:cNvPr id="48141" name="Rectangle 11"/>
          <p:cNvSpPr>
            <a:spLocks noChangeArrowheads="1"/>
          </p:cNvSpPr>
          <p:nvPr/>
        </p:nvSpPr>
        <p:spPr bwMode="auto">
          <a:xfrm>
            <a:off x="457200" y="5486400"/>
            <a:ext cx="2209800" cy="3810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zh-CN" altLang="en-AU" sz="1600">
                <a:latin typeface="微软雅黑" pitchFamily="34" charset="-122"/>
                <a:ea typeface="微软雅黑" pitchFamily="34" charset="-122"/>
              </a:rPr>
              <a:t>只能连接 2个设备</a:t>
            </a:r>
            <a:endParaRPr lang="zh-CN" altLang="en-US" sz="1600">
              <a:latin typeface="微软雅黑" pitchFamily="34" charset="-122"/>
              <a:ea typeface="微软雅黑" pitchFamily="34" charset="-122"/>
            </a:endParaRPr>
          </a:p>
          <a:p>
            <a:pPr marL="227013" indent="-227013" algn="ctr" eaLnBrk="0" hangingPunct="0">
              <a:lnSpc>
                <a:spcPct val="90000"/>
              </a:lnSpc>
              <a:spcAft>
                <a:spcPct val="50000"/>
              </a:spcAft>
              <a:tabLst>
                <a:tab pos="230188" algn="l"/>
              </a:tabLst>
            </a:pPr>
            <a:r>
              <a:rPr lang="en-US" altLang="zh-CN" sz="1600">
                <a:latin typeface="微软雅黑" pitchFamily="34" charset="-122"/>
                <a:ea typeface="微软雅黑" pitchFamily="34" charset="-122"/>
              </a:rPr>
              <a:t>(</a:t>
            </a:r>
            <a:r>
              <a:rPr lang="zh-CN" altLang="en-US" sz="1600">
                <a:solidFill>
                  <a:srgbClr val="9999FF"/>
                </a:solidFill>
                <a:latin typeface="微软雅黑" pitchFamily="34" charset="-122"/>
                <a:ea typeface="微软雅黑" pitchFamily="34" charset="-122"/>
              </a:rPr>
              <a:t>直接连接</a:t>
            </a:r>
            <a:r>
              <a:rPr lang="en-US" altLang="zh-CN" sz="1600">
                <a:latin typeface="微软雅黑" pitchFamily="34" charset="-122"/>
                <a:ea typeface="微软雅黑" pitchFamily="34" charset="-122"/>
              </a:rPr>
              <a:t>)</a:t>
            </a:r>
            <a:endParaRPr lang="en-AU" altLang="en-AU" sz="1600">
              <a:latin typeface="微软雅黑" pitchFamily="34" charset="-122"/>
              <a:ea typeface="微软雅黑" pitchFamily="34" charset="-122"/>
            </a:endParaRPr>
          </a:p>
        </p:txBody>
      </p:sp>
      <p:pic>
        <p:nvPicPr>
          <p:cNvPr id="48142" name="Picture 12" descr="121-2c"/>
          <p:cNvPicPr preferRelativeResize="0">
            <a:picLocks noChangeAspect="1" noChangeArrowheads="1"/>
          </p:cNvPicPr>
          <p:nvPr/>
        </p:nvPicPr>
        <p:blipFill>
          <a:blip r:embed="rId6"/>
          <a:srcRect/>
          <a:stretch>
            <a:fillRect/>
          </a:stretch>
        </p:blipFill>
        <p:spPr bwMode="auto">
          <a:xfrm>
            <a:off x="6096000" y="1981200"/>
            <a:ext cx="2209800" cy="1912938"/>
          </a:xfrm>
          <a:prstGeom prst="rect">
            <a:avLst/>
          </a:prstGeom>
          <a:noFill/>
          <a:ln w="9525">
            <a:noFill/>
            <a:miter lim="800000"/>
            <a:headEnd/>
            <a:tailEnd/>
          </a:ln>
        </p:spPr>
      </p:pic>
      <p:sp>
        <p:nvSpPr>
          <p:cNvPr id="48143" name="Rectangle 13"/>
          <p:cNvSpPr>
            <a:spLocks noChangeArrowheads="1"/>
          </p:cNvSpPr>
          <p:nvPr/>
        </p:nvSpPr>
        <p:spPr bwMode="auto">
          <a:xfrm>
            <a:off x="6172200" y="1600200"/>
            <a:ext cx="2209800" cy="4572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zh-CN" altLang="en-AU" sz="1600">
                <a:latin typeface="微软雅黑" pitchFamily="34" charset="-122"/>
                <a:ea typeface="微软雅黑" pitchFamily="34" charset="-122"/>
              </a:rPr>
              <a:t>交换式 </a:t>
            </a:r>
            <a:r>
              <a:rPr lang="en-AU" altLang="en-AU" sz="1600">
                <a:latin typeface="微软雅黑" pitchFamily="34" charset="-122"/>
                <a:ea typeface="微软雅黑" pitchFamily="34" charset="-122"/>
              </a:rPr>
              <a:t>Fabric</a:t>
            </a:r>
          </a:p>
        </p:txBody>
      </p:sp>
      <p:sp>
        <p:nvSpPr>
          <p:cNvPr id="18" name="AutoShape 14"/>
          <p:cNvSpPr>
            <a:spLocks noChangeArrowheads="1"/>
          </p:cNvSpPr>
          <p:nvPr/>
        </p:nvSpPr>
        <p:spPr bwMode="auto">
          <a:xfrm>
            <a:off x="7148513" y="3886200"/>
            <a:ext cx="260350" cy="2444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19" name="AutoShape 15"/>
          <p:cNvSpPr>
            <a:spLocks noChangeArrowheads="1"/>
          </p:cNvSpPr>
          <p:nvPr/>
        </p:nvSpPr>
        <p:spPr bwMode="auto">
          <a:xfrm>
            <a:off x="6400800" y="4498975"/>
            <a:ext cx="257175" cy="242888"/>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0" name="AutoShape 16"/>
          <p:cNvSpPr>
            <a:spLocks noChangeArrowheads="1"/>
          </p:cNvSpPr>
          <p:nvPr/>
        </p:nvSpPr>
        <p:spPr bwMode="auto">
          <a:xfrm>
            <a:off x="7126288" y="5091113"/>
            <a:ext cx="260350" cy="242887"/>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1" name="AutoShape 17"/>
          <p:cNvSpPr>
            <a:spLocks noChangeArrowheads="1"/>
          </p:cNvSpPr>
          <p:nvPr/>
        </p:nvSpPr>
        <p:spPr bwMode="auto">
          <a:xfrm>
            <a:off x="7826375" y="4498975"/>
            <a:ext cx="257175" cy="242888"/>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2" name="AutoShape 18"/>
          <p:cNvSpPr>
            <a:spLocks noChangeArrowheads="1"/>
          </p:cNvSpPr>
          <p:nvPr/>
        </p:nvSpPr>
        <p:spPr bwMode="auto">
          <a:xfrm>
            <a:off x="6651625" y="4838700"/>
            <a:ext cx="261938" cy="241300"/>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3" name="AutoShape 19"/>
          <p:cNvSpPr>
            <a:spLocks noChangeArrowheads="1"/>
          </p:cNvSpPr>
          <p:nvPr/>
        </p:nvSpPr>
        <p:spPr bwMode="auto">
          <a:xfrm>
            <a:off x="6664325" y="4124325"/>
            <a:ext cx="258763" cy="242888"/>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4" name="AutoShape 20"/>
          <p:cNvSpPr>
            <a:spLocks noChangeArrowheads="1"/>
          </p:cNvSpPr>
          <p:nvPr/>
        </p:nvSpPr>
        <p:spPr bwMode="auto">
          <a:xfrm>
            <a:off x="7608888" y="4872038"/>
            <a:ext cx="258762" cy="241300"/>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25" name="AutoShape 21"/>
          <p:cNvSpPr>
            <a:spLocks noChangeArrowheads="1"/>
          </p:cNvSpPr>
          <p:nvPr/>
        </p:nvSpPr>
        <p:spPr bwMode="auto">
          <a:xfrm>
            <a:off x="7599363" y="4148138"/>
            <a:ext cx="258762" cy="242887"/>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8152" name="Oval 22"/>
          <p:cNvSpPr>
            <a:spLocks noChangeArrowheads="1"/>
          </p:cNvSpPr>
          <p:nvPr/>
        </p:nvSpPr>
        <p:spPr bwMode="auto">
          <a:xfrm>
            <a:off x="7118350" y="4465638"/>
            <a:ext cx="349250" cy="331787"/>
          </a:xfrm>
          <a:prstGeom prst="ellipse">
            <a:avLst/>
          </a:prstGeom>
          <a:solidFill>
            <a:schemeClr val="bg1"/>
          </a:solidFill>
          <a:ln w="12700">
            <a:solidFill>
              <a:schemeClr val="tx1"/>
            </a:solidFill>
            <a:round/>
            <a:headEnd/>
            <a:tailEnd/>
          </a:ln>
        </p:spPr>
        <p:txBody>
          <a:bodyPr wrap="none" anchor="ctr"/>
          <a:lstStyle/>
          <a:p>
            <a:pPr algn="ctr">
              <a:spcBef>
                <a:spcPct val="50000"/>
              </a:spcBef>
            </a:pPr>
            <a:endParaRPr lang="zh-CN" altLang="en-US"/>
          </a:p>
        </p:txBody>
      </p:sp>
      <p:sp>
        <p:nvSpPr>
          <p:cNvPr id="48153" name="Line 23"/>
          <p:cNvSpPr>
            <a:spLocks noChangeShapeType="1"/>
          </p:cNvSpPr>
          <p:nvPr/>
        </p:nvSpPr>
        <p:spPr bwMode="auto">
          <a:xfrm>
            <a:off x="7370763" y="4189413"/>
            <a:ext cx="1587" cy="271462"/>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4" name="Line 24"/>
          <p:cNvSpPr>
            <a:spLocks noChangeShapeType="1"/>
          </p:cNvSpPr>
          <p:nvPr/>
        </p:nvSpPr>
        <p:spPr bwMode="auto">
          <a:xfrm flipV="1">
            <a:off x="7250113" y="4135438"/>
            <a:ext cx="0" cy="300037"/>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5" name="Line 25"/>
          <p:cNvSpPr>
            <a:spLocks noChangeShapeType="1"/>
          </p:cNvSpPr>
          <p:nvPr/>
        </p:nvSpPr>
        <p:spPr bwMode="auto">
          <a:xfrm>
            <a:off x="6965950" y="4351338"/>
            <a:ext cx="201613" cy="179387"/>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6" name="Line 26"/>
          <p:cNvSpPr>
            <a:spLocks noChangeShapeType="1"/>
          </p:cNvSpPr>
          <p:nvPr/>
        </p:nvSpPr>
        <p:spPr bwMode="auto">
          <a:xfrm flipH="1" flipV="1">
            <a:off x="6900863" y="4411663"/>
            <a:ext cx="195262" cy="163512"/>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7" name="Line 27"/>
          <p:cNvSpPr>
            <a:spLocks noChangeShapeType="1"/>
          </p:cNvSpPr>
          <p:nvPr/>
        </p:nvSpPr>
        <p:spPr bwMode="auto">
          <a:xfrm flipV="1">
            <a:off x="7346950" y="4784725"/>
            <a:ext cx="0" cy="258763"/>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8" name="Line 28"/>
          <p:cNvSpPr>
            <a:spLocks noChangeShapeType="1"/>
          </p:cNvSpPr>
          <p:nvPr/>
        </p:nvSpPr>
        <p:spPr bwMode="auto">
          <a:xfrm>
            <a:off x="7250113" y="4838700"/>
            <a:ext cx="0" cy="255588"/>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59" name="Line 29"/>
          <p:cNvSpPr>
            <a:spLocks noChangeShapeType="1"/>
          </p:cNvSpPr>
          <p:nvPr/>
        </p:nvSpPr>
        <p:spPr bwMode="auto">
          <a:xfrm flipV="1">
            <a:off x="6981825" y="4779963"/>
            <a:ext cx="217488" cy="142875"/>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0" name="Line 30"/>
          <p:cNvSpPr>
            <a:spLocks noChangeShapeType="1"/>
          </p:cNvSpPr>
          <p:nvPr/>
        </p:nvSpPr>
        <p:spPr bwMode="auto">
          <a:xfrm flipH="1">
            <a:off x="6924675" y="4722813"/>
            <a:ext cx="212725" cy="1397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1" name="Line 31"/>
          <p:cNvSpPr>
            <a:spLocks noChangeShapeType="1"/>
          </p:cNvSpPr>
          <p:nvPr/>
        </p:nvSpPr>
        <p:spPr bwMode="auto">
          <a:xfrm flipH="1">
            <a:off x="6726238" y="4619625"/>
            <a:ext cx="35560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2" name="Line 32"/>
          <p:cNvSpPr>
            <a:spLocks noChangeShapeType="1"/>
          </p:cNvSpPr>
          <p:nvPr/>
        </p:nvSpPr>
        <p:spPr bwMode="auto">
          <a:xfrm>
            <a:off x="6697663" y="4668838"/>
            <a:ext cx="388937"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3" name="Line 33"/>
          <p:cNvSpPr>
            <a:spLocks noChangeShapeType="1"/>
          </p:cNvSpPr>
          <p:nvPr/>
        </p:nvSpPr>
        <p:spPr bwMode="auto">
          <a:xfrm flipH="1">
            <a:off x="7513638" y="4602163"/>
            <a:ext cx="296862"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4" name="Line 34"/>
          <p:cNvSpPr>
            <a:spLocks noChangeShapeType="1"/>
          </p:cNvSpPr>
          <p:nvPr/>
        </p:nvSpPr>
        <p:spPr bwMode="auto">
          <a:xfrm>
            <a:off x="7488238" y="4649788"/>
            <a:ext cx="33020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5" name="Line 35"/>
          <p:cNvSpPr>
            <a:spLocks noChangeShapeType="1"/>
          </p:cNvSpPr>
          <p:nvPr/>
        </p:nvSpPr>
        <p:spPr bwMode="auto">
          <a:xfrm>
            <a:off x="7429500" y="4791075"/>
            <a:ext cx="188913" cy="174625"/>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6" name="Line 36"/>
          <p:cNvSpPr>
            <a:spLocks noChangeShapeType="1"/>
          </p:cNvSpPr>
          <p:nvPr/>
        </p:nvSpPr>
        <p:spPr bwMode="auto">
          <a:xfrm flipH="1" flipV="1">
            <a:off x="7473950" y="4741863"/>
            <a:ext cx="174625" cy="103187"/>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7" name="Line 37"/>
          <p:cNvSpPr>
            <a:spLocks noChangeShapeType="1"/>
          </p:cNvSpPr>
          <p:nvPr/>
        </p:nvSpPr>
        <p:spPr bwMode="auto">
          <a:xfrm flipV="1">
            <a:off x="7426325" y="4332288"/>
            <a:ext cx="166688" cy="144462"/>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8" name="Line 38"/>
          <p:cNvSpPr>
            <a:spLocks noChangeShapeType="1"/>
          </p:cNvSpPr>
          <p:nvPr/>
        </p:nvSpPr>
        <p:spPr bwMode="auto">
          <a:xfrm flipH="1">
            <a:off x="7475538" y="4460875"/>
            <a:ext cx="177800" cy="8255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48169" name="Rectangle 39"/>
          <p:cNvSpPr>
            <a:spLocks noChangeArrowheads="1"/>
          </p:cNvSpPr>
          <p:nvPr/>
        </p:nvSpPr>
        <p:spPr bwMode="auto">
          <a:xfrm>
            <a:off x="5715000" y="5486400"/>
            <a:ext cx="3200400" cy="3810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zh-CN" altLang="en-AU" sz="1600">
                <a:latin typeface="微软雅黑" pitchFamily="34" charset="-122"/>
                <a:ea typeface="微软雅黑" pitchFamily="34" charset="-122"/>
              </a:rPr>
              <a:t>最多支持1千6百万个设备</a:t>
            </a:r>
            <a:endParaRPr lang="zh-CN" altLang="en-US" sz="1600">
              <a:latin typeface="微软雅黑" pitchFamily="34" charset="-122"/>
              <a:ea typeface="微软雅黑" pitchFamily="34" charset="-122"/>
            </a:endParaRPr>
          </a:p>
          <a:p>
            <a:pPr marL="227013" indent="-227013" algn="ctr" eaLnBrk="0" hangingPunct="0">
              <a:lnSpc>
                <a:spcPct val="90000"/>
              </a:lnSpc>
              <a:spcAft>
                <a:spcPct val="50000"/>
              </a:spcAft>
              <a:tabLst>
                <a:tab pos="230188" algn="l"/>
              </a:tabLst>
            </a:pPr>
            <a:r>
              <a:rPr lang="en-US" altLang="zh-CN" sz="1600">
                <a:latin typeface="微软雅黑" pitchFamily="34" charset="-122"/>
                <a:ea typeface="微软雅黑" pitchFamily="34" charset="-122"/>
              </a:rPr>
              <a:t>(</a:t>
            </a:r>
            <a:r>
              <a:rPr lang="zh-CN" altLang="en-US" sz="1600">
                <a:solidFill>
                  <a:srgbClr val="9999FF"/>
                </a:solidFill>
                <a:latin typeface="微软雅黑" pitchFamily="34" charset="-122"/>
                <a:ea typeface="微软雅黑" pitchFamily="34" charset="-122"/>
              </a:rPr>
              <a:t>光纤通道交换机</a:t>
            </a:r>
            <a:r>
              <a:rPr lang="en-US" altLang="zh-CN" sz="1600">
                <a:latin typeface="微软雅黑" pitchFamily="34" charset="-122"/>
                <a:ea typeface="微软雅黑" pitchFamily="34" charset="-122"/>
              </a:rPr>
              <a:t>)</a:t>
            </a:r>
            <a:endParaRPr lang="en-AU" altLang="en-AU" sz="1600">
              <a:latin typeface="微软雅黑" pitchFamily="34" charset="-122"/>
              <a:ea typeface="微软雅黑" pitchFamily="34" charset="-122"/>
            </a:endParaRPr>
          </a:p>
        </p:txBody>
      </p:sp>
      <p:pic>
        <p:nvPicPr>
          <p:cNvPr id="48170" name="Picture 40" descr="121-2a"/>
          <p:cNvPicPr preferRelativeResize="0">
            <a:picLocks noChangeAspect="1" noChangeArrowheads="1"/>
          </p:cNvPicPr>
          <p:nvPr/>
        </p:nvPicPr>
        <p:blipFill>
          <a:blip r:embed="rId7"/>
          <a:srcRect/>
          <a:stretch>
            <a:fillRect/>
          </a:stretch>
        </p:blipFill>
        <p:spPr bwMode="auto">
          <a:xfrm>
            <a:off x="3276600" y="2209800"/>
            <a:ext cx="1828800" cy="1284288"/>
          </a:xfrm>
          <a:prstGeom prst="rect">
            <a:avLst/>
          </a:prstGeom>
          <a:noFill/>
          <a:ln w="9525">
            <a:noFill/>
            <a:miter lim="800000"/>
            <a:headEnd/>
            <a:tailEnd/>
          </a:ln>
        </p:spPr>
      </p:pic>
      <p:sp>
        <p:nvSpPr>
          <p:cNvPr id="48171" name="Rectangle 41"/>
          <p:cNvSpPr>
            <a:spLocks noChangeArrowheads="1"/>
          </p:cNvSpPr>
          <p:nvPr/>
        </p:nvSpPr>
        <p:spPr bwMode="auto">
          <a:xfrm>
            <a:off x="2667000" y="1600200"/>
            <a:ext cx="3124200" cy="3810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en-AU" altLang="en-AU" sz="1600">
                <a:latin typeface="微软雅黑" pitchFamily="34" charset="-122"/>
                <a:ea typeface="微软雅黑" pitchFamily="34" charset="-122"/>
              </a:rPr>
              <a:t>Arbitrated Loop</a:t>
            </a:r>
            <a:r>
              <a:rPr lang="en-US" altLang="zh-CN" sz="1600">
                <a:latin typeface="微软雅黑" pitchFamily="34" charset="-122"/>
                <a:ea typeface="微软雅黑" pitchFamily="34" charset="-122"/>
              </a:rPr>
              <a:t> </a:t>
            </a:r>
            <a:r>
              <a:rPr lang="en-AU" altLang="en-AU" sz="1600">
                <a:latin typeface="微软雅黑" pitchFamily="34" charset="-122"/>
                <a:ea typeface="微软雅黑" pitchFamily="34" charset="-122"/>
              </a:rPr>
              <a:t>(</a:t>
            </a:r>
            <a:r>
              <a:rPr lang="zh-CN" altLang="en-AU" sz="1600">
                <a:latin typeface="微软雅黑" pitchFamily="34" charset="-122"/>
                <a:ea typeface="微软雅黑" pitchFamily="34" charset="-122"/>
              </a:rPr>
              <a:t>仲裁环)</a:t>
            </a:r>
          </a:p>
        </p:txBody>
      </p:sp>
      <p:sp>
        <p:nvSpPr>
          <p:cNvPr id="46" name="AutoShape 42"/>
          <p:cNvSpPr>
            <a:spLocks noChangeArrowheads="1"/>
          </p:cNvSpPr>
          <p:nvPr/>
        </p:nvSpPr>
        <p:spPr bwMode="auto">
          <a:xfrm>
            <a:off x="3429000" y="4267200"/>
            <a:ext cx="260350" cy="2317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7" name="AutoShape 43"/>
          <p:cNvSpPr>
            <a:spLocks noChangeArrowheads="1"/>
          </p:cNvSpPr>
          <p:nvPr/>
        </p:nvSpPr>
        <p:spPr bwMode="auto">
          <a:xfrm>
            <a:off x="4114800" y="4876800"/>
            <a:ext cx="257175" cy="230188"/>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8" name="AutoShape 44"/>
          <p:cNvSpPr>
            <a:spLocks noChangeArrowheads="1"/>
          </p:cNvSpPr>
          <p:nvPr/>
        </p:nvSpPr>
        <p:spPr bwMode="auto">
          <a:xfrm>
            <a:off x="4800600" y="4267200"/>
            <a:ext cx="261938" cy="2317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9" name="AutoShape 45"/>
          <p:cNvSpPr>
            <a:spLocks noChangeArrowheads="1"/>
          </p:cNvSpPr>
          <p:nvPr/>
        </p:nvSpPr>
        <p:spPr bwMode="auto">
          <a:xfrm>
            <a:off x="3581400" y="3733800"/>
            <a:ext cx="260350" cy="233363"/>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50" name="AutoShape 46"/>
          <p:cNvSpPr>
            <a:spLocks noChangeArrowheads="1"/>
          </p:cNvSpPr>
          <p:nvPr/>
        </p:nvSpPr>
        <p:spPr bwMode="auto">
          <a:xfrm>
            <a:off x="4648200" y="3810000"/>
            <a:ext cx="258763" cy="233363"/>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51" name="AutoShape 47"/>
          <p:cNvSpPr>
            <a:spLocks noChangeArrowheads="1"/>
          </p:cNvSpPr>
          <p:nvPr/>
        </p:nvSpPr>
        <p:spPr bwMode="auto">
          <a:xfrm>
            <a:off x="3581400" y="4724400"/>
            <a:ext cx="258763" cy="233363"/>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52" name="AutoShape 48"/>
          <p:cNvSpPr>
            <a:spLocks noChangeArrowheads="1"/>
          </p:cNvSpPr>
          <p:nvPr/>
        </p:nvSpPr>
        <p:spPr bwMode="auto">
          <a:xfrm>
            <a:off x="4572000" y="4724400"/>
            <a:ext cx="261938" cy="233363"/>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53" name="AutoShape 49"/>
          <p:cNvSpPr>
            <a:spLocks noChangeArrowheads="1"/>
          </p:cNvSpPr>
          <p:nvPr/>
        </p:nvSpPr>
        <p:spPr bwMode="auto">
          <a:xfrm>
            <a:off x="4114800" y="3581400"/>
            <a:ext cx="257175" cy="231775"/>
          </a:xfrm>
          <a:prstGeom prst="roundRect">
            <a:avLst>
              <a:gd name="adj" fmla="val 0"/>
            </a:avLst>
          </a:prstGeom>
          <a:solidFill>
            <a:srgbClr val="339966"/>
          </a:solidFill>
          <a:ln w="12700">
            <a:solidFill>
              <a:srgbClr val="CCECFF"/>
            </a:solidFill>
            <a:round/>
            <a:headEnd/>
            <a:tailEnd/>
          </a:ln>
          <a:effectLst>
            <a:outerShdw dist="107763" dir="2700000" algn="ctr" rotWithShape="0">
              <a:srgbClr val="404040"/>
            </a:outerShdw>
          </a:effectLst>
        </p:spPr>
        <p:txBody>
          <a:bodyPr wrap="none" anchor="ctr"/>
          <a:lstStyle/>
          <a:p>
            <a:pPr algn="ctr">
              <a:spcBef>
                <a:spcPct val="50000"/>
              </a:spcBef>
              <a:defRPr/>
            </a:pPr>
            <a:endParaRPr lang="zh-CN" altLang="en-US">
              <a:ea typeface="宋体" pitchFamily="2" charset="-122"/>
            </a:endParaRPr>
          </a:p>
        </p:txBody>
      </p:sp>
      <p:sp>
        <p:nvSpPr>
          <p:cNvPr id="48180" name="Rectangle 50"/>
          <p:cNvSpPr>
            <a:spLocks noChangeArrowheads="1"/>
          </p:cNvSpPr>
          <p:nvPr/>
        </p:nvSpPr>
        <p:spPr bwMode="auto">
          <a:xfrm>
            <a:off x="2971800" y="5486400"/>
            <a:ext cx="2667000" cy="381000"/>
          </a:xfrm>
          <a:prstGeom prst="rect">
            <a:avLst/>
          </a:prstGeom>
          <a:noFill/>
          <a:ln w="9525">
            <a:noFill/>
            <a:miter lim="800000"/>
            <a:headEnd/>
            <a:tailEnd/>
          </a:ln>
        </p:spPr>
        <p:txBody>
          <a:bodyPr/>
          <a:lstStyle/>
          <a:p>
            <a:pPr marL="227013" indent="-227013" algn="ctr" eaLnBrk="0" hangingPunct="0">
              <a:lnSpc>
                <a:spcPct val="90000"/>
              </a:lnSpc>
              <a:spcAft>
                <a:spcPct val="50000"/>
              </a:spcAft>
              <a:tabLst>
                <a:tab pos="230188" algn="l"/>
              </a:tabLst>
            </a:pPr>
            <a:r>
              <a:rPr lang="zh-CN" altLang="en-AU" sz="1600">
                <a:latin typeface="微软雅黑" pitchFamily="34" charset="-122"/>
                <a:ea typeface="微软雅黑" pitchFamily="34" charset="-122"/>
              </a:rPr>
              <a:t>最多支持</a:t>
            </a:r>
            <a:r>
              <a:rPr lang="en-AU" altLang="en-AU" sz="1600">
                <a:latin typeface="微软雅黑" pitchFamily="34" charset="-122"/>
                <a:ea typeface="微软雅黑" pitchFamily="34" charset="-122"/>
              </a:rPr>
              <a:t>126</a:t>
            </a:r>
            <a:r>
              <a:rPr lang="zh-CN" altLang="en-AU" sz="1600">
                <a:latin typeface="微软雅黑" pitchFamily="34" charset="-122"/>
                <a:ea typeface="微软雅黑" pitchFamily="34" charset="-122"/>
              </a:rPr>
              <a:t>个设备</a:t>
            </a:r>
            <a:endParaRPr lang="zh-CN" altLang="en-US" sz="1600">
              <a:latin typeface="微软雅黑" pitchFamily="34" charset="-122"/>
              <a:ea typeface="微软雅黑" pitchFamily="34" charset="-122"/>
            </a:endParaRPr>
          </a:p>
          <a:p>
            <a:pPr marL="227013" indent="-227013" algn="ctr" eaLnBrk="0" hangingPunct="0">
              <a:lnSpc>
                <a:spcPct val="90000"/>
              </a:lnSpc>
              <a:spcAft>
                <a:spcPct val="50000"/>
              </a:spcAft>
              <a:tabLst>
                <a:tab pos="230188" algn="l"/>
              </a:tabLst>
            </a:pPr>
            <a:r>
              <a:rPr lang="en-US" altLang="zh-CN" sz="1600">
                <a:latin typeface="微软雅黑" pitchFamily="34" charset="-122"/>
                <a:ea typeface="微软雅黑" pitchFamily="34" charset="-122"/>
              </a:rPr>
              <a:t>(</a:t>
            </a:r>
            <a:r>
              <a:rPr lang="zh-CN" altLang="en-US" sz="1600">
                <a:solidFill>
                  <a:srgbClr val="9999FF"/>
                </a:solidFill>
                <a:latin typeface="微软雅黑" pitchFamily="34" charset="-122"/>
                <a:ea typeface="微软雅黑" pitchFamily="34" charset="-122"/>
              </a:rPr>
              <a:t>光纤集线器</a:t>
            </a:r>
            <a:r>
              <a:rPr lang="en-US" altLang="zh-CN" sz="1600">
                <a:latin typeface="微软雅黑" pitchFamily="34" charset="-122"/>
                <a:ea typeface="微软雅黑" pitchFamily="34" charset="-122"/>
              </a:rPr>
              <a:t>)</a:t>
            </a:r>
            <a:endParaRPr lang="en-AU" altLang="en-AU" sz="1600">
              <a:latin typeface="微软雅黑" pitchFamily="34" charset="-122"/>
              <a:ea typeface="微软雅黑" pitchFamily="34" charset="-122"/>
            </a:endParaRPr>
          </a:p>
        </p:txBody>
      </p:sp>
      <p:sp>
        <p:nvSpPr>
          <p:cNvPr id="75829" name="AutoShape 51"/>
          <p:cNvSpPr>
            <a:spLocks noChangeArrowheads="1"/>
          </p:cNvSpPr>
          <p:nvPr/>
        </p:nvSpPr>
        <p:spPr bwMode="auto">
          <a:xfrm>
            <a:off x="3844925" y="3962400"/>
            <a:ext cx="8382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4680" y="17199"/>
                </a:moveTo>
                <a:cubicBezTo>
                  <a:pt x="6327" y="18775"/>
                  <a:pt x="8520" y="19655"/>
                  <a:pt x="10800" y="19655"/>
                </a:cubicBezTo>
                <a:cubicBezTo>
                  <a:pt x="15690" y="19655"/>
                  <a:pt x="19655" y="15690"/>
                  <a:pt x="19655" y="10800"/>
                </a:cubicBezTo>
                <a:cubicBezTo>
                  <a:pt x="19655" y="5909"/>
                  <a:pt x="15690" y="1945"/>
                  <a:pt x="10800" y="1945"/>
                </a:cubicBezTo>
                <a:cubicBezTo>
                  <a:pt x="5909" y="1945"/>
                  <a:pt x="1945" y="5909"/>
                  <a:pt x="1945" y="10800"/>
                </a:cubicBezTo>
                <a:lnTo>
                  <a:pt x="0" y="10800"/>
                </a:lnTo>
                <a:cubicBezTo>
                  <a:pt x="0" y="4835"/>
                  <a:pt x="4835" y="0"/>
                  <a:pt x="10800" y="0"/>
                </a:cubicBezTo>
                <a:cubicBezTo>
                  <a:pt x="16764" y="0"/>
                  <a:pt x="21600" y="4835"/>
                  <a:pt x="21600" y="10800"/>
                </a:cubicBezTo>
                <a:cubicBezTo>
                  <a:pt x="21600" y="16764"/>
                  <a:pt x="16764" y="21600"/>
                  <a:pt x="10800" y="21600"/>
                </a:cubicBezTo>
                <a:cubicBezTo>
                  <a:pt x="8019" y="21600"/>
                  <a:pt x="5345" y="20527"/>
                  <a:pt x="3335" y="18605"/>
                </a:cubicBezTo>
                <a:lnTo>
                  <a:pt x="1469" y="20556"/>
                </a:lnTo>
                <a:lnTo>
                  <a:pt x="1352" y="15364"/>
                </a:lnTo>
                <a:lnTo>
                  <a:pt x="6546" y="15248"/>
                </a:lnTo>
                <a:lnTo>
                  <a:pt x="4680" y="17199"/>
                </a:lnTo>
                <a:close/>
              </a:path>
            </a:pathLst>
          </a:custGeom>
          <a:solidFill>
            <a:schemeClr val="tx1"/>
          </a:solidFill>
          <a:ln w="9525">
            <a:solidFill>
              <a:schemeClr val="bg1">
                <a:lumMod val="85000"/>
              </a:schemeClr>
            </a:solidFill>
            <a:miter lim="800000"/>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56" name="AutoShape 52"/>
          <p:cNvSpPr>
            <a:spLocks noChangeArrowheads="1"/>
          </p:cNvSpPr>
          <p:nvPr/>
        </p:nvSpPr>
        <p:spPr bwMode="auto">
          <a:xfrm>
            <a:off x="7939118" y="1233478"/>
            <a:ext cx="990600" cy="838200"/>
          </a:xfrm>
          <a:prstGeom prst="star8">
            <a:avLst>
              <a:gd name="adj" fmla="val 38250"/>
            </a:avLst>
          </a:prstGeom>
          <a:solidFill>
            <a:srgbClr val="FFCC99"/>
          </a:solidFill>
          <a:ln w="12700">
            <a:solidFill>
              <a:schemeClr val="tx1"/>
            </a:solidFill>
            <a:miter lim="800000"/>
            <a:headEnd/>
            <a:tailEnd/>
          </a:ln>
        </p:spPr>
        <p:txBody>
          <a:bodyPr wrap="none" anchor="ctr"/>
          <a:lstStyle/>
          <a:p>
            <a:pPr algn="ctr"/>
            <a:r>
              <a:rPr lang="zh-CN" altLang="en-US" sz="1600">
                <a:latin typeface="微软雅黑" pitchFamily="34" charset="-122"/>
                <a:ea typeface="微软雅黑" pitchFamily="34" charset="-122"/>
              </a:rPr>
              <a:t>普及</a:t>
            </a:r>
            <a:r>
              <a:rPr lang="en-US" altLang="zh-CN" sz="1600">
                <a:latin typeface="微软雅黑" pitchFamily="34" charset="-122"/>
                <a:ea typeface="微软雅黑" pitchFamily="34" charset="-122"/>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strVal val="4*#ppt_w"/>
                                          </p:val>
                                        </p:tav>
                                        <p:tav tm="100000">
                                          <p:val>
                                            <p:strVal val="#ppt_w"/>
                                          </p:val>
                                        </p:tav>
                                      </p:tavLst>
                                    </p:anim>
                                    <p:anim calcmode="lin" valueType="num">
                                      <p:cBhvr>
                                        <p:cTn id="8" dur="500" fill="hold"/>
                                        <p:tgtEl>
                                          <p:spTgt spid="5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905" name="AutoShape 97"/>
          <p:cNvSpPr>
            <a:spLocks noChangeArrowheads="1"/>
          </p:cNvSpPr>
          <p:nvPr/>
        </p:nvSpPr>
        <p:spPr bwMode="auto">
          <a:xfrm>
            <a:off x="2946400" y="4902975"/>
            <a:ext cx="3860800" cy="1616075"/>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pic>
        <p:nvPicPr>
          <p:cNvPr id="1655867" name="Picture 59" descr="NF560D2"/>
          <p:cNvPicPr>
            <a:picLocks noChangeAspect="1" noChangeArrowheads="1"/>
          </p:cNvPicPr>
          <p:nvPr/>
        </p:nvPicPr>
        <p:blipFill>
          <a:blip r:embed="rId4"/>
          <a:srcRect/>
          <a:stretch>
            <a:fillRect/>
          </a:stretch>
        </p:blipFill>
        <p:spPr bwMode="auto">
          <a:xfrm>
            <a:off x="2527300" y="1880375"/>
            <a:ext cx="1873250" cy="1362075"/>
          </a:xfrm>
          <a:prstGeom prst="rect">
            <a:avLst/>
          </a:prstGeom>
          <a:noFill/>
          <a:ln w="9525">
            <a:noFill/>
            <a:miter lim="800000"/>
            <a:headEnd/>
            <a:tailEnd/>
          </a:ln>
        </p:spPr>
      </p:pic>
      <p:sp>
        <p:nvSpPr>
          <p:cNvPr id="1655904" name="AutoShape 96"/>
          <p:cNvSpPr>
            <a:spLocks noChangeArrowheads="1"/>
          </p:cNvSpPr>
          <p:nvPr/>
        </p:nvSpPr>
        <p:spPr bwMode="auto">
          <a:xfrm>
            <a:off x="787400" y="3163075"/>
            <a:ext cx="3860800" cy="1511300"/>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03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en-US" altLang="zh-CN" sz="3200" b="1" dirty="0" err="1" smtClean="0">
                <a:solidFill>
                  <a:schemeClr val="bg1"/>
                </a:solidFill>
                <a:latin typeface="微软雅黑" pitchFamily="34" charset="-122"/>
                <a:ea typeface="微软雅黑" pitchFamily="34" charset="-122"/>
                <a:cs typeface="Times New Roman" pitchFamily="18" charset="0"/>
              </a:rPr>
              <a:t>ISCSI</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pSp>
        <p:nvGrpSpPr>
          <p:cNvPr id="2" name="Group 77"/>
          <p:cNvGrpSpPr>
            <a:grpSpLocks/>
          </p:cNvGrpSpPr>
          <p:nvPr/>
        </p:nvGrpSpPr>
        <p:grpSpPr bwMode="auto">
          <a:xfrm>
            <a:off x="901700" y="4128275"/>
            <a:ext cx="3644900" cy="561975"/>
            <a:chOff x="800" y="2024"/>
            <a:chExt cx="2296" cy="354"/>
          </a:xfrm>
        </p:grpSpPr>
        <p:sp>
          <p:nvSpPr>
            <p:cNvPr id="1065" name="AutoShape 37"/>
            <p:cNvSpPr>
              <a:spLocks noChangeArrowheads="1"/>
            </p:cNvSpPr>
            <p:nvPr/>
          </p:nvSpPr>
          <p:spPr bwMode="auto">
            <a:xfrm>
              <a:off x="800" y="2024"/>
              <a:ext cx="2231" cy="265"/>
            </a:xfrm>
            <a:prstGeom prst="cube">
              <a:avLst>
                <a:gd name="adj" fmla="val 25000"/>
              </a:avLst>
            </a:prstGeom>
            <a:gradFill rotWithShape="0">
              <a:gsLst>
                <a:gs pos="0">
                  <a:srgbClr val="765E00"/>
                </a:gs>
                <a:gs pos="50000">
                  <a:srgbClr val="FFCC00"/>
                </a:gs>
                <a:gs pos="100000">
                  <a:srgbClr val="765E00"/>
                </a:gs>
              </a:gsLst>
              <a:lin ang="5400000" scaled="1"/>
            </a:gradFill>
            <a:ln w="9525">
              <a:noFill/>
              <a:miter lim="800000"/>
              <a:headEnd/>
              <a:tailEnd/>
            </a:ln>
          </p:spPr>
          <p:txBody>
            <a:bodyPr wrap="none" lIns="92062" tIns="46031" rIns="92062" bIns="46031" anchor="ctr"/>
            <a:lstStyle/>
            <a:p>
              <a:pPr algn="ctr">
                <a:spcBef>
                  <a:spcPct val="50000"/>
                </a:spcBef>
              </a:pPr>
              <a:endParaRPr lang="zh-CN" altLang="en-US"/>
            </a:p>
          </p:txBody>
        </p:sp>
        <p:sp>
          <p:nvSpPr>
            <p:cNvPr id="1655846" name="AutoShape 38"/>
            <p:cNvSpPr>
              <a:spLocks noChangeArrowheads="1"/>
            </p:cNvSpPr>
            <p:nvPr/>
          </p:nvSpPr>
          <p:spPr bwMode="auto">
            <a:xfrm>
              <a:off x="1240" y="2024"/>
              <a:ext cx="1726" cy="265"/>
            </a:xfrm>
            <a:prstGeom prst="cube">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655847" name="AutoShape 39"/>
            <p:cNvSpPr>
              <a:spLocks noChangeArrowheads="1"/>
            </p:cNvSpPr>
            <p:nvPr/>
          </p:nvSpPr>
          <p:spPr bwMode="auto">
            <a:xfrm>
              <a:off x="1704" y="2024"/>
              <a:ext cx="1017" cy="265"/>
            </a:xfrm>
            <a:prstGeom prst="cube">
              <a:avLst>
                <a:gd name="adj" fmla="val 25000"/>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068" name="AutoShape 40"/>
            <p:cNvSpPr>
              <a:spLocks noChangeArrowheads="1"/>
            </p:cNvSpPr>
            <p:nvPr/>
          </p:nvSpPr>
          <p:spPr bwMode="auto">
            <a:xfrm>
              <a:off x="2624" y="2024"/>
              <a:ext cx="472" cy="265"/>
            </a:xfrm>
            <a:prstGeom prst="cube">
              <a:avLst>
                <a:gd name="adj" fmla="val 25000"/>
              </a:avLst>
            </a:prstGeom>
            <a:solidFill>
              <a:srgbClr val="00CCFF"/>
            </a:solidFill>
            <a:ln w="9525">
              <a:noFill/>
              <a:miter lim="800000"/>
              <a:headEnd/>
              <a:tailEnd/>
            </a:ln>
          </p:spPr>
          <p:txBody>
            <a:bodyPr wrap="none" lIns="92062" tIns="46031" rIns="92062" bIns="46031" anchor="ctr"/>
            <a:lstStyle/>
            <a:p>
              <a:pPr algn="ctr">
                <a:spcBef>
                  <a:spcPct val="50000"/>
                </a:spcBef>
              </a:pPr>
              <a:endParaRPr lang="zh-CN" altLang="en-US"/>
            </a:p>
          </p:txBody>
        </p:sp>
        <p:sp>
          <p:nvSpPr>
            <p:cNvPr id="1655850" name="Text Box 42"/>
            <p:cNvSpPr txBox="1">
              <a:spLocks noChangeArrowheads="1"/>
            </p:cNvSpPr>
            <p:nvPr/>
          </p:nvSpPr>
          <p:spPr bwMode="auto">
            <a:xfrm>
              <a:off x="817" y="2145"/>
              <a:ext cx="343" cy="233"/>
            </a:xfrm>
            <a:prstGeom prst="rect">
              <a:avLst/>
            </a:prstGeom>
            <a:noFill/>
            <a:ln w="9525">
              <a:noFill/>
              <a:miter lim="800000"/>
              <a:headEnd/>
              <a:tailEnd/>
            </a:ln>
            <a:effectLst/>
          </p:spPr>
          <p:txBody>
            <a:bodyPr wrap="square">
              <a:spAutoFit/>
            </a:bodyPr>
            <a:lstStyle/>
            <a:p>
              <a:pPr algn="ctr" eaLnBrk="0" hangingPunct="0">
                <a:defRPr/>
              </a:pPr>
              <a:r>
                <a:rPr lang="en-US" altLang="zh-CN" dirty="0">
                  <a:effectLst>
                    <a:outerShdw blurRad="38100" dist="38100" dir="2700000" algn="tl">
                      <a:srgbClr val="C0C0C0"/>
                    </a:outerShdw>
                  </a:effectLst>
                  <a:ea typeface="宋体" pitchFamily="2" charset="-122"/>
                </a:rPr>
                <a:t>IP</a:t>
              </a:r>
            </a:p>
          </p:txBody>
        </p:sp>
        <p:sp>
          <p:nvSpPr>
            <p:cNvPr id="1655851" name="Text Box 43"/>
            <p:cNvSpPr txBox="1">
              <a:spLocks noChangeArrowheads="1"/>
            </p:cNvSpPr>
            <p:nvPr/>
          </p:nvSpPr>
          <p:spPr bwMode="auto">
            <a:xfrm>
              <a:off x="1330" y="2132"/>
              <a:ext cx="308"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TCP</a:t>
              </a:r>
            </a:p>
          </p:txBody>
        </p:sp>
        <p:sp>
          <p:nvSpPr>
            <p:cNvPr id="1655852" name="Text Box 44"/>
            <p:cNvSpPr txBox="1">
              <a:spLocks noChangeArrowheads="1"/>
            </p:cNvSpPr>
            <p:nvPr/>
          </p:nvSpPr>
          <p:spPr bwMode="auto">
            <a:xfrm>
              <a:off x="1911" y="2121"/>
              <a:ext cx="532"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SCSI</a:t>
              </a:r>
              <a:r>
                <a:rPr lang="zh-CN" altLang="en-US">
                  <a:effectLst>
                    <a:outerShdw blurRad="38100" dist="38100" dir="2700000" algn="tl">
                      <a:srgbClr val="C0C0C0"/>
                    </a:outerShdw>
                  </a:effectLst>
                  <a:ea typeface="宋体" pitchFamily="2" charset="-122"/>
                </a:rPr>
                <a:t>数据</a:t>
              </a:r>
            </a:p>
          </p:txBody>
        </p:sp>
        <p:sp>
          <p:nvSpPr>
            <p:cNvPr id="1655853" name="Text Box 45"/>
            <p:cNvSpPr txBox="1">
              <a:spLocks noChangeArrowheads="1"/>
            </p:cNvSpPr>
            <p:nvPr/>
          </p:nvSpPr>
          <p:spPr bwMode="auto">
            <a:xfrm>
              <a:off x="2667" y="2116"/>
              <a:ext cx="323" cy="173"/>
            </a:xfrm>
            <a:prstGeom prst="rect">
              <a:avLst/>
            </a:prstGeom>
            <a:noFill/>
            <a:ln w="9525">
              <a:noFill/>
              <a:miter lim="800000"/>
              <a:headEnd/>
              <a:tailEnd/>
            </a:ln>
            <a:effectLst/>
          </p:spPr>
          <p:txBody>
            <a:bodyPr wrap="none">
              <a:spAutoFit/>
            </a:bodyPr>
            <a:lstStyle/>
            <a:p>
              <a:pPr algn="ctr" eaLnBrk="0" hangingPunct="0">
                <a:defRPr/>
              </a:pPr>
              <a:r>
                <a:rPr lang="en-US" altLang="zh-CN">
                  <a:solidFill>
                    <a:schemeClr val="bg2"/>
                  </a:solidFill>
                  <a:effectLst>
                    <a:outerShdw blurRad="38100" dist="38100" dir="2700000" algn="tl">
                      <a:srgbClr val="C0C0C0"/>
                    </a:outerShdw>
                  </a:effectLst>
                  <a:ea typeface="宋体" pitchFamily="2" charset="-122"/>
                </a:rPr>
                <a:t>CRC</a:t>
              </a:r>
            </a:p>
          </p:txBody>
        </p:sp>
      </p:grpSp>
      <p:pic>
        <p:nvPicPr>
          <p:cNvPr id="1655869" name="Picture 61"/>
          <p:cNvPicPr>
            <a:picLocks noChangeAspect="1" noChangeArrowheads="1"/>
          </p:cNvPicPr>
          <p:nvPr/>
        </p:nvPicPr>
        <p:blipFill>
          <a:blip r:embed="rId5"/>
          <a:srcRect/>
          <a:stretch>
            <a:fillRect/>
          </a:stretch>
        </p:blipFill>
        <p:spPr bwMode="auto">
          <a:xfrm rot="-2816571">
            <a:off x="4412456" y="1279507"/>
            <a:ext cx="1319213" cy="1727200"/>
          </a:xfrm>
          <a:prstGeom prst="rect">
            <a:avLst/>
          </a:prstGeom>
          <a:noFill/>
          <a:ln w="9525">
            <a:noFill/>
            <a:miter lim="800000"/>
            <a:headEnd/>
            <a:tailEnd/>
          </a:ln>
        </p:spPr>
      </p:pic>
      <p:graphicFrame>
        <p:nvGraphicFramePr>
          <p:cNvPr id="1655870" name="Object 62"/>
          <p:cNvGraphicFramePr>
            <a:graphicFrameLocks noChangeAspect="1"/>
          </p:cNvGraphicFramePr>
          <p:nvPr/>
        </p:nvGraphicFramePr>
        <p:xfrm>
          <a:off x="4987925" y="3002738"/>
          <a:ext cx="1384300" cy="460375"/>
        </p:xfrm>
        <a:graphic>
          <a:graphicData uri="http://schemas.openxmlformats.org/presentationml/2006/ole">
            <p:oleObj spid="_x0000_s465922" name="Visio" r:id="rId6" imgW="701802" imgH="257937" progId="Visio.Drawing.11">
              <p:embed/>
            </p:oleObj>
          </a:graphicData>
        </a:graphic>
      </p:graphicFrame>
      <p:pic>
        <p:nvPicPr>
          <p:cNvPr id="1655872" name="Picture 64"/>
          <p:cNvPicPr>
            <a:picLocks noChangeAspect="1" noChangeArrowheads="1"/>
          </p:cNvPicPr>
          <p:nvPr/>
        </p:nvPicPr>
        <p:blipFill>
          <a:blip r:embed="rId7"/>
          <a:srcRect/>
          <a:stretch>
            <a:fillRect/>
          </a:stretch>
        </p:blipFill>
        <p:spPr bwMode="auto">
          <a:xfrm rot="-1777595">
            <a:off x="6510338" y="2843988"/>
            <a:ext cx="1181100" cy="1343025"/>
          </a:xfrm>
          <a:prstGeom prst="rect">
            <a:avLst/>
          </a:prstGeom>
          <a:noFill/>
          <a:ln w="9525">
            <a:noFill/>
            <a:miter lim="800000"/>
            <a:headEnd/>
            <a:tailEnd/>
          </a:ln>
        </p:spPr>
      </p:pic>
      <p:pic>
        <p:nvPicPr>
          <p:cNvPr id="1655873" name="Picture 65" descr="as1000-1"/>
          <p:cNvPicPr>
            <a:picLocks noChangeAspect="1" noChangeArrowheads="1"/>
          </p:cNvPicPr>
          <p:nvPr/>
        </p:nvPicPr>
        <p:blipFill>
          <a:blip r:embed="rId8"/>
          <a:srcRect/>
          <a:stretch>
            <a:fillRect/>
          </a:stretch>
        </p:blipFill>
        <p:spPr bwMode="auto">
          <a:xfrm>
            <a:off x="7048500" y="4093350"/>
            <a:ext cx="884238" cy="1836738"/>
          </a:xfrm>
          <a:prstGeom prst="rect">
            <a:avLst/>
          </a:prstGeom>
          <a:noFill/>
          <a:ln w="9525">
            <a:noFill/>
            <a:miter lim="800000"/>
            <a:headEnd/>
            <a:tailEnd/>
          </a:ln>
        </p:spPr>
      </p:pic>
      <p:grpSp>
        <p:nvGrpSpPr>
          <p:cNvPr id="3" name="Group 70"/>
          <p:cNvGrpSpPr>
            <a:grpSpLocks/>
          </p:cNvGrpSpPr>
          <p:nvPr/>
        </p:nvGrpSpPr>
        <p:grpSpPr bwMode="auto">
          <a:xfrm>
            <a:off x="1955800" y="1613675"/>
            <a:ext cx="1208088" cy="698500"/>
            <a:chOff x="1232" y="680"/>
            <a:chExt cx="761" cy="440"/>
          </a:xfrm>
        </p:grpSpPr>
        <p:sp>
          <p:nvSpPr>
            <p:cNvPr id="1655874" name="Oval 66"/>
            <p:cNvSpPr>
              <a:spLocks noChangeArrowheads="1"/>
            </p:cNvSpPr>
            <p:nvPr/>
          </p:nvSpPr>
          <p:spPr bwMode="auto">
            <a:xfrm>
              <a:off x="1232" y="680"/>
              <a:ext cx="752" cy="44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55877" name="Rectangle 69"/>
            <p:cNvSpPr>
              <a:spLocks noChangeArrowheads="1"/>
            </p:cNvSpPr>
            <p:nvPr/>
          </p:nvSpPr>
          <p:spPr bwMode="auto">
            <a:xfrm>
              <a:off x="1246" y="818"/>
              <a:ext cx="747" cy="173"/>
            </a:xfrm>
            <a:prstGeom prst="rect">
              <a:avLst/>
            </a:prstGeom>
            <a:noFill/>
            <a:ln w="9525" algn="ctr">
              <a:noFill/>
              <a:miter lim="800000"/>
              <a:headEnd/>
              <a:tailEnd/>
            </a:ln>
            <a:effectLst/>
          </p:spPr>
          <p:txBody>
            <a:bodyPr wrap="none" lIns="92075" tIns="46038" rIns="92075" bIns="46038">
              <a:spAutoFit/>
            </a:bodyPr>
            <a:lstStyle/>
            <a:p>
              <a:pPr>
                <a:spcBef>
                  <a:spcPct val="50000"/>
                </a:spcBef>
                <a:tabLst>
                  <a:tab pos="6342063" algn="r"/>
                </a:tabLst>
                <a:defRPr/>
              </a:pPr>
              <a:r>
                <a:rPr lang="en-US" altLang="zh-CN">
                  <a:effectLst>
                    <a:outerShdw blurRad="38100" dist="38100" dir="2700000" algn="tl">
                      <a:srgbClr val="C0C0C0"/>
                    </a:outerShdw>
                  </a:effectLst>
                  <a:ea typeface="宋体" pitchFamily="2" charset="-122"/>
                </a:rPr>
                <a:t>ISCSI Initiator</a:t>
              </a:r>
            </a:p>
          </p:txBody>
        </p:sp>
      </p:grpSp>
      <p:grpSp>
        <p:nvGrpSpPr>
          <p:cNvPr id="4" name="Group 74"/>
          <p:cNvGrpSpPr>
            <a:grpSpLocks/>
          </p:cNvGrpSpPr>
          <p:nvPr/>
        </p:nvGrpSpPr>
        <p:grpSpPr bwMode="auto">
          <a:xfrm>
            <a:off x="6985000" y="5918975"/>
            <a:ext cx="1193800" cy="698500"/>
            <a:chOff x="2688" y="2280"/>
            <a:chExt cx="752" cy="440"/>
          </a:xfrm>
        </p:grpSpPr>
        <p:sp>
          <p:nvSpPr>
            <p:cNvPr id="1655880" name="Oval 72"/>
            <p:cNvSpPr>
              <a:spLocks noChangeArrowheads="1"/>
            </p:cNvSpPr>
            <p:nvPr/>
          </p:nvSpPr>
          <p:spPr bwMode="auto">
            <a:xfrm>
              <a:off x="2688" y="2280"/>
              <a:ext cx="752" cy="44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55881" name="Rectangle 73"/>
            <p:cNvSpPr>
              <a:spLocks noChangeArrowheads="1"/>
            </p:cNvSpPr>
            <p:nvPr/>
          </p:nvSpPr>
          <p:spPr bwMode="auto">
            <a:xfrm>
              <a:off x="2702" y="2418"/>
              <a:ext cx="687" cy="173"/>
            </a:xfrm>
            <a:prstGeom prst="rect">
              <a:avLst/>
            </a:prstGeom>
            <a:noFill/>
            <a:ln w="9525" algn="ctr">
              <a:noFill/>
              <a:miter lim="800000"/>
              <a:headEnd/>
              <a:tailEnd/>
            </a:ln>
            <a:effectLst/>
          </p:spPr>
          <p:txBody>
            <a:bodyPr wrap="none" lIns="92075" tIns="46038" rIns="92075" bIns="46038">
              <a:spAutoFit/>
            </a:bodyPr>
            <a:lstStyle/>
            <a:p>
              <a:pPr>
                <a:spcBef>
                  <a:spcPct val="50000"/>
                </a:spcBef>
                <a:tabLst>
                  <a:tab pos="6342063" algn="r"/>
                </a:tabLst>
                <a:defRPr/>
              </a:pPr>
              <a:r>
                <a:rPr lang="en-US" altLang="zh-CN">
                  <a:effectLst>
                    <a:outerShdw blurRad="38100" dist="38100" dir="2700000" algn="tl">
                      <a:srgbClr val="C0C0C0"/>
                    </a:outerShdw>
                  </a:effectLst>
                  <a:ea typeface="宋体" pitchFamily="2" charset="-122"/>
                </a:rPr>
                <a:t>ISCSI Target</a:t>
              </a:r>
            </a:p>
          </p:txBody>
        </p:sp>
      </p:grpSp>
      <p:grpSp>
        <p:nvGrpSpPr>
          <p:cNvPr id="5" name="Group 78"/>
          <p:cNvGrpSpPr>
            <a:grpSpLocks/>
          </p:cNvGrpSpPr>
          <p:nvPr/>
        </p:nvGrpSpPr>
        <p:grpSpPr bwMode="auto">
          <a:xfrm>
            <a:off x="2374900" y="3188475"/>
            <a:ext cx="1614488" cy="428625"/>
            <a:chOff x="1840" y="2624"/>
            <a:chExt cx="1017" cy="270"/>
          </a:xfrm>
        </p:grpSpPr>
        <p:sp>
          <p:nvSpPr>
            <p:cNvPr id="1655883" name="AutoShape 75"/>
            <p:cNvSpPr>
              <a:spLocks noChangeArrowheads="1"/>
            </p:cNvSpPr>
            <p:nvPr/>
          </p:nvSpPr>
          <p:spPr bwMode="auto">
            <a:xfrm>
              <a:off x="1840" y="2624"/>
              <a:ext cx="1017" cy="265"/>
            </a:xfrm>
            <a:prstGeom prst="cube">
              <a:avLst>
                <a:gd name="adj" fmla="val 25000"/>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655884" name="Text Box 76"/>
            <p:cNvSpPr txBox="1">
              <a:spLocks noChangeArrowheads="1"/>
            </p:cNvSpPr>
            <p:nvPr/>
          </p:nvSpPr>
          <p:spPr bwMode="auto">
            <a:xfrm>
              <a:off x="2047" y="2721"/>
              <a:ext cx="532"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SCSI</a:t>
              </a:r>
              <a:r>
                <a:rPr lang="zh-CN" altLang="en-US">
                  <a:effectLst>
                    <a:outerShdw blurRad="38100" dist="38100" dir="2700000" algn="tl">
                      <a:srgbClr val="C0C0C0"/>
                    </a:outerShdw>
                  </a:effectLst>
                  <a:ea typeface="宋体" pitchFamily="2" charset="-122"/>
                </a:rPr>
                <a:t>数据</a:t>
              </a:r>
            </a:p>
          </p:txBody>
        </p:sp>
      </p:grpSp>
      <p:grpSp>
        <p:nvGrpSpPr>
          <p:cNvPr id="6" name="Group 82"/>
          <p:cNvGrpSpPr>
            <a:grpSpLocks/>
          </p:cNvGrpSpPr>
          <p:nvPr/>
        </p:nvGrpSpPr>
        <p:grpSpPr bwMode="auto">
          <a:xfrm>
            <a:off x="3071813" y="5029975"/>
            <a:ext cx="3646488" cy="517525"/>
            <a:chOff x="799" y="2024"/>
            <a:chExt cx="2297" cy="326"/>
          </a:xfrm>
        </p:grpSpPr>
        <p:sp>
          <p:nvSpPr>
            <p:cNvPr id="1051" name="AutoShape 83"/>
            <p:cNvSpPr>
              <a:spLocks noChangeArrowheads="1"/>
            </p:cNvSpPr>
            <p:nvPr/>
          </p:nvSpPr>
          <p:spPr bwMode="auto">
            <a:xfrm>
              <a:off x="800" y="2024"/>
              <a:ext cx="2231" cy="265"/>
            </a:xfrm>
            <a:prstGeom prst="cube">
              <a:avLst>
                <a:gd name="adj" fmla="val 25000"/>
              </a:avLst>
            </a:prstGeom>
            <a:gradFill rotWithShape="0">
              <a:gsLst>
                <a:gs pos="0">
                  <a:srgbClr val="765E00"/>
                </a:gs>
                <a:gs pos="50000">
                  <a:srgbClr val="FFCC00"/>
                </a:gs>
                <a:gs pos="100000">
                  <a:srgbClr val="765E00"/>
                </a:gs>
              </a:gsLst>
              <a:lin ang="5400000" scaled="1"/>
            </a:gradFill>
            <a:ln w="9525">
              <a:noFill/>
              <a:miter lim="800000"/>
              <a:headEnd/>
              <a:tailEnd/>
            </a:ln>
          </p:spPr>
          <p:txBody>
            <a:bodyPr wrap="none" lIns="92062" tIns="46031" rIns="92062" bIns="46031" anchor="ctr"/>
            <a:lstStyle/>
            <a:p>
              <a:pPr algn="ctr">
                <a:spcBef>
                  <a:spcPct val="50000"/>
                </a:spcBef>
              </a:pPr>
              <a:endParaRPr lang="zh-CN" altLang="en-US"/>
            </a:p>
          </p:txBody>
        </p:sp>
        <p:sp>
          <p:nvSpPr>
            <p:cNvPr id="1655892" name="AutoShape 84"/>
            <p:cNvSpPr>
              <a:spLocks noChangeArrowheads="1"/>
            </p:cNvSpPr>
            <p:nvPr/>
          </p:nvSpPr>
          <p:spPr bwMode="auto">
            <a:xfrm>
              <a:off x="1240" y="2024"/>
              <a:ext cx="1726" cy="265"/>
            </a:xfrm>
            <a:prstGeom prst="cube">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655893" name="AutoShape 85"/>
            <p:cNvSpPr>
              <a:spLocks noChangeArrowheads="1"/>
            </p:cNvSpPr>
            <p:nvPr/>
          </p:nvSpPr>
          <p:spPr bwMode="auto">
            <a:xfrm>
              <a:off x="1704" y="2024"/>
              <a:ext cx="1017" cy="265"/>
            </a:xfrm>
            <a:prstGeom prst="cube">
              <a:avLst>
                <a:gd name="adj" fmla="val 25000"/>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054" name="AutoShape 86"/>
            <p:cNvSpPr>
              <a:spLocks noChangeArrowheads="1"/>
            </p:cNvSpPr>
            <p:nvPr/>
          </p:nvSpPr>
          <p:spPr bwMode="auto">
            <a:xfrm>
              <a:off x="2624" y="2024"/>
              <a:ext cx="472" cy="265"/>
            </a:xfrm>
            <a:prstGeom prst="cube">
              <a:avLst>
                <a:gd name="adj" fmla="val 25000"/>
              </a:avLst>
            </a:prstGeom>
            <a:solidFill>
              <a:srgbClr val="00CCFF"/>
            </a:solidFill>
            <a:ln w="9525">
              <a:noFill/>
              <a:miter lim="800000"/>
              <a:headEnd/>
              <a:tailEnd/>
            </a:ln>
          </p:spPr>
          <p:txBody>
            <a:bodyPr wrap="none" lIns="92062" tIns="46031" rIns="92062" bIns="46031" anchor="ctr"/>
            <a:lstStyle/>
            <a:p>
              <a:pPr algn="ctr">
                <a:spcBef>
                  <a:spcPct val="50000"/>
                </a:spcBef>
              </a:pPr>
              <a:endParaRPr lang="zh-CN" altLang="en-US"/>
            </a:p>
          </p:txBody>
        </p:sp>
        <p:sp>
          <p:nvSpPr>
            <p:cNvPr id="1655895" name="Text Box 87"/>
            <p:cNvSpPr txBox="1">
              <a:spLocks noChangeArrowheads="1"/>
            </p:cNvSpPr>
            <p:nvPr/>
          </p:nvSpPr>
          <p:spPr bwMode="auto">
            <a:xfrm>
              <a:off x="799" y="2117"/>
              <a:ext cx="361" cy="233"/>
            </a:xfrm>
            <a:prstGeom prst="rect">
              <a:avLst/>
            </a:prstGeom>
            <a:noFill/>
            <a:ln w="9525">
              <a:noFill/>
              <a:miter lim="800000"/>
              <a:headEnd/>
              <a:tailEnd/>
            </a:ln>
            <a:effectLst/>
          </p:spPr>
          <p:txBody>
            <a:bodyPr wrap="square">
              <a:spAutoFit/>
            </a:bodyPr>
            <a:lstStyle/>
            <a:p>
              <a:pPr algn="ctr" eaLnBrk="0" hangingPunct="0">
                <a:defRPr/>
              </a:pPr>
              <a:r>
                <a:rPr lang="en-US" altLang="zh-CN" dirty="0">
                  <a:effectLst>
                    <a:outerShdw blurRad="38100" dist="38100" dir="2700000" algn="tl">
                      <a:srgbClr val="C0C0C0"/>
                    </a:outerShdw>
                  </a:effectLst>
                  <a:ea typeface="宋体" pitchFamily="2" charset="-122"/>
                </a:rPr>
                <a:t>IP</a:t>
              </a:r>
            </a:p>
          </p:txBody>
        </p:sp>
        <p:sp>
          <p:nvSpPr>
            <p:cNvPr id="1655896" name="Text Box 88"/>
            <p:cNvSpPr txBox="1">
              <a:spLocks noChangeArrowheads="1"/>
            </p:cNvSpPr>
            <p:nvPr/>
          </p:nvSpPr>
          <p:spPr bwMode="auto">
            <a:xfrm>
              <a:off x="1330" y="2132"/>
              <a:ext cx="308"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TCP</a:t>
              </a:r>
            </a:p>
          </p:txBody>
        </p:sp>
        <p:sp>
          <p:nvSpPr>
            <p:cNvPr id="1655897" name="Text Box 89"/>
            <p:cNvSpPr txBox="1">
              <a:spLocks noChangeArrowheads="1"/>
            </p:cNvSpPr>
            <p:nvPr/>
          </p:nvSpPr>
          <p:spPr bwMode="auto">
            <a:xfrm>
              <a:off x="1911" y="2121"/>
              <a:ext cx="532"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SCSI</a:t>
              </a:r>
              <a:r>
                <a:rPr lang="zh-CN" altLang="en-US">
                  <a:effectLst>
                    <a:outerShdw blurRad="38100" dist="38100" dir="2700000" algn="tl">
                      <a:srgbClr val="C0C0C0"/>
                    </a:outerShdw>
                  </a:effectLst>
                  <a:ea typeface="宋体" pitchFamily="2" charset="-122"/>
                </a:rPr>
                <a:t>数据</a:t>
              </a:r>
            </a:p>
          </p:txBody>
        </p:sp>
        <p:sp>
          <p:nvSpPr>
            <p:cNvPr id="1655898" name="Text Box 90"/>
            <p:cNvSpPr txBox="1">
              <a:spLocks noChangeArrowheads="1"/>
            </p:cNvSpPr>
            <p:nvPr/>
          </p:nvSpPr>
          <p:spPr bwMode="auto">
            <a:xfrm>
              <a:off x="2667" y="2116"/>
              <a:ext cx="323" cy="173"/>
            </a:xfrm>
            <a:prstGeom prst="rect">
              <a:avLst/>
            </a:prstGeom>
            <a:noFill/>
            <a:ln w="9525">
              <a:noFill/>
              <a:miter lim="800000"/>
              <a:headEnd/>
              <a:tailEnd/>
            </a:ln>
            <a:effectLst/>
          </p:spPr>
          <p:txBody>
            <a:bodyPr wrap="none">
              <a:spAutoFit/>
            </a:bodyPr>
            <a:lstStyle/>
            <a:p>
              <a:pPr algn="ctr" eaLnBrk="0" hangingPunct="0">
                <a:defRPr/>
              </a:pPr>
              <a:r>
                <a:rPr lang="en-US" altLang="zh-CN">
                  <a:solidFill>
                    <a:schemeClr val="bg2"/>
                  </a:solidFill>
                  <a:effectLst>
                    <a:outerShdw blurRad="38100" dist="38100" dir="2700000" algn="tl">
                      <a:srgbClr val="C0C0C0"/>
                    </a:outerShdw>
                  </a:effectLst>
                  <a:ea typeface="宋体" pitchFamily="2" charset="-122"/>
                </a:rPr>
                <a:t>CRC</a:t>
              </a:r>
            </a:p>
          </p:txBody>
        </p:sp>
      </p:grpSp>
      <p:grpSp>
        <p:nvGrpSpPr>
          <p:cNvPr id="7" name="Group 91"/>
          <p:cNvGrpSpPr>
            <a:grpSpLocks/>
          </p:cNvGrpSpPr>
          <p:nvPr/>
        </p:nvGrpSpPr>
        <p:grpSpPr bwMode="auto">
          <a:xfrm>
            <a:off x="4483100" y="5995175"/>
            <a:ext cx="1614488" cy="428625"/>
            <a:chOff x="1840" y="2624"/>
            <a:chExt cx="1017" cy="270"/>
          </a:xfrm>
        </p:grpSpPr>
        <p:sp>
          <p:nvSpPr>
            <p:cNvPr id="1655900" name="AutoShape 92"/>
            <p:cNvSpPr>
              <a:spLocks noChangeArrowheads="1"/>
            </p:cNvSpPr>
            <p:nvPr/>
          </p:nvSpPr>
          <p:spPr bwMode="auto">
            <a:xfrm>
              <a:off x="1840" y="2624"/>
              <a:ext cx="1017" cy="265"/>
            </a:xfrm>
            <a:prstGeom prst="cube">
              <a:avLst>
                <a:gd name="adj" fmla="val 25000"/>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1655901" name="Text Box 93"/>
            <p:cNvSpPr txBox="1">
              <a:spLocks noChangeArrowheads="1"/>
            </p:cNvSpPr>
            <p:nvPr/>
          </p:nvSpPr>
          <p:spPr bwMode="auto">
            <a:xfrm>
              <a:off x="2047" y="2721"/>
              <a:ext cx="532" cy="173"/>
            </a:xfrm>
            <a:prstGeom prst="rect">
              <a:avLst/>
            </a:prstGeom>
            <a:noFill/>
            <a:ln w="9525">
              <a:noFill/>
              <a:miter lim="800000"/>
              <a:headEnd/>
              <a:tailEnd/>
            </a:ln>
            <a:effectLst/>
          </p:spPr>
          <p:txBody>
            <a:bodyPr wrap="none">
              <a:spAutoFit/>
            </a:bodyPr>
            <a:lstStyle/>
            <a:p>
              <a:pPr algn="ctr" eaLnBrk="0" hangingPunct="0">
                <a:defRPr/>
              </a:pPr>
              <a:r>
                <a:rPr lang="en-US" altLang="zh-CN">
                  <a:effectLst>
                    <a:outerShdw blurRad="38100" dist="38100" dir="2700000" algn="tl">
                      <a:srgbClr val="C0C0C0"/>
                    </a:outerShdw>
                  </a:effectLst>
                  <a:ea typeface="宋体" pitchFamily="2" charset="-122"/>
                </a:rPr>
                <a:t>SCSI</a:t>
              </a:r>
              <a:r>
                <a:rPr lang="zh-CN" altLang="en-US">
                  <a:effectLst>
                    <a:outerShdw blurRad="38100" dist="38100" dir="2700000" algn="tl">
                      <a:srgbClr val="C0C0C0"/>
                    </a:outerShdw>
                  </a:effectLst>
                  <a:ea typeface="宋体" pitchFamily="2" charset="-122"/>
                </a:rPr>
                <a:t>数据</a:t>
              </a:r>
            </a:p>
          </p:txBody>
        </p:sp>
      </p:grpSp>
      <p:grpSp>
        <p:nvGrpSpPr>
          <p:cNvPr id="8" name="Group 100"/>
          <p:cNvGrpSpPr>
            <a:grpSpLocks/>
          </p:cNvGrpSpPr>
          <p:nvPr/>
        </p:nvGrpSpPr>
        <p:grpSpPr bwMode="auto">
          <a:xfrm>
            <a:off x="2781300" y="3696475"/>
            <a:ext cx="787400" cy="431800"/>
            <a:chOff x="1752" y="1992"/>
            <a:chExt cx="496" cy="272"/>
          </a:xfrm>
        </p:grpSpPr>
        <p:sp>
          <p:nvSpPr>
            <p:cNvPr id="1047" name="AutoShape 81"/>
            <p:cNvSpPr>
              <a:spLocks noChangeArrowheads="1"/>
            </p:cNvSpPr>
            <p:nvPr/>
          </p:nvSpPr>
          <p:spPr bwMode="auto">
            <a:xfrm>
              <a:off x="1752" y="1992"/>
              <a:ext cx="496" cy="272"/>
            </a:xfrm>
            <a:prstGeom prst="downArrow">
              <a:avLst>
                <a:gd name="adj1" fmla="val 50000"/>
                <a:gd name="adj2" fmla="val 25000"/>
              </a:avLst>
            </a:prstGeom>
            <a:solidFill>
              <a:schemeClr val="bg1"/>
            </a:solidFill>
            <a:ln w="9525" algn="ctr">
              <a:solidFill>
                <a:srgbClr val="C0C0C0"/>
              </a:solidFill>
              <a:miter lim="800000"/>
              <a:headEnd/>
              <a:tailEnd/>
            </a:ln>
          </p:spPr>
          <p:txBody>
            <a:bodyPr wrap="none" lIns="92075" tIns="46038" rIns="92075" bIns="46038" anchor="ctr">
              <a:spAutoFit/>
            </a:bodyPr>
            <a:lstStyle/>
            <a:p>
              <a:pPr algn="ctr">
                <a:spcBef>
                  <a:spcPct val="50000"/>
                </a:spcBef>
              </a:pPr>
              <a:endParaRPr lang="zh-CN" altLang="en-US"/>
            </a:p>
          </p:txBody>
        </p:sp>
        <p:sp>
          <p:nvSpPr>
            <p:cNvPr id="1655906" name="Rectangle 98"/>
            <p:cNvSpPr>
              <a:spLocks noChangeArrowheads="1"/>
            </p:cNvSpPr>
            <p:nvPr/>
          </p:nvSpPr>
          <p:spPr bwMode="auto">
            <a:xfrm>
              <a:off x="1846" y="2022"/>
              <a:ext cx="311" cy="175"/>
            </a:xfrm>
            <a:prstGeom prst="rect">
              <a:avLst/>
            </a:prstGeom>
            <a:noFill/>
            <a:ln w="9525" algn="ctr">
              <a:noFill/>
              <a:miter lim="800000"/>
              <a:headEnd/>
              <a:tailEnd/>
            </a:ln>
            <a:effectLst/>
          </p:spPr>
          <p:txBody>
            <a:bodyPr wrap="none" lIns="92075" tIns="46038" rIns="92075" bIns="46038">
              <a:spAutoFit/>
            </a:bodyPr>
            <a:lstStyle/>
            <a:p>
              <a:pPr eaLnBrk="0" hangingPunct="0">
                <a:tabLst>
                  <a:tab pos="6342063" algn="r"/>
                </a:tabLst>
                <a:defRPr/>
              </a:pPr>
              <a:r>
                <a:rPr lang="zh-CN" altLang="en-US" dirty="0">
                  <a:solidFill>
                    <a:schemeClr val="bg2"/>
                  </a:solidFill>
                  <a:effectLst>
                    <a:outerShdw blurRad="38100" dist="38100" dir="2700000" algn="tl">
                      <a:srgbClr val="C0C0C0"/>
                    </a:outerShdw>
                  </a:effectLst>
                  <a:latin typeface="方正姚体" pitchFamily="2" charset="-122"/>
                  <a:ea typeface="方正姚体" pitchFamily="2" charset="-122"/>
                </a:rPr>
                <a:t>封包</a:t>
              </a:r>
            </a:p>
          </p:txBody>
        </p:sp>
      </p:grpSp>
      <p:grpSp>
        <p:nvGrpSpPr>
          <p:cNvPr id="9" name="Group 101"/>
          <p:cNvGrpSpPr>
            <a:grpSpLocks/>
          </p:cNvGrpSpPr>
          <p:nvPr/>
        </p:nvGrpSpPr>
        <p:grpSpPr bwMode="auto">
          <a:xfrm>
            <a:off x="4851400" y="5537975"/>
            <a:ext cx="787400" cy="431800"/>
            <a:chOff x="3056" y="3152"/>
            <a:chExt cx="496" cy="272"/>
          </a:xfrm>
        </p:grpSpPr>
        <p:sp>
          <p:nvSpPr>
            <p:cNvPr id="1045" name="AutoShape 94"/>
            <p:cNvSpPr>
              <a:spLocks noChangeArrowheads="1"/>
            </p:cNvSpPr>
            <p:nvPr/>
          </p:nvSpPr>
          <p:spPr bwMode="auto">
            <a:xfrm>
              <a:off x="3056" y="3152"/>
              <a:ext cx="496" cy="272"/>
            </a:xfrm>
            <a:prstGeom prst="downArrow">
              <a:avLst>
                <a:gd name="adj1" fmla="val 50000"/>
                <a:gd name="adj2" fmla="val 25000"/>
              </a:avLst>
            </a:prstGeom>
            <a:solidFill>
              <a:schemeClr val="bg1"/>
            </a:solidFill>
            <a:ln w="9525" algn="ctr">
              <a:solidFill>
                <a:srgbClr val="C0C0C0"/>
              </a:solidFill>
              <a:miter lim="800000"/>
              <a:headEnd/>
              <a:tailEnd/>
            </a:ln>
          </p:spPr>
          <p:txBody>
            <a:bodyPr wrap="none" lIns="92075" tIns="46038" rIns="92075" bIns="46038" anchor="ctr">
              <a:spAutoFit/>
            </a:bodyPr>
            <a:lstStyle/>
            <a:p>
              <a:pPr algn="ctr">
                <a:spcBef>
                  <a:spcPct val="50000"/>
                </a:spcBef>
              </a:pPr>
              <a:endParaRPr lang="zh-CN" altLang="en-US"/>
            </a:p>
          </p:txBody>
        </p:sp>
        <p:sp>
          <p:nvSpPr>
            <p:cNvPr id="1655907" name="Rectangle 99"/>
            <p:cNvSpPr>
              <a:spLocks noChangeArrowheads="1"/>
            </p:cNvSpPr>
            <p:nvPr/>
          </p:nvSpPr>
          <p:spPr bwMode="auto">
            <a:xfrm>
              <a:off x="3158" y="3174"/>
              <a:ext cx="308" cy="173"/>
            </a:xfrm>
            <a:prstGeom prst="rect">
              <a:avLst/>
            </a:prstGeom>
            <a:noFill/>
            <a:ln w="9525" algn="ctr">
              <a:noFill/>
              <a:miter lim="800000"/>
              <a:headEnd/>
              <a:tailEnd/>
            </a:ln>
            <a:effectLst/>
          </p:spPr>
          <p:txBody>
            <a:bodyPr wrap="none" lIns="92075" tIns="46038" rIns="92075" bIns="46038">
              <a:spAutoFit/>
            </a:bodyPr>
            <a:lstStyle/>
            <a:p>
              <a:pPr eaLnBrk="0" hangingPunct="0">
                <a:tabLst>
                  <a:tab pos="6342063" algn="r"/>
                </a:tabLst>
                <a:defRPr/>
              </a:pPr>
              <a:r>
                <a:rPr lang="zh-CN" altLang="en-US">
                  <a:solidFill>
                    <a:schemeClr val="bg2"/>
                  </a:solidFill>
                  <a:effectLst>
                    <a:outerShdw blurRad="38100" dist="38100" dir="2700000" algn="tl">
                      <a:srgbClr val="C0C0C0"/>
                    </a:outerShdw>
                  </a:effectLst>
                  <a:ea typeface="宋体" pitchFamily="2" charset="-122"/>
                </a:rPr>
                <a:t>解包</a:t>
              </a:r>
            </a:p>
          </p:txBody>
        </p:sp>
      </p:grpSp>
      <p:pic>
        <p:nvPicPr>
          <p:cNvPr id="1655913" name="Picture 105" descr="database"/>
          <p:cNvPicPr preferRelativeResize="0">
            <a:picLocks noChangeAspect="1" noChangeArrowheads="1"/>
          </p:cNvPicPr>
          <p:nvPr/>
        </p:nvPicPr>
        <p:blipFill>
          <a:blip r:embed="rId9"/>
          <a:srcRect/>
          <a:stretch>
            <a:fillRect/>
          </a:stretch>
        </p:blipFill>
        <p:spPr bwMode="auto">
          <a:xfrm>
            <a:off x="3651250" y="1821638"/>
            <a:ext cx="376238" cy="390525"/>
          </a:xfrm>
          <a:prstGeom prst="rect">
            <a:avLst/>
          </a:prstGeom>
          <a:solidFill>
            <a:schemeClr val="bg1">
              <a:lumMod val="95000"/>
            </a:schemeClr>
          </a:solidFill>
          <a:ln w="9525">
            <a:noFill/>
            <a:miter lim="800000"/>
            <a:headEnd/>
            <a:tailEnd/>
          </a:ln>
          <a:scene3d>
            <a:camera prst="perspectiveAbove"/>
            <a:lightRig rig="threePt" dir="t"/>
          </a:scene3d>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655867"/>
                                        </p:tgtEl>
                                        <p:attrNameLst>
                                          <p:attrName>style.visibility</p:attrName>
                                        </p:attrNameLst>
                                      </p:cBhvr>
                                      <p:to>
                                        <p:strVal val="visible"/>
                                      </p:to>
                                    </p:set>
                                    <p:animEffect transition="in" filter="blinds(horizontal)">
                                      <p:cBhvr>
                                        <p:cTn id="10" dur="500"/>
                                        <p:tgtEl>
                                          <p:spTgt spid="165586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childTnLst>
                                </p:cTn>
                              </p:par>
                            </p:childTnLst>
                          </p:cTn>
                        </p:par>
                        <p:par>
                          <p:cTn id="15" fill="hold">
                            <p:stCondLst>
                              <p:cond delay="2500"/>
                            </p:stCondLst>
                            <p:childTnLst>
                              <p:par>
                                <p:cTn id="16" presetID="22" presetClass="entr" presetSubtype="4"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5904"/>
                                        </p:tgtEl>
                                        <p:attrNameLst>
                                          <p:attrName>style.visibility</p:attrName>
                                        </p:attrNameLst>
                                      </p:cBhvr>
                                      <p:to>
                                        <p:strVal val="visible"/>
                                      </p:to>
                                    </p:set>
                                    <p:animEffect transition="in" filter="fade">
                                      <p:cBhvr>
                                        <p:cTn id="25" dur="2000"/>
                                        <p:tgtEl>
                                          <p:spTgt spid="1655904"/>
                                        </p:tgtEl>
                                      </p:cBhvr>
                                    </p:animEffect>
                                  </p:childTnLst>
                                </p:cTn>
                              </p:par>
                            </p:childTnLst>
                          </p:cTn>
                        </p:par>
                        <p:par>
                          <p:cTn id="26" fill="hold">
                            <p:stCondLst>
                              <p:cond delay="5000"/>
                            </p:stCondLst>
                            <p:childTnLst>
                              <p:par>
                                <p:cTn id="27" presetID="3" presetClass="entr" presetSubtype="10" fill="hold" nodeType="afterEffect">
                                  <p:stCondLst>
                                    <p:cond delay="0"/>
                                  </p:stCondLst>
                                  <p:childTnLst>
                                    <p:set>
                                      <p:cBhvr>
                                        <p:cTn id="28" dur="1" fill="hold">
                                          <p:stCondLst>
                                            <p:cond delay="0"/>
                                          </p:stCondLst>
                                        </p:cTn>
                                        <p:tgtEl>
                                          <p:spTgt spid="1655913"/>
                                        </p:tgtEl>
                                        <p:attrNameLst>
                                          <p:attrName>style.visibility</p:attrName>
                                        </p:attrNameLst>
                                      </p:cBhvr>
                                      <p:to>
                                        <p:strVal val="visible"/>
                                      </p:to>
                                    </p:set>
                                    <p:animEffect transition="in" filter="blinds(horizontal)">
                                      <p:cBhvr>
                                        <p:cTn id="29" dur="500"/>
                                        <p:tgtEl>
                                          <p:spTgt spid="1655913"/>
                                        </p:tgtEl>
                                      </p:cBhvr>
                                    </p:animEffect>
                                  </p:childTnLst>
                                </p:cTn>
                              </p:par>
                            </p:childTnLst>
                          </p:cTn>
                        </p:par>
                        <p:par>
                          <p:cTn id="30" fill="hold">
                            <p:stCondLst>
                              <p:cond delay="5500"/>
                            </p:stCondLst>
                            <p:childTnLst>
                              <p:par>
                                <p:cTn id="31" presetID="22" presetClass="entr" presetSubtype="4" fill="hold" nodeType="afterEffect">
                                  <p:stCondLst>
                                    <p:cond delay="0"/>
                                  </p:stCondLst>
                                  <p:childTnLst>
                                    <p:set>
                                      <p:cBhvr>
                                        <p:cTn id="32" dur="1" fill="hold">
                                          <p:stCondLst>
                                            <p:cond delay="0"/>
                                          </p:stCondLst>
                                        </p:cTn>
                                        <p:tgtEl>
                                          <p:spTgt spid="1655869"/>
                                        </p:tgtEl>
                                        <p:attrNameLst>
                                          <p:attrName>style.visibility</p:attrName>
                                        </p:attrNameLst>
                                      </p:cBhvr>
                                      <p:to>
                                        <p:strVal val="visible"/>
                                      </p:to>
                                    </p:set>
                                    <p:animEffect transition="in" filter="wipe(down)">
                                      <p:cBhvr>
                                        <p:cTn id="33" dur="500"/>
                                        <p:tgtEl>
                                          <p:spTgt spid="1655869"/>
                                        </p:tgtEl>
                                      </p:cBhvr>
                                    </p:animEffect>
                                  </p:childTnLst>
                                </p:cTn>
                              </p:par>
                            </p:childTnLst>
                          </p:cTn>
                        </p:par>
                        <p:par>
                          <p:cTn id="34" fill="hold">
                            <p:stCondLst>
                              <p:cond delay="6000"/>
                            </p:stCondLst>
                            <p:childTnLst>
                              <p:par>
                                <p:cTn id="35" presetID="3" presetClass="entr" presetSubtype="10" fill="hold" nodeType="afterEffect">
                                  <p:stCondLst>
                                    <p:cond delay="0"/>
                                  </p:stCondLst>
                                  <p:childTnLst>
                                    <p:set>
                                      <p:cBhvr>
                                        <p:cTn id="36" dur="1" fill="hold">
                                          <p:stCondLst>
                                            <p:cond delay="0"/>
                                          </p:stCondLst>
                                        </p:cTn>
                                        <p:tgtEl>
                                          <p:spTgt spid="1655870"/>
                                        </p:tgtEl>
                                        <p:attrNameLst>
                                          <p:attrName>style.visibility</p:attrName>
                                        </p:attrNameLst>
                                      </p:cBhvr>
                                      <p:to>
                                        <p:strVal val="visible"/>
                                      </p:to>
                                    </p:set>
                                    <p:animEffect transition="in" filter="blinds(horizontal)">
                                      <p:cBhvr>
                                        <p:cTn id="37" dur="500"/>
                                        <p:tgtEl>
                                          <p:spTgt spid="1655870"/>
                                        </p:tgtEl>
                                      </p:cBhvr>
                                    </p:animEffect>
                                  </p:childTnLst>
                                </p:cTn>
                              </p:par>
                            </p:childTnLst>
                          </p:cTn>
                        </p:par>
                        <p:par>
                          <p:cTn id="38" fill="hold">
                            <p:stCondLst>
                              <p:cond delay="6500"/>
                            </p:stCondLst>
                            <p:childTnLst>
                              <p:par>
                                <p:cTn id="39" presetID="22" presetClass="entr" presetSubtype="1" fill="hold" nodeType="afterEffect">
                                  <p:stCondLst>
                                    <p:cond delay="0"/>
                                  </p:stCondLst>
                                  <p:childTnLst>
                                    <p:set>
                                      <p:cBhvr>
                                        <p:cTn id="40" dur="1" fill="hold">
                                          <p:stCondLst>
                                            <p:cond delay="0"/>
                                          </p:stCondLst>
                                        </p:cTn>
                                        <p:tgtEl>
                                          <p:spTgt spid="1655872"/>
                                        </p:tgtEl>
                                        <p:attrNameLst>
                                          <p:attrName>style.visibility</p:attrName>
                                        </p:attrNameLst>
                                      </p:cBhvr>
                                      <p:to>
                                        <p:strVal val="visible"/>
                                      </p:to>
                                    </p:set>
                                    <p:animEffect transition="in" filter="wipe(up)">
                                      <p:cBhvr>
                                        <p:cTn id="41" dur="500"/>
                                        <p:tgtEl>
                                          <p:spTgt spid="1655872"/>
                                        </p:tgtEl>
                                      </p:cBhvr>
                                    </p:animEffect>
                                  </p:childTnLst>
                                </p:cTn>
                              </p:par>
                            </p:childTnLst>
                          </p:cTn>
                        </p:par>
                        <p:par>
                          <p:cTn id="42" fill="hold">
                            <p:stCondLst>
                              <p:cond delay="7000"/>
                            </p:stCondLst>
                            <p:childTnLst>
                              <p:par>
                                <p:cTn id="43" presetID="3" presetClass="entr" presetSubtype="10" fill="hold" nodeType="afterEffect">
                                  <p:stCondLst>
                                    <p:cond delay="0"/>
                                  </p:stCondLst>
                                  <p:childTnLst>
                                    <p:set>
                                      <p:cBhvr>
                                        <p:cTn id="44" dur="1" fill="hold">
                                          <p:stCondLst>
                                            <p:cond delay="0"/>
                                          </p:stCondLst>
                                        </p:cTn>
                                        <p:tgtEl>
                                          <p:spTgt spid="1655873"/>
                                        </p:tgtEl>
                                        <p:attrNameLst>
                                          <p:attrName>style.visibility</p:attrName>
                                        </p:attrNameLst>
                                      </p:cBhvr>
                                      <p:to>
                                        <p:strVal val="visible"/>
                                      </p:to>
                                    </p:set>
                                    <p:animEffect transition="in" filter="blinds(horizontal)">
                                      <p:cBhvr>
                                        <p:cTn id="45" dur="500"/>
                                        <p:tgtEl>
                                          <p:spTgt spid="1655873"/>
                                        </p:tgtEl>
                                      </p:cBhvr>
                                    </p:animEffect>
                                  </p:childTnLst>
                                </p:cTn>
                              </p:par>
                            </p:childTnLst>
                          </p:cTn>
                        </p:par>
                        <p:par>
                          <p:cTn id="46" fill="hold">
                            <p:stCondLst>
                              <p:cond delay="7500"/>
                            </p:stCondLst>
                            <p:childTnLst>
                              <p:par>
                                <p:cTn id="47" presetID="0" presetClass="path" presetSubtype="0" accel="50000" decel="50000" fill="hold" nodeType="afterEffect">
                                  <p:stCondLst>
                                    <p:cond delay="0"/>
                                  </p:stCondLst>
                                  <p:childTnLst>
                                    <p:animMotion origin="layout" path="M 0.02327 -0.00231 C 0.03177 -0.01527 0.04045 -0.02824 0.04896 -0.03842 C 0.05747 -0.04861 0.06754 -0.0574 0.07465 -0.06342 C 0.08177 -0.06944 0.08438 -0.07199 0.09132 -0.07453 C 0.09827 -0.07708 0.10712 -0.07986 0.11632 -0.07916 C 0.12552 -0.07847 0.13646 -0.07754 0.14618 -0.07083 C 0.1559 -0.06412 0.16649 -0.0625 0.17465 -0.03935 C 0.18281 -0.0162 0.19184 0.03218 0.19549 0.06806 C 0.19913 0.10394 0.18281 0.15787 0.19618 0.17547 C 0.20955 0.19306 0.2592 0.17732 0.27604 0.17361 C 0.29288 0.16991 0.28507 0.15996 0.29757 0.15324 C 0.31007 0.14653 0.33594 0.13264 0.35104 0.1338 C 0.36615 0.13496 0.38143 0.14561 0.38854 0.16065 C 0.39566 0.1757 0.39549 0.20649 0.3941 0.22454 C 0.39271 0.2426 0.38802 0.25857 0.38021 0.26899 C 0.3724 0.2794 0.35243 0.28449 0.34688 0.2875 " pathEditMode="relative" ptsTypes="aaaaaaaaaaaaaaaA">
                                      <p:cBhvr>
                                        <p:cTn id="48" dur="2000" fill="hold"/>
                                        <p:tgtEl>
                                          <p:spTgt spid="1655913"/>
                                        </p:tgtEl>
                                        <p:attrNameLst>
                                          <p:attrName>ppt_x</p:attrName>
                                          <p:attrName>ppt_y</p:attrName>
                                        </p:attrNameLst>
                                      </p:cBhvr>
                                    </p:animMotion>
                                  </p:childTnLst>
                                </p:cTn>
                              </p:par>
                            </p:childTnLst>
                          </p:cTn>
                        </p:par>
                        <p:par>
                          <p:cTn id="49" fill="hold">
                            <p:stCondLst>
                              <p:cond delay="9500"/>
                            </p:stCondLst>
                            <p:childTnLst>
                              <p:par>
                                <p:cTn id="50" presetID="10"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2000"/>
                                        <p:tgtEl>
                                          <p:spTgt spid="6"/>
                                        </p:tgtEl>
                                      </p:cBhvr>
                                    </p:animEffect>
                                  </p:childTnLst>
                                </p:cTn>
                              </p:par>
                              <p:par>
                                <p:cTn id="53" presetID="22" presetClass="entr" presetSubtype="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p:stCondLst>
                              <p:cond delay="11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55905"/>
                                        </p:tgtEl>
                                        <p:attrNameLst>
                                          <p:attrName>style.visibility</p:attrName>
                                        </p:attrNameLst>
                                      </p:cBhvr>
                                      <p:to>
                                        <p:strVal val="visible"/>
                                      </p:to>
                                    </p:set>
                                    <p:animEffect transition="in" filter="fade">
                                      <p:cBhvr>
                                        <p:cTn id="62" dur="2000"/>
                                        <p:tgtEl>
                                          <p:spTgt spid="1655905"/>
                                        </p:tgtEl>
                                      </p:cBhvr>
                                    </p:animEffect>
                                  </p:childTnLst>
                                </p:cTn>
                              </p:par>
                            </p:childTnLst>
                          </p:cTn>
                        </p:par>
                        <p:par>
                          <p:cTn id="63" fill="hold">
                            <p:stCondLst>
                              <p:cond delay="13500"/>
                            </p:stCondLst>
                            <p:childTnLst>
                              <p:par>
                                <p:cTn id="64" presetID="4" presetClass="entr" presetSubtype="16"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ox(in)">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5905" grpId="0" animBg="1"/>
      <p:bldP spid="165590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7"/>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en-US" altLang="zh-CN" sz="3200" b="1" dirty="0" err="1" smtClean="0">
                <a:solidFill>
                  <a:schemeClr val="bg1"/>
                </a:solidFill>
                <a:latin typeface="微软雅黑" pitchFamily="34" charset="-122"/>
                <a:ea typeface="微软雅黑" pitchFamily="34" charset="-122"/>
                <a:cs typeface="Times New Roman" pitchFamily="18" charset="0"/>
              </a:rPr>
              <a:t>CIFS</a:t>
            </a:r>
            <a:r>
              <a:rPr lang="zh-CN" altLang="en-US" sz="3200" b="1" dirty="0" smtClean="0">
                <a:solidFill>
                  <a:schemeClr val="bg1"/>
                </a:solidFill>
                <a:latin typeface="微软雅黑" pitchFamily="34" charset="-122"/>
                <a:ea typeface="微软雅黑" pitchFamily="34" charset="-122"/>
                <a:cs typeface="Times New Roman" pitchFamily="18" charset="0"/>
              </a:rPr>
              <a:t>和</a:t>
            </a:r>
            <a:r>
              <a:rPr lang="en-US" altLang="zh-CN" sz="3200" b="1" dirty="0" err="1" smtClean="0">
                <a:solidFill>
                  <a:schemeClr val="bg1"/>
                </a:solidFill>
                <a:latin typeface="微软雅黑" pitchFamily="34" charset="-122"/>
                <a:ea typeface="微软雅黑" pitchFamily="34" charset="-122"/>
                <a:cs typeface="Times New Roman" pitchFamily="18" charset="0"/>
              </a:rPr>
              <a:t>NFS</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pSp>
        <p:nvGrpSpPr>
          <p:cNvPr id="2" name="Group 1449"/>
          <p:cNvGrpSpPr>
            <a:grpSpLocks/>
          </p:cNvGrpSpPr>
          <p:nvPr/>
        </p:nvGrpSpPr>
        <p:grpSpPr bwMode="auto">
          <a:xfrm>
            <a:off x="1409700" y="1638300"/>
            <a:ext cx="1473200" cy="3162300"/>
            <a:chOff x="880" y="1304"/>
            <a:chExt cx="928" cy="1992"/>
          </a:xfrm>
        </p:grpSpPr>
        <p:sp>
          <p:nvSpPr>
            <p:cNvPr id="2098" name="Oval 1447"/>
            <p:cNvSpPr>
              <a:spLocks noChangeArrowheads="1"/>
            </p:cNvSpPr>
            <p:nvPr/>
          </p:nvSpPr>
          <p:spPr bwMode="auto">
            <a:xfrm>
              <a:off x="880" y="1304"/>
              <a:ext cx="928" cy="1992"/>
            </a:xfrm>
            <a:prstGeom prst="ellipse">
              <a:avLst/>
            </a:prstGeom>
            <a:solidFill>
              <a:schemeClr val="bg1"/>
            </a:solidFill>
            <a:ln w="9525" algn="ctr">
              <a:solidFill>
                <a:srgbClr val="C0C0C0"/>
              </a:solidFill>
              <a:round/>
              <a:headEnd/>
              <a:tailEnd/>
            </a:ln>
            <a:effectLst>
              <a:prstShdw prst="shdw13" dist="53882" dir="13500000">
                <a:srgbClr val="808080">
                  <a:alpha val="50000"/>
                </a:srgbClr>
              </a:prstShdw>
            </a:effectLst>
          </p:spPr>
          <p:txBody>
            <a:bodyPr lIns="92075" tIns="46038" rIns="92075" bIns="46038" anchor="ctr">
              <a:spAutoFit/>
            </a:bodyPr>
            <a:lstStyle/>
            <a:p>
              <a:pPr algn="ctr">
                <a:spcBef>
                  <a:spcPct val="50000"/>
                </a:spcBef>
              </a:pPr>
              <a:endParaRPr lang="zh-CN" altLang="en-US"/>
            </a:p>
          </p:txBody>
        </p:sp>
        <p:grpSp>
          <p:nvGrpSpPr>
            <p:cNvPr id="3" name="Group 51"/>
            <p:cNvGrpSpPr>
              <a:grpSpLocks/>
            </p:cNvGrpSpPr>
            <p:nvPr/>
          </p:nvGrpSpPr>
          <p:grpSpPr bwMode="auto">
            <a:xfrm>
              <a:off x="1142" y="1558"/>
              <a:ext cx="397" cy="470"/>
              <a:chOff x="1054" y="814"/>
              <a:chExt cx="397" cy="470"/>
            </a:xfrm>
          </p:grpSpPr>
          <p:pic>
            <p:nvPicPr>
              <p:cNvPr id="2104" name="Picture 40" descr="user business user woman"/>
              <p:cNvPicPr>
                <a:picLocks noChangeAspect="1" noChangeArrowheads="1"/>
              </p:cNvPicPr>
              <p:nvPr/>
            </p:nvPicPr>
            <p:blipFill>
              <a:blip r:embed="rId4"/>
              <a:srcRect/>
              <a:stretch>
                <a:fillRect/>
              </a:stretch>
            </p:blipFill>
            <p:spPr bwMode="auto">
              <a:xfrm>
                <a:off x="1268" y="1091"/>
                <a:ext cx="146" cy="193"/>
              </a:xfrm>
              <a:prstGeom prst="rect">
                <a:avLst/>
              </a:prstGeom>
              <a:noFill/>
              <a:ln w="9525">
                <a:noFill/>
                <a:miter lim="800000"/>
                <a:headEnd/>
                <a:tailEnd/>
              </a:ln>
            </p:spPr>
          </p:pic>
          <p:graphicFrame>
            <p:nvGraphicFramePr>
              <p:cNvPr id="2052" name="Object 50"/>
              <p:cNvGraphicFramePr>
                <a:graphicFrameLocks noChangeAspect="1"/>
              </p:cNvGraphicFramePr>
              <p:nvPr/>
            </p:nvGraphicFramePr>
            <p:xfrm>
              <a:off x="1054" y="814"/>
              <a:ext cx="397" cy="397"/>
            </p:xfrm>
            <a:graphic>
              <a:graphicData uri="http://schemas.openxmlformats.org/presentationml/2006/ole">
                <p:oleObj spid="_x0000_s466948" name="Visio" r:id="rId5" imgW="947547" imgH="948309" progId="Visio.Drawing.11">
                  <p:embed/>
                </p:oleObj>
              </a:graphicData>
            </a:graphic>
          </p:graphicFrame>
        </p:grpSp>
        <p:grpSp>
          <p:nvGrpSpPr>
            <p:cNvPr id="4" name="Group 52"/>
            <p:cNvGrpSpPr>
              <a:grpSpLocks/>
            </p:cNvGrpSpPr>
            <p:nvPr/>
          </p:nvGrpSpPr>
          <p:grpSpPr bwMode="auto">
            <a:xfrm>
              <a:off x="1118" y="2070"/>
              <a:ext cx="397" cy="470"/>
              <a:chOff x="1054" y="814"/>
              <a:chExt cx="397" cy="470"/>
            </a:xfrm>
          </p:grpSpPr>
          <p:pic>
            <p:nvPicPr>
              <p:cNvPr id="2103" name="Picture 40" descr="user business user woman"/>
              <p:cNvPicPr>
                <a:picLocks noChangeAspect="1" noChangeArrowheads="1"/>
              </p:cNvPicPr>
              <p:nvPr/>
            </p:nvPicPr>
            <p:blipFill>
              <a:blip r:embed="rId4"/>
              <a:srcRect/>
              <a:stretch>
                <a:fillRect/>
              </a:stretch>
            </p:blipFill>
            <p:spPr bwMode="auto">
              <a:xfrm>
                <a:off x="1268" y="1091"/>
                <a:ext cx="146" cy="193"/>
              </a:xfrm>
              <a:prstGeom prst="rect">
                <a:avLst/>
              </a:prstGeom>
              <a:noFill/>
              <a:ln w="9525">
                <a:noFill/>
                <a:miter lim="800000"/>
                <a:headEnd/>
                <a:tailEnd/>
              </a:ln>
            </p:spPr>
          </p:pic>
          <p:graphicFrame>
            <p:nvGraphicFramePr>
              <p:cNvPr id="2051" name="Object 54"/>
              <p:cNvGraphicFramePr>
                <a:graphicFrameLocks noChangeAspect="1"/>
              </p:cNvGraphicFramePr>
              <p:nvPr/>
            </p:nvGraphicFramePr>
            <p:xfrm>
              <a:off x="1054" y="814"/>
              <a:ext cx="397" cy="397"/>
            </p:xfrm>
            <a:graphic>
              <a:graphicData uri="http://schemas.openxmlformats.org/presentationml/2006/ole">
                <p:oleObj spid="_x0000_s466947" name="Visio" r:id="rId6" imgW="947547" imgH="948309" progId="Visio.Drawing.11">
                  <p:embed/>
                </p:oleObj>
              </a:graphicData>
            </a:graphic>
          </p:graphicFrame>
        </p:grpSp>
        <p:grpSp>
          <p:nvGrpSpPr>
            <p:cNvPr id="5" name="Group 55"/>
            <p:cNvGrpSpPr>
              <a:grpSpLocks/>
            </p:cNvGrpSpPr>
            <p:nvPr/>
          </p:nvGrpSpPr>
          <p:grpSpPr bwMode="auto">
            <a:xfrm>
              <a:off x="1094" y="2582"/>
              <a:ext cx="397" cy="470"/>
              <a:chOff x="1054" y="814"/>
              <a:chExt cx="397" cy="470"/>
            </a:xfrm>
          </p:grpSpPr>
          <p:pic>
            <p:nvPicPr>
              <p:cNvPr id="2102" name="Picture 40" descr="user business user woman"/>
              <p:cNvPicPr>
                <a:picLocks noChangeAspect="1" noChangeArrowheads="1"/>
              </p:cNvPicPr>
              <p:nvPr/>
            </p:nvPicPr>
            <p:blipFill>
              <a:blip r:embed="rId4"/>
              <a:srcRect/>
              <a:stretch>
                <a:fillRect/>
              </a:stretch>
            </p:blipFill>
            <p:spPr bwMode="auto">
              <a:xfrm>
                <a:off x="1268" y="1091"/>
                <a:ext cx="146" cy="193"/>
              </a:xfrm>
              <a:prstGeom prst="rect">
                <a:avLst/>
              </a:prstGeom>
              <a:noFill/>
              <a:ln w="9525">
                <a:noFill/>
                <a:miter lim="800000"/>
                <a:headEnd/>
                <a:tailEnd/>
              </a:ln>
            </p:spPr>
          </p:pic>
          <p:graphicFrame>
            <p:nvGraphicFramePr>
              <p:cNvPr id="2050" name="Object 57"/>
              <p:cNvGraphicFramePr>
                <a:graphicFrameLocks noChangeAspect="1"/>
              </p:cNvGraphicFramePr>
              <p:nvPr/>
            </p:nvGraphicFramePr>
            <p:xfrm>
              <a:off x="1054" y="814"/>
              <a:ext cx="397" cy="397"/>
            </p:xfrm>
            <a:graphic>
              <a:graphicData uri="http://schemas.openxmlformats.org/presentationml/2006/ole">
                <p:oleObj spid="_x0000_s466946" name="Visio" r:id="rId7" imgW="947547" imgH="948309" progId="Visio.Drawing.11">
                  <p:embed/>
                </p:oleObj>
              </a:graphicData>
            </a:graphic>
          </p:graphicFrame>
        </p:grpSp>
      </p:grpSp>
      <p:pic>
        <p:nvPicPr>
          <p:cNvPr id="2057" name="Picture 58"/>
          <p:cNvPicPr>
            <a:picLocks noChangeAspect="1" noChangeArrowheads="1"/>
          </p:cNvPicPr>
          <p:nvPr/>
        </p:nvPicPr>
        <p:blipFill>
          <a:blip r:embed="rId8"/>
          <a:srcRect/>
          <a:stretch>
            <a:fillRect/>
          </a:stretch>
        </p:blipFill>
        <p:spPr bwMode="auto">
          <a:xfrm>
            <a:off x="5500688" y="2698750"/>
            <a:ext cx="1890712" cy="1411288"/>
          </a:xfrm>
          <a:prstGeom prst="rect">
            <a:avLst/>
          </a:prstGeom>
          <a:noFill/>
          <a:ln w="9525">
            <a:noFill/>
            <a:miter lim="800000"/>
            <a:headEnd/>
            <a:tailEnd/>
          </a:ln>
        </p:spPr>
      </p:pic>
      <p:pic>
        <p:nvPicPr>
          <p:cNvPr id="1657917" name="Picture 61"/>
          <p:cNvPicPr>
            <a:picLocks noChangeAspect="1" noChangeArrowheads="1"/>
          </p:cNvPicPr>
          <p:nvPr/>
        </p:nvPicPr>
        <p:blipFill>
          <a:blip r:embed="rId9"/>
          <a:srcRect/>
          <a:stretch>
            <a:fillRect/>
          </a:stretch>
        </p:blipFill>
        <p:spPr bwMode="auto">
          <a:xfrm>
            <a:off x="1722438" y="5032375"/>
            <a:ext cx="922337" cy="936625"/>
          </a:xfrm>
          <a:prstGeom prst="rect">
            <a:avLst/>
          </a:prstGeom>
          <a:noFill/>
          <a:ln w="9525">
            <a:noFill/>
            <a:miter lim="800000"/>
            <a:headEnd/>
            <a:tailEnd/>
          </a:ln>
        </p:spPr>
      </p:pic>
      <p:pic>
        <p:nvPicPr>
          <p:cNvPr id="1657918" name="Picture 62"/>
          <p:cNvPicPr>
            <a:picLocks noChangeAspect="1" noChangeArrowheads="1"/>
          </p:cNvPicPr>
          <p:nvPr/>
        </p:nvPicPr>
        <p:blipFill>
          <a:blip r:embed="rId10"/>
          <a:srcRect/>
          <a:stretch>
            <a:fillRect/>
          </a:stretch>
        </p:blipFill>
        <p:spPr bwMode="auto">
          <a:xfrm>
            <a:off x="5956300" y="4078288"/>
            <a:ext cx="762000" cy="504825"/>
          </a:xfrm>
          <a:prstGeom prst="rect">
            <a:avLst/>
          </a:prstGeom>
          <a:noFill/>
          <a:ln w="9525">
            <a:noFill/>
            <a:miter lim="800000"/>
            <a:headEnd/>
            <a:tailEnd/>
          </a:ln>
        </p:spPr>
      </p:pic>
      <p:sp>
        <p:nvSpPr>
          <p:cNvPr id="1660302" name="Text Box 1422"/>
          <p:cNvSpPr txBox="1">
            <a:spLocks noChangeArrowheads="1"/>
          </p:cNvSpPr>
          <p:nvPr/>
        </p:nvSpPr>
        <p:spPr bwMode="auto">
          <a:xfrm>
            <a:off x="3808413" y="2944813"/>
            <a:ext cx="914400" cy="244475"/>
          </a:xfrm>
          <a:prstGeom prst="rect">
            <a:avLst/>
          </a:prstGeom>
          <a:noFill/>
          <a:ln w="12700" algn="ctr">
            <a:noFill/>
            <a:miter lim="800000"/>
            <a:headEnd type="none" w="sm" len="sm"/>
            <a:tailEnd type="none" w="med" len="lg"/>
          </a:ln>
        </p:spPr>
        <p:txBody>
          <a:bodyPr>
            <a:spAutoFit/>
          </a:bodyPr>
          <a:lstStyle/>
          <a:p>
            <a:pPr algn="ctr"/>
            <a:r>
              <a:rPr lang="zh-CN" altLang="en-US" sz="1000">
                <a:latin typeface="微软雅黑" pitchFamily="34" charset="-122"/>
                <a:ea typeface="微软雅黑" pitchFamily="34" charset="-122"/>
              </a:rPr>
              <a:t>连接请求</a:t>
            </a:r>
          </a:p>
        </p:txBody>
      </p:sp>
      <p:sp>
        <p:nvSpPr>
          <p:cNvPr id="1660328" name="Line 1448"/>
          <p:cNvSpPr>
            <a:spLocks noChangeShapeType="1"/>
          </p:cNvSpPr>
          <p:nvPr/>
        </p:nvSpPr>
        <p:spPr bwMode="auto">
          <a:xfrm>
            <a:off x="3022600" y="3238500"/>
            <a:ext cx="2336800" cy="0"/>
          </a:xfrm>
          <a:prstGeom prst="line">
            <a:avLst/>
          </a:prstGeom>
          <a:noFill/>
          <a:ln w="12700">
            <a:solidFill>
              <a:srgbClr val="C0C0C0"/>
            </a:solidFill>
            <a:round/>
            <a:headEnd/>
            <a:tailEnd type="triangle" w="med" len="med"/>
          </a:ln>
        </p:spPr>
        <p:txBody>
          <a:bodyPr lIns="92075" tIns="46038" rIns="92075" bIns="46038">
            <a:spAutoFit/>
          </a:bodyPr>
          <a:lstStyle/>
          <a:p>
            <a:endParaRPr lang="zh-CN" altLang="en-US"/>
          </a:p>
        </p:txBody>
      </p:sp>
      <p:sp>
        <p:nvSpPr>
          <p:cNvPr id="1660332" name="Line 1452"/>
          <p:cNvSpPr>
            <a:spLocks noChangeShapeType="1"/>
          </p:cNvSpPr>
          <p:nvPr/>
        </p:nvSpPr>
        <p:spPr bwMode="auto">
          <a:xfrm>
            <a:off x="2984500" y="3378200"/>
            <a:ext cx="2336800" cy="0"/>
          </a:xfrm>
          <a:prstGeom prst="line">
            <a:avLst/>
          </a:prstGeom>
          <a:noFill/>
          <a:ln w="12700">
            <a:solidFill>
              <a:srgbClr val="C0C0C0"/>
            </a:solidFill>
            <a:round/>
            <a:headEnd type="triangle" w="med" len="med"/>
            <a:tailEnd/>
          </a:ln>
        </p:spPr>
        <p:txBody>
          <a:bodyPr lIns="92075" tIns="46038" rIns="92075" bIns="46038">
            <a:spAutoFit/>
          </a:bodyPr>
          <a:lstStyle/>
          <a:p>
            <a:endParaRPr lang="zh-CN" altLang="en-US"/>
          </a:p>
        </p:txBody>
      </p:sp>
      <p:sp>
        <p:nvSpPr>
          <p:cNvPr id="1660333" name="Text Box 1453"/>
          <p:cNvSpPr txBox="1">
            <a:spLocks noChangeArrowheads="1"/>
          </p:cNvSpPr>
          <p:nvPr/>
        </p:nvSpPr>
        <p:spPr bwMode="auto">
          <a:xfrm>
            <a:off x="3630613" y="3414713"/>
            <a:ext cx="1346200" cy="244475"/>
          </a:xfrm>
          <a:prstGeom prst="rect">
            <a:avLst/>
          </a:prstGeom>
          <a:noFill/>
          <a:ln w="12700" algn="ctr">
            <a:noFill/>
            <a:miter lim="800000"/>
            <a:headEnd type="none" w="sm" len="sm"/>
            <a:tailEnd type="none" w="med" len="lg"/>
          </a:ln>
        </p:spPr>
        <p:txBody>
          <a:bodyPr>
            <a:spAutoFit/>
          </a:bodyPr>
          <a:lstStyle/>
          <a:p>
            <a:pPr algn="ctr"/>
            <a:r>
              <a:rPr lang="zh-CN" altLang="en-US" sz="1000">
                <a:latin typeface="微软雅黑" pitchFamily="34" charset="-122"/>
                <a:ea typeface="微软雅黑" pitchFamily="34" charset="-122"/>
              </a:rPr>
              <a:t>连接回应请求</a:t>
            </a:r>
          </a:p>
        </p:txBody>
      </p:sp>
      <p:sp>
        <p:nvSpPr>
          <p:cNvPr id="1660345" name="AutoShape 1465"/>
          <p:cNvSpPr>
            <a:spLocks noChangeArrowheads="1"/>
          </p:cNvSpPr>
          <p:nvPr/>
        </p:nvSpPr>
        <p:spPr bwMode="auto">
          <a:xfrm>
            <a:off x="2705100" y="4902200"/>
            <a:ext cx="1003300" cy="393700"/>
          </a:xfrm>
          <a:prstGeom prst="wedgeRoundRectCallout">
            <a:avLst>
              <a:gd name="adj1" fmla="val -62500"/>
              <a:gd name="adj2" fmla="val 60486"/>
              <a:gd name="adj3" fmla="val 16667"/>
            </a:avLst>
          </a:prstGeom>
          <a:solidFill>
            <a:schemeClr val="bg1"/>
          </a:solidFill>
          <a:ln w="9525" algn="ctr">
            <a:solidFill>
              <a:srgbClr val="C0C0C0"/>
            </a:solidFill>
            <a:miter lim="800000"/>
            <a:headEnd/>
            <a:tailEnd/>
          </a:ln>
        </p:spPr>
        <p:txBody>
          <a:bodyPr lIns="92075" tIns="46038" rIns="92075" bIns="46038"/>
          <a:lstStyle/>
          <a:p>
            <a:pPr algn="ctr">
              <a:spcBef>
                <a:spcPct val="50000"/>
              </a:spcBef>
              <a:tabLst>
                <a:tab pos="6342063" algn="r"/>
              </a:tabLst>
            </a:pPr>
            <a:r>
              <a:rPr lang="en-US" altLang="zh-CN"/>
              <a:t>NAS IP</a:t>
            </a:r>
          </a:p>
        </p:txBody>
      </p:sp>
      <p:grpSp>
        <p:nvGrpSpPr>
          <p:cNvPr id="6" name="Group 1522"/>
          <p:cNvGrpSpPr>
            <a:grpSpLocks/>
          </p:cNvGrpSpPr>
          <p:nvPr/>
        </p:nvGrpSpPr>
        <p:grpSpPr bwMode="auto">
          <a:xfrm>
            <a:off x="2922588" y="3187700"/>
            <a:ext cx="2581275" cy="273050"/>
            <a:chOff x="2497" y="3128"/>
            <a:chExt cx="2010" cy="156"/>
          </a:xfrm>
        </p:grpSpPr>
        <p:sp>
          <p:nvSpPr>
            <p:cNvPr id="2072" name="Rectangle 1496"/>
            <p:cNvSpPr>
              <a:spLocks noChangeArrowheads="1"/>
            </p:cNvSpPr>
            <p:nvPr/>
          </p:nvSpPr>
          <p:spPr bwMode="auto">
            <a:xfrm>
              <a:off x="2497" y="3128"/>
              <a:ext cx="2010" cy="12"/>
            </a:xfrm>
            <a:prstGeom prst="rect">
              <a:avLst/>
            </a:prstGeom>
            <a:solidFill>
              <a:srgbClr val="E7E7E7"/>
            </a:solidFill>
            <a:ln w="9525">
              <a:noFill/>
              <a:miter lim="800000"/>
              <a:headEnd/>
              <a:tailEnd/>
            </a:ln>
          </p:spPr>
          <p:txBody>
            <a:bodyPr/>
            <a:lstStyle/>
            <a:p>
              <a:pPr algn="ctr">
                <a:spcBef>
                  <a:spcPct val="50000"/>
                </a:spcBef>
              </a:pPr>
              <a:endParaRPr lang="zh-CN" altLang="en-US"/>
            </a:p>
          </p:txBody>
        </p:sp>
        <p:sp>
          <p:nvSpPr>
            <p:cNvPr id="2073" name="Rectangle 1497"/>
            <p:cNvSpPr>
              <a:spLocks noChangeArrowheads="1"/>
            </p:cNvSpPr>
            <p:nvPr/>
          </p:nvSpPr>
          <p:spPr bwMode="auto">
            <a:xfrm>
              <a:off x="2497" y="3140"/>
              <a:ext cx="2010" cy="6"/>
            </a:xfrm>
            <a:prstGeom prst="rect">
              <a:avLst/>
            </a:prstGeom>
            <a:solidFill>
              <a:srgbClr val="E9E9E9"/>
            </a:solidFill>
            <a:ln w="9525">
              <a:noFill/>
              <a:miter lim="800000"/>
              <a:headEnd/>
              <a:tailEnd/>
            </a:ln>
          </p:spPr>
          <p:txBody>
            <a:bodyPr/>
            <a:lstStyle/>
            <a:p>
              <a:pPr algn="ctr">
                <a:spcBef>
                  <a:spcPct val="50000"/>
                </a:spcBef>
              </a:pPr>
              <a:endParaRPr lang="zh-CN" altLang="en-US"/>
            </a:p>
          </p:txBody>
        </p:sp>
        <p:sp>
          <p:nvSpPr>
            <p:cNvPr id="2074" name="Rectangle 1498"/>
            <p:cNvSpPr>
              <a:spLocks noChangeArrowheads="1"/>
            </p:cNvSpPr>
            <p:nvPr/>
          </p:nvSpPr>
          <p:spPr bwMode="auto">
            <a:xfrm>
              <a:off x="2497" y="3146"/>
              <a:ext cx="2010" cy="6"/>
            </a:xfrm>
            <a:prstGeom prst="rect">
              <a:avLst/>
            </a:prstGeom>
            <a:solidFill>
              <a:srgbClr val="EAEAEA"/>
            </a:solidFill>
            <a:ln w="9525">
              <a:noFill/>
              <a:miter lim="800000"/>
              <a:headEnd/>
              <a:tailEnd/>
            </a:ln>
          </p:spPr>
          <p:txBody>
            <a:bodyPr/>
            <a:lstStyle/>
            <a:p>
              <a:pPr algn="ctr">
                <a:spcBef>
                  <a:spcPct val="50000"/>
                </a:spcBef>
              </a:pPr>
              <a:endParaRPr lang="zh-CN" altLang="en-US"/>
            </a:p>
          </p:txBody>
        </p:sp>
        <p:sp>
          <p:nvSpPr>
            <p:cNvPr id="2075" name="Rectangle 1499"/>
            <p:cNvSpPr>
              <a:spLocks noChangeArrowheads="1"/>
            </p:cNvSpPr>
            <p:nvPr/>
          </p:nvSpPr>
          <p:spPr bwMode="auto">
            <a:xfrm>
              <a:off x="2497" y="3152"/>
              <a:ext cx="2010" cy="6"/>
            </a:xfrm>
            <a:prstGeom prst="rect">
              <a:avLst/>
            </a:prstGeom>
            <a:solidFill>
              <a:srgbClr val="ECECEC"/>
            </a:solidFill>
            <a:ln w="9525">
              <a:noFill/>
              <a:miter lim="800000"/>
              <a:headEnd/>
              <a:tailEnd/>
            </a:ln>
          </p:spPr>
          <p:txBody>
            <a:bodyPr/>
            <a:lstStyle/>
            <a:p>
              <a:pPr algn="ctr">
                <a:spcBef>
                  <a:spcPct val="50000"/>
                </a:spcBef>
              </a:pPr>
              <a:endParaRPr lang="zh-CN" altLang="en-US"/>
            </a:p>
          </p:txBody>
        </p:sp>
        <p:sp>
          <p:nvSpPr>
            <p:cNvPr id="2076" name="Rectangle 1500"/>
            <p:cNvSpPr>
              <a:spLocks noChangeArrowheads="1"/>
            </p:cNvSpPr>
            <p:nvPr/>
          </p:nvSpPr>
          <p:spPr bwMode="auto">
            <a:xfrm>
              <a:off x="2497" y="3158"/>
              <a:ext cx="2010" cy="6"/>
            </a:xfrm>
            <a:prstGeom prst="rect">
              <a:avLst/>
            </a:prstGeom>
            <a:solidFill>
              <a:srgbClr val="EEEEEE"/>
            </a:solidFill>
            <a:ln w="9525">
              <a:noFill/>
              <a:miter lim="800000"/>
              <a:headEnd/>
              <a:tailEnd/>
            </a:ln>
          </p:spPr>
          <p:txBody>
            <a:bodyPr/>
            <a:lstStyle/>
            <a:p>
              <a:pPr algn="ctr">
                <a:spcBef>
                  <a:spcPct val="50000"/>
                </a:spcBef>
              </a:pPr>
              <a:endParaRPr lang="zh-CN" altLang="en-US"/>
            </a:p>
          </p:txBody>
        </p:sp>
        <p:sp>
          <p:nvSpPr>
            <p:cNvPr id="2077" name="Rectangle 1501"/>
            <p:cNvSpPr>
              <a:spLocks noChangeArrowheads="1"/>
            </p:cNvSpPr>
            <p:nvPr/>
          </p:nvSpPr>
          <p:spPr bwMode="auto">
            <a:xfrm>
              <a:off x="2497" y="3164"/>
              <a:ext cx="2010" cy="6"/>
            </a:xfrm>
            <a:prstGeom prst="rect">
              <a:avLst/>
            </a:prstGeom>
            <a:solidFill>
              <a:srgbClr val="F0F0F0"/>
            </a:solidFill>
            <a:ln w="9525">
              <a:noFill/>
              <a:miter lim="800000"/>
              <a:headEnd/>
              <a:tailEnd/>
            </a:ln>
          </p:spPr>
          <p:txBody>
            <a:bodyPr/>
            <a:lstStyle/>
            <a:p>
              <a:pPr algn="ctr">
                <a:spcBef>
                  <a:spcPct val="50000"/>
                </a:spcBef>
              </a:pPr>
              <a:endParaRPr lang="zh-CN" altLang="en-US"/>
            </a:p>
          </p:txBody>
        </p:sp>
        <p:sp>
          <p:nvSpPr>
            <p:cNvPr id="2078" name="Rectangle 1502"/>
            <p:cNvSpPr>
              <a:spLocks noChangeArrowheads="1"/>
            </p:cNvSpPr>
            <p:nvPr/>
          </p:nvSpPr>
          <p:spPr bwMode="auto">
            <a:xfrm>
              <a:off x="2497" y="3170"/>
              <a:ext cx="2010" cy="6"/>
            </a:xfrm>
            <a:prstGeom prst="rect">
              <a:avLst/>
            </a:prstGeom>
            <a:solidFill>
              <a:srgbClr val="F3F3F3"/>
            </a:solidFill>
            <a:ln w="9525">
              <a:noFill/>
              <a:miter lim="800000"/>
              <a:headEnd/>
              <a:tailEnd/>
            </a:ln>
          </p:spPr>
          <p:txBody>
            <a:bodyPr/>
            <a:lstStyle/>
            <a:p>
              <a:pPr algn="ctr">
                <a:spcBef>
                  <a:spcPct val="50000"/>
                </a:spcBef>
              </a:pPr>
              <a:endParaRPr lang="zh-CN" altLang="en-US"/>
            </a:p>
          </p:txBody>
        </p:sp>
        <p:sp>
          <p:nvSpPr>
            <p:cNvPr id="2079" name="Rectangle 1503"/>
            <p:cNvSpPr>
              <a:spLocks noChangeArrowheads="1"/>
            </p:cNvSpPr>
            <p:nvPr/>
          </p:nvSpPr>
          <p:spPr bwMode="auto">
            <a:xfrm>
              <a:off x="2497" y="3176"/>
              <a:ext cx="2010" cy="6"/>
            </a:xfrm>
            <a:prstGeom prst="rect">
              <a:avLst/>
            </a:prstGeom>
            <a:solidFill>
              <a:srgbClr val="F5F5F5"/>
            </a:solidFill>
            <a:ln w="9525">
              <a:noFill/>
              <a:miter lim="800000"/>
              <a:headEnd/>
              <a:tailEnd/>
            </a:ln>
          </p:spPr>
          <p:txBody>
            <a:bodyPr/>
            <a:lstStyle/>
            <a:p>
              <a:pPr algn="ctr">
                <a:spcBef>
                  <a:spcPct val="50000"/>
                </a:spcBef>
              </a:pPr>
              <a:endParaRPr lang="zh-CN" altLang="en-US"/>
            </a:p>
          </p:txBody>
        </p:sp>
        <p:sp>
          <p:nvSpPr>
            <p:cNvPr id="2080" name="Rectangle 1504"/>
            <p:cNvSpPr>
              <a:spLocks noChangeArrowheads="1"/>
            </p:cNvSpPr>
            <p:nvPr/>
          </p:nvSpPr>
          <p:spPr bwMode="auto">
            <a:xfrm>
              <a:off x="2497" y="3182"/>
              <a:ext cx="2010" cy="6"/>
            </a:xfrm>
            <a:prstGeom prst="rect">
              <a:avLst/>
            </a:prstGeom>
            <a:solidFill>
              <a:srgbClr val="F7F7F7"/>
            </a:solidFill>
            <a:ln w="9525">
              <a:noFill/>
              <a:miter lim="800000"/>
              <a:headEnd/>
              <a:tailEnd/>
            </a:ln>
          </p:spPr>
          <p:txBody>
            <a:bodyPr/>
            <a:lstStyle/>
            <a:p>
              <a:pPr algn="ctr">
                <a:spcBef>
                  <a:spcPct val="50000"/>
                </a:spcBef>
              </a:pPr>
              <a:endParaRPr lang="zh-CN" altLang="en-US"/>
            </a:p>
          </p:txBody>
        </p:sp>
        <p:sp>
          <p:nvSpPr>
            <p:cNvPr id="2081" name="Rectangle 1505"/>
            <p:cNvSpPr>
              <a:spLocks noChangeArrowheads="1"/>
            </p:cNvSpPr>
            <p:nvPr/>
          </p:nvSpPr>
          <p:spPr bwMode="auto">
            <a:xfrm>
              <a:off x="2497" y="3188"/>
              <a:ext cx="2010" cy="6"/>
            </a:xfrm>
            <a:prstGeom prst="rect">
              <a:avLst/>
            </a:prstGeom>
            <a:solidFill>
              <a:srgbClr val="F9F9F9"/>
            </a:solidFill>
            <a:ln w="9525">
              <a:noFill/>
              <a:miter lim="800000"/>
              <a:headEnd/>
              <a:tailEnd/>
            </a:ln>
          </p:spPr>
          <p:txBody>
            <a:bodyPr/>
            <a:lstStyle/>
            <a:p>
              <a:pPr algn="ctr">
                <a:spcBef>
                  <a:spcPct val="50000"/>
                </a:spcBef>
              </a:pPr>
              <a:endParaRPr lang="zh-CN" altLang="en-US"/>
            </a:p>
          </p:txBody>
        </p:sp>
        <p:sp>
          <p:nvSpPr>
            <p:cNvPr id="2082" name="Rectangle 1506"/>
            <p:cNvSpPr>
              <a:spLocks noChangeArrowheads="1"/>
            </p:cNvSpPr>
            <p:nvPr/>
          </p:nvSpPr>
          <p:spPr bwMode="auto">
            <a:xfrm>
              <a:off x="2497" y="3194"/>
              <a:ext cx="2010" cy="6"/>
            </a:xfrm>
            <a:prstGeom prst="rect">
              <a:avLst/>
            </a:prstGeom>
            <a:solidFill>
              <a:srgbClr val="FAFAFA"/>
            </a:solidFill>
            <a:ln w="9525">
              <a:noFill/>
              <a:miter lim="800000"/>
              <a:headEnd/>
              <a:tailEnd/>
            </a:ln>
          </p:spPr>
          <p:txBody>
            <a:bodyPr/>
            <a:lstStyle/>
            <a:p>
              <a:pPr algn="ctr">
                <a:spcBef>
                  <a:spcPct val="50000"/>
                </a:spcBef>
              </a:pPr>
              <a:endParaRPr lang="zh-CN" altLang="en-US"/>
            </a:p>
          </p:txBody>
        </p:sp>
        <p:sp>
          <p:nvSpPr>
            <p:cNvPr id="2083" name="Rectangle 1507"/>
            <p:cNvSpPr>
              <a:spLocks noChangeArrowheads="1"/>
            </p:cNvSpPr>
            <p:nvPr/>
          </p:nvSpPr>
          <p:spPr bwMode="auto">
            <a:xfrm>
              <a:off x="2497" y="3200"/>
              <a:ext cx="2010" cy="6"/>
            </a:xfrm>
            <a:prstGeom prst="rect">
              <a:avLst/>
            </a:prstGeom>
            <a:solidFill>
              <a:srgbClr val="FCFCFC"/>
            </a:solidFill>
            <a:ln w="9525">
              <a:noFill/>
              <a:miter lim="800000"/>
              <a:headEnd/>
              <a:tailEnd/>
            </a:ln>
          </p:spPr>
          <p:txBody>
            <a:bodyPr/>
            <a:lstStyle/>
            <a:p>
              <a:pPr algn="ctr">
                <a:spcBef>
                  <a:spcPct val="50000"/>
                </a:spcBef>
              </a:pPr>
              <a:endParaRPr lang="zh-CN" altLang="en-US"/>
            </a:p>
          </p:txBody>
        </p:sp>
        <p:sp>
          <p:nvSpPr>
            <p:cNvPr id="2084" name="Rectangle 1508"/>
            <p:cNvSpPr>
              <a:spLocks noChangeArrowheads="1"/>
            </p:cNvSpPr>
            <p:nvPr/>
          </p:nvSpPr>
          <p:spPr bwMode="auto">
            <a:xfrm>
              <a:off x="2497" y="3206"/>
              <a:ext cx="2010" cy="12"/>
            </a:xfrm>
            <a:prstGeom prst="rect">
              <a:avLst/>
            </a:prstGeom>
            <a:solidFill>
              <a:srgbClr val="FEFEFE"/>
            </a:solidFill>
            <a:ln w="9525">
              <a:noFill/>
              <a:miter lim="800000"/>
              <a:headEnd/>
              <a:tailEnd/>
            </a:ln>
          </p:spPr>
          <p:txBody>
            <a:bodyPr/>
            <a:lstStyle/>
            <a:p>
              <a:pPr algn="ctr">
                <a:spcBef>
                  <a:spcPct val="50000"/>
                </a:spcBef>
              </a:pPr>
              <a:endParaRPr lang="zh-CN" altLang="en-US"/>
            </a:p>
          </p:txBody>
        </p:sp>
        <p:sp>
          <p:nvSpPr>
            <p:cNvPr id="2085" name="Rectangle 1509"/>
            <p:cNvSpPr>
              <a:spLocks noChangeArrowheads="1"/>
            </p:cNvSpPr>
            <p:nvPr/>
          </p:nvSpPr>
          <p:spPr bwMode="auto">
            <a:xfrm>
              <a:off x="2497" y="3218"/>
              <a:ext cx="2010" cy="6"/>
            </a:xfrm>
            <a:prstGeom prst="rect">
              <a:avLst/>
            </a:prstGeom>
            <a:solidFill>
              <a:srgbClr val="FCFCFC"/>
            </a:solidFill>
            <a:ln w="9525">
              <a:noFill/>
              <a:miter lim="800000"/>
              <a:headEnd/>
              <a:tailEnd/>
            </a:ln>
          </p:spPr>
          <p:txBody>
            <a:bodyPr/>
            <a:lstStyle/>
            <a:p>
              <a:pPr algn="ctr">
                <a:spcBef>
                  <a:spcPct val="50000"/>
                </a:spcBef>
              </a:pPr>
              <a:endParaRPr lang="zh-CN" altLang="en-US"/>
            </a:p>
          </p:txBody>
        </p:sp>
        <p:sp>
          <p:nvSpPr>
            <p:cNvPr id="2086" name="Rectangle 1510"/>
            <p:cNvSpPr>
              <a:spLocks noChangeArrowheads="1"/>
            </p:cNvSpPr>
            <p:nvPr/>
          </p:nvSpPr>
          <p:spPr bwMode="auto">
            <a:xfrm>
              <a:off x="2497" y="3224"/>
              <a:ext cx="2010" cy="6"/>
            </a:xfrm>
            <a:prstGeom prst="rect">
              <a:avLst/>
            </a:prstGeom>
            <a:solidFill>
              <a:srgbClr val="FAFAFA"/>
            </a:solidFill>
            <a:ln w="9525">
              <a:noFill/>
              <a:miter lim="800000"/>
              <a:headEnd/>
              <a:tailEnd/>
            </a:ln>
          </p:spPr>
          <p:txBody>
            <a:bodyPr/>
            <a:lstStyle/>
            <a:p>
              <a:pPr algn="ctr">
                <a:spcBef>
                  <a:spcPct val="50000"/>
                </a:spcBef>
              </a:pPr>
              <a:endParaRPr lang="zh-CN" altLang="en-US"/>
            </a:p>
          </p:txBody>
        </p:sp>
        <p:sp>
          <p:nvSpPr>
            <p:cNvPr id="2087" name="Rectangle 1511"/>
            <p:cNvSpPr>
              <a:spLocks noChangeArrowheads="1"/>
            </p:cNvSpPr>
            <p:nvPr/>
          </p:nvSpPr>
          <p:spPr bwMode="auto">
            <a:xfrm>
              <a:off x="2497" y="3230"/>
              <a:ext cx="2010" cy="6"/>
            </a:xfrm>
            <a:prstGeom prst="rect">
              <a:avLst/>
            </a:prstGeom>
            <a:solidFill>
              <a:srgbClr val="F8F8F8"/>
            </a:solidFill>
            <a:ln w="9525">
              <a:noFill/>
              <a:miter lim="800000"/>
              <a:headEnd/>
              <a:tailEnd/>
            </a:ln>
          </p:spPr>
          <p:txBody>
            <a:bodyPr/>
            <a:lstStyle/>
            <a:p>
              <a:pPr algn="ctr">
                <a:spcBef>
                  <a:spcPct val="50000"/>
                </a:spcBef>
              </a:pPr>
              <a:endParaRPr lang="zh-CN" altLang="en-US"/>
            </a:p>
          </p:txBody>
        </p:sp>
        <p:sp>
          <p:nvSpPr>
            <p:cNvPr id="2088" name="Rectangle 1512"/>
            <p:cNvSpPr>
              <a:spLocks noChangeArrowheads="1"/>
            </p:cNvSpPr>
            <p:nvPr/>
          </p:nvSpPr>
          <p:spPr bwMode="auto">
            <a:xfrm>
              <a:off x="2497" y="3236"/>
              <a:ext cx="2010" cy="6"/>
            </a:xfrm>
            <a:prstGeom prst="rect">
              <a:avLst/>
            </a:prstGeom>
            <a:solidFill>
              <a:srgbClr val="F6F6F6"/>
            </a:solidFill>
            <a:ln w="9525">
              <a:noFill/>
              <a:miter lim="800000"/>
              <a:headEnd/>
              <a:tailEnd/>
            </a:ln>
          </p:spPr>
          <p:txBody>
            <a:bodyPr/>
            <a:lstStyle/>
            <a:p>
              <a:pPr algn="ctr">
                <a:spcBef>
                  <a:spcPct val="50000"/>
                </a:spcBef>
              </a:pPr>
              <a:endParaRPr lang="zh-CN" altLang="en-US"/>
            </a:p>
          </p:txBody>
        </p:sp>
        <p:sp>
          <p:nvSpPr>
            <p:cNvPr id="2089" name="Rectangle 1513"/>
            <p:cNvSpPr>
              <a:spLocks noChangeArrowheads="1"/>
            </p:cNvSpPr>
            <p:nvPr/>
          </p:nvSpPr>
          <p:spPr bwMode="auto">
            <a:xfrm>
              <a:off x="2497" y="3242"/>
              <a:ext cx="2010" cy="6"/>
            </a:xfrm>
            <a:prstGeom prst="rect">
              <a:avLst/>
            </a:prstGeom>
            <a:solidFill>
              <a:srgbClr val="F5F5F5"/>
            </a:solidFill>
            <a:ln w="9525">
              <a:noFill/>
              <a:miter lim="800000"/>
              <a:headEnd/>
              <a:tailEnd/>
            </a:ln>
          </p:spPr>
          <p:txBody>
            <a:bodyPr/>
            <a:lstStyle/>
            <a:p>
              <a:pPr algn="ctr">
                <a:spcBef>
                  <a:spcPct val="50000"/>
                </a:spcBef>
              </a:pPr>
              <a:endParaRPr lang="zh-CN" altLang="en-US"/>
            </a:p>
          </p:txBody>
        </p:sp>
        <p:sp>
          <p:nvSpPr>
            <p:cNvPr id="2090" name="Rectangle 1514"/>
            <p:cNvSpPr>
              <a:spLocks noChangeArrowheads="1"/>
            </p:cNvSpPr>
            <p:nvPr/>
          </p:nvSpPr>
          <p:spPr bwMode="auto">
            <a:xfrm>
              <a:off x="2497" y="3248"/>
              <a:ext cx="2010" cy="6"/>
            </a:xfrm>
            <a:prstGeom prst="rect">
              <a:avLst/>
            </a:prstGeom>
            <a:solidFill>
              <a:srgbClr val="F3F3F3"/>
            </a:solidFill>
            <a:ln w="9525">
              <a:noFill/>
              <a:miter lim="800000"/>
              <a:headEnd/>
              <a:tailEnd/>
            </a:ln>
          </p:spPr>
          <p:txBody>
            <a:bodyPr/>
            <a:lstStyle/>
            <a:p>
              <a:pPr algn="ctr">
                <a:spcBef>
                  <a:spcPct val="50000"/>
                </a:spcBef>
              </a:pPr>
              <a:endParaRPr lang="zh-CN" altLang="en-US"/>
            </a:p>
          </p:txBody>
        </p:sp>
        <p:sp>
          <p:nvSpPr>
            <p:cNvPr id="2091" name="Rectangle 1515"/>
            <p:cNvSpPr>
              <a:spLocks noChangeArrowheads="1"/>
            </p:cNvSpPr>
            <p:nvPr/>
          </p:nvSpPr>
          <p:spPr bwMode="auto">
            <a:xfrm>
              <a:off x="2497" y="3254"/>
              <a:ext cx="2010" cy="6"/>
            </a:xfrm>
            <a:prstGeom prst="rect">
              <a:avLst/>
            </a:prstGeom>
            <a:solidFill>
              <a:srgbClr val="F0F0F0"/>
            </a:solidFill>
            <a:ln w="9525">
              <a:noFill/>
              <a:miter lim="800000"/>
              <a:headEnd/>
              <a:tailEnd/>
            </a:ln>
          </p:spPr>
          <p:txBody>
            <a:bodyPr/>
            <a:lstStyle/>
            <a:p>
              <a:pPr algn="ctr">
                <a:spcBef>
                  <a:spcPct val="50000"/>
                </a:spcBef>
              </a:pPr>
              <a:endParaRPr lang="zh-CN" altLang="en-US"/>
            </a:p>
          </p:txBody>
        </p:sp>
        <p:sp>
          <p:nvSpPr>
            <p:cNvPr id="2092" name="Rectangle 1516"/>
            <p:cNvSpPr>
              <a:spLocks noChangeArrowheads="1"/>
            </p:cNvSpPr>
            <p:nvPr/>
          </p:nvSpPr>
          <p:spPr bwMode="auto">
            <a:xfrm>
              <a:off x="2497" y="3260"/>
              <a:ext cx="2010" cy="6"/>
            </a:xfrm>
            <a:prstGeom prst="rect">
              <a:avLst/>
            </a:prstGeom>
            <a:solidFill>
              <a:srgbClr val="EEEEEE"/>
            </a:solidFill>
            <a:ln w="9525">
              <a:noFill/>
              <a:miter lim="800000"/>
              <a:headEnd/>
              <a:tailEnd/>
            </a:ln>
          </p:spPr>
          <p:txBody>
            <a:bodyPr/>
            <a:lstStyle/>
            <a:p>
              <a:pPr algn="ctr">
                <a:spcBef>
                  <a:spcPct val="50000"/>
                </a:spcBef>
              </a:pPr>
              <a:endParaRPr lang="zh-CN" altLang="en-US"/>
            </a:p>
          </p:txBody>
        </p:sp>
        <p:sp>
          <p:nvSpPr>
            <p:cNvPr id="2093" name="Rectangle 1517"/>
            <p:cNvSpPr>
              <a:spLocks noChangeArrowheads="1"/>
            </p:cNvSpPr>
            <p:nvPr/>
          </p:nvSpPr>
          <p:spPr bwMode="auto">
            <a:xfrm>
              <a:off x="2497" y="3266"/>
              <a:ext cx="2010" cy="6"/>
            </a:xfrm>
            <a:prstGeom prst="rect">
              <a:avLst/>
            </a:prstGeom>
            <a:solidFill>
              <a:srgbClr val="ECECEC"/>
            </a:solidFill>
            <a:ln w="9525">
              <a:noFill/>
              <a:miter lim="800000"/>
              <a:headEnd/>
              <a:tailEnd/>
            </a:ln>
          </p:spPr>
          <p:txBody>
            <a:bodyPr/>
            <a:lstStyle/>
            <a:p>
              <a:pPr algn="ctr">
                <a:spcBef>
                  <a:spcPct val="50000"/>
                </a:spcBef>
              </a:pPr>
              <a:endParaRPr lang="zh-CN" altLang="en-US"/>
            </a:p>
          </p:txBody>
        </p:sp>
        <p:sp>
          <p:nvSpPr>
            <p:cNvPr id="2094" name="Rectangle 1518"/>
            <p:cNvSpPr>
              <a:spLocks noChangeArrowheads="1"/>
            </p:cNvSpPr>
            <p:nvPr/>
          </p:nvSpPr>
          <p:spPr bwMode="auto">
            <a:xfrm>
              <a:off x="2497" y="3272"/>
              <a:ext cx="2010" cy="6"/>
            </a:xfrm>
            <a:prstGeom prst="rect">
              <a:avLst/>
            </a:prstGeom>
            <a:solidFill>
              <a:srgbClr val="EAEAEA"/>
            </a:solidFill>
            <a:ln w="9525">
              <a:noFill/>
              <a:miter lim="800000"/>
              <a:headEnd/>
              <a:tailEnd/>
            </a:ln>
          </p:spPr>
          <p:txBody>
            <a:bodyPr/>
            <a:lstStyle/>
            <a:p>
              <a:pPr algn="ctr">
                <a:spcBef>
                  <a:spcPct val="50000"/>
                </a:spcBef>
              </a:pPr>
              <a:endParaRPr lang="zh-CN" altLang="en-US"/>
            </a:p>
          </p:txBody>
        </p:sp>
        <p:sp>
          <p:nvSpPr>
            <p:cNvPr id="2095" name="Rectangle 1519"/>
            <p:cNvSpPr>
              <a:spLocks noChangeArrowheads="1"/>
            </p:cNvSpPr>
            <p:nvPr/>
          </p:nvSpPr>
          <p:spPr bwMode="auto">
            <a:xfrm>
              <a:off x="2497" y="3278"/>
              <a:ext cx="2010" cy="6"/>
            </a:xfrm>
            <a:prstGeom prst="rect">
              <a:avLst/>
            </a:prstGeom>
            <a:solidFill>
              <a:srgbClr val="E8E8E8"/>
            </a:solidFill>
            <a:ln w="9525">
              <a:noFill/>
              <a:miter lim="800000"/>
              <a:headEnd/>
              <a:tailEnd/>
            </a:ln>
          </p:spPr>
          <p:txBody>
            <a:bodyPr/>
            <a:lstStyle/>
            <a:p>
              <a:pPr algn="ctr">
                <a:spcBef>
                  <a:spcPct val="50000"/>
                </a:spcBef>
              </a:pPr>
              <a:endParaRPr lang="zh-CN" altLang="en-US"/>
            </a:p>
          </p:txBody>
        </p:sp>
        <p:sp>
          <p:nvSpPr>
            <p:cNvPr id="2096" name="Freeform 1520"/>
            <p:cNvSpPr>
              <a:spLocks noEditPoints="1"/>
            </p:cNvSpPr>
            <p:nvPr/>
          </p:nvSpPr>
          <p:spPr bwMode="auto">
            <a:xfrm>
              <a:off x="2506" y="3138"/>
              <a:ext cx="1996" cy="141"/>
            </a:xfrm>
            <a:custGeom>
              <a:avLst/>
              <a:gdLst>
                <a:gd name="T0" fmla="*/ 0 w 5322"/>
                <a:gd name="T1" fmla="*/ 0 h 378"/>
                <a:gd name="T2" fmla="*/ 0 w 5322"/>
                <a:gd name="T3" fmla="*/ 0 h 378"/>
                <a:gd name="T4" fmla="*/ 0 w 5322"/>
                <a:gd name="T5" fmla="*/ 0 h 378"/>
                <a:gd name="T6" fmla="*/ 0 w 5322"/>
                <a:gd name="T7" fmla="*/ 0 h 378"/>
                <a:gd name="T8" fmla="*/ 0 w 5322"/>
                <a:gd name="T9" fmla="*/ 0 h 378"/>
                <a:gd name="T10" fmla="*/ 0 w 5322"/>
                <a:gd name="T11" fmla="*/ 0 h 378"/>
                <a:gd name="T12" fmla="*/ 0 w 5322"/>
                <a:gd name="T13" fmla="*/ 0 h 378"/>
                <a:gd name="T14" fmla="*/ 0 w 5322"/>
                <a:gd name="T15" fmla="*/ 0 h 378"/>
                <a:gd name="T16" fmla="*/ 0 w 5322"/>
                <a:gd name="T17" fmla="*/ 0 h 378"/>
                <a:gd name="T18" fmla="*/ 0 w 5322"/>
                <a:gd name="T19" fmla="*/ 0 h 378"/>
                <a:gd name="T20" fmla="*/ 0 w 5322"/>
                <a:gd name="T21" fmla="*/ 0 h 378"/>
                <a:gd name="T22" fmla="*/ 0 w 5322"/>
                <a:gd name="T23" fmla="*/ 0 h 378"/>
                <a:gd name="T24" fmla="*/ 0 w 5322"/>
                <a:gd name="T25" fmla="*/ 0 h 378"/>
                <a:gd name="T26" fmla="*/ 0 w 5322"/>
                <a:gd name="T27" fmla="*/ 0 h 3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22"/>
                <a:gd name="T43" fmla="*/ 0 h 378"/>
                <a:gd name="T44" fmla="*/ 5322 w 5322"/>
                <a:gd name="T45" fmla="*/ 378 h 3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22" h="378">
                  <a:moveTo>
                    <a:pt x="5284" y="189"/>
                  </a:moveTo>
                  <a:cubicBezTo>
                    <a:pt x="5284" y="106"/>
                    <a:pt x="5259" y="38"/>
                    <a:pt x="5228" y="38"/>
                  </a:cubicBezTo>
                  <a:cubicBezTo>
                    <a:pt x="5196" y="38"/>
                    <a:pt x="5171" y="106"/>
                    <a:pt x="5171" y="189"/>
                  </a:cubicBezTo>
                  <a:cubicBezTo>
                    <a:pt x="5171" y="273"/>
                    <a:pt x="5196" y="341"/>
                    <a:pt x="5228" y="341"/>
                  </a:cubicBezTo>
                  <a:cubicBezTo>
                    <a:pt x="5259" y="341"/>
                    <a:pt x="5284" y="273"/>
                    <a:pt x="5284" y="189"/>
                  </a:cubicBezTo>
                  <a:close/>
                  <a:moveTo>
                    <a:pt x="95" y="0"/>
                  </a:moveTo>
                  <a:lnTo>
                    <a:pt x="5228" y="0"/>
                  </a:lnTo>
                  <a:cubicBezTo>
                    <a:pt x="5280" y="0"/>
                    <a:pt x="5322" y="85"/>
                    <a:pt x="5322" y="189"/>
                  </a:cubicBezTo>
                  <a:cubicBezTo>
                    <a:pt x="5322" y="294"/>
                    <a:pt x="5280" y="378"/>
                    <a:pt x="5228" y="378"/>
                  </a:cubicBezTo>
                  <a:cubicBezTo>
                    <a:pt x="5228" y="378"/>
                    <a:pt x="5228" y="378"/>
                    <a:pt x="5228" y="378"/>
                  </a:cubicBezTo>
                  <a:lnTo>
                    <a:pt x="95" y="378"/>
                  </a:lnTo>
                  <a:cubicBezTo>
                    <a:pt x="43" y="378"/>
                    <a:pt x="0" y="294"/>
                    <a:pt x="0" y="189"/>
                  </a:cubicBezTo>
                  <a:cubicBezTo>
                    <a:pt x="0" y="85"/>
                    <a:pt x="43" y="0"/>
                    <a:pt x="95" y="0"/>
                  </a:cubicBezTo>
                  <a:cubicBezTo>
                    <a:pt x="95" y="0"/>
                    <a:pt x="95" y="0"/>
                    <a:pt x="95" y="0"/>
                  </a:cubicBezTo>
                  <a:close/>
                </a:path>
              </a:pathLst>
            </a:custGeom>
            <a:noFill/>
            <a:ln w="9525" cap="rnd">
              <a:solidFill>
                <a:srgbClr val="BFBFBF"/>
              </a:solidFill>
              <a:round/>
              <a:headEnd/>
              <a:tailEnd/>
            </a:ln>
          </p:spPr>
          <p:txBody>
            <a:bodyPr/>
            <a:lstStyle/>
            <a:p>
              <a:pPr algn="ctr">
                <a:spcBef>
                  <a:spcPct val="50000"/>
                </a:spcBef>
              </a:pPr>
              <a:endParaRPr lang="zh-CN" altLang="en-US"/>
            </a:p>
          </p:txBody>
        </p:sp>
        <p:sp>
          <p:nvSpPr>
            <p:cNvPr id="2097" name="Freeform 1521"/>
            <p:cNvSpPr>
              <a:spLocks/>
            </p:cNvSpPr>
            <p:nvPr/>
          </p:nvSpPr>
          <p:spPr bwMode="auto">
            <a:xfrm>
              <a:off x="2506" y="3138"/>
              <a:ext cx="1996" cy="141"/>
            </a:xfrm>
            <a:custGeom>
              <a:avLst/>
              <a:gdLst>
                <a:gd name="T0" fmla="*/ 0 w 5322"/>
                <a:gd name="T1" fmla="*/ 0 h 378"/>
                <a:gd name="T2" fmla="*/ 0 w 5322"/>
                <a:gd name="T3" fmla="*/ 0 h 378"/>
                <a:gd name="T4" fmla="*/ 0 w 5322"/>
                <a:gd name="T5" fmla="*/ 0 h 378"/>
                <a:gd name="T6" fmla="*/ 0 w 5322"/>
                <a:gd name="T7" fmla="*/ 0 h 378"/>
                <a:gd name="T8" fmla="*/ 0 w 5322"/>
                <a:gd name="T9" fmla="*/ 0 h 378"/>
                <a:gd name="T10" fmla="*/ 0 w 5322"/>
                <a:gd name="T11" fmla="*/ 0 h 378"/>
                <a:gd name="T12" fmla="*/ 0 w 5322"/>
                <a:gd name="T13" fmla="*/ 0 h 378"/>
                <a:gd name="T14" fmla="*/ 0 w 5322"/>
                <a:gd name="T15" fmla="*/ 0 h 378"/>
                <a:gd name="T16" fmla="*/ 0 w 5322"/>
                <a:gd name="T17" fmla="*/ 0 h 3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22"/>
                <a:gd name="T28" fmla="*/ 0 h 378"/>
                <a:gd name="T29" fmla="*/ 5322 w 5322"/>
                <a:gd name="T30" fmla="*/ 378 h 3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22" h="378">
                  <a:moveTo>
                    <a:pt x="95" y="0"/>
                  </a:moveTo>
                  <a:lnTo>
                    <a:pt x="5228" y="0"/>
                  </a:lnTo>
                  <a:cubicBezTo>
                    <a:pt x="5280" y="0"/>
                    <a:pt x="5322" y="85"/>
                    <a:pt x="5322" y="189"/>
                  </a:cubicBezTo>
                  <a:cubicBezTo>
                    <a:pt x="5322" y="294"/>
                    <a:pt x="5280" y="378"/>
                    <a:pt x="5228" y="378"/>
                  </a:cubicBezTo>
                  <a:cubicBezTo>
                    <a:pt x="5228" y="378"/>
                    <a:pt x="5228" y="378"/>
                    <a:pt x="5228" y="378"/>
                  </a:cubicBezTo>
                  <a:lnTo>
                    <a:pt x="95" y="378"/>
                  </a:lnTo>
                  <a:cubicBezTo>
                    <a:pt x="43" y="378"/>
                    <a:pt x="0" y="294"/>
                    <a:pt x="0" y="189"/>
                  </a:cubicBezTo>
                  <a:cubicBezTo>
                    <a:pt x="0" y="85"/>
                    <a:pt x="43" y="0"/>
                    <a:pt x="95" y="0"/>
                  </a:cubicBezTo>
                  <a:cubicBezTo>
                    <a:pt x="95" y="0"/>
                    <a:pt x="95" y="0"/>
                    <a:pt x="95" y="0"/>
                  </a:cubicBezTo>
                  <a:close/>
                </a:path>
              </a:pathLst>
            </a:custGeom>
            <a:noFill/>
            <a:ln w="19050" cap="rnd">
              <a:solidFill>
                <a:srgbClr val="BFBFBF"/>
              </a:solidFill>
              <a:round/>
              <a:headEnd/>
              <a:tailEnd/>
            </a:ln>
          </p:spPr>
          <p:txBody>
            <a:bodyPr/>
            <a:lstStyle/>
            <a:p>
              <a:pPr algn="ctr">
                <a:spcBef>
                  <a:spcPct val="50000"/>
                </a:spcBef>
              </a:pPr>
              <a:endParaRPr lang="zh-CN" altLang="en-US"/>
            </a:p>
          </p:txBody>
        </p:sp>
      </p:grpSp>
      <p:sp>
        <p:nvSpPr>
          <p:cNvPr id="1660403" name="Text Box 1523"/>
          <p:cNvSpPr txBox="1">
            <a:spLocks noChangeArrowheads="1"/>
          </p:cNvSpPr>
          <p:nvPr/>
        </p:nvSpPr>
        <p:spPr bwMode="auto">
          <a:xfrm>
            <a:off x="3605213" y="3192463"/>
            <a:ext cx="1346200" cy="244475"/>
          </a:xfrm>
          <a:prstGeom prst="rect">
            <a:avLst/>
          </a:prstGeom>
          <a:noFill/>
          <a:ln w="12700" algn="ctr">
            <a:noFill/>
            <a:miter lim="800000"/>
            <a:headEnd type="none" w="sm" len="sm"/>
            <a:tailEnd type="none" w="med" len="lg"/>
          </a:ln>
        </p:spPr>
        <p:txBody>
          <a:bodyPr>
            <a:spAutoFit/>
          </a:bodyPr>
          <a:lstStyle/>
          <a:p>
            <a:pPr algn="ctr"/>
            <a:r>
              <a:rPr lang="zh-CN" altLang="en-US" sz="1000" b="0">
                <a:solidFill>
                  <a:srgbClr val="000066"/>
                </a:solidFill>
                <a:latin typeface="微软雅黑" pitchFamily="34" charset="-122"/>
                <a:ea typeface="微软雅黑" pitchFamily="34" charset="-122"/>
              </a:rPr>
              <a:t>专用会话通路</a:t>
            </a:r>
          </a:p>
        </p:txBody>
      </p:sp>
      <p:sp>
        <p:nvSpPr>
          <p:cNvPr id="1660406" name="Text Box 1526"/>
          <p:cNvSpPr txBox="1">
            <a:spLocks noChangeArrowheads="1"/>
          </p:cNvSpPr>
          <p:nvPr/>
        </p:nvSpPr>
        <p:spPr bwMode="auto">
          <a:xfrm>
            <a:off x="3567112" y="2703513"/>
            <a:ext cx="1790705" cy="369332"/>
          </a:xfrm>
          <a:prstGeom prst="rect">
            <a:avLst/>
          </a:prstGeom>
          <a:noFill/>
          <a:ln w="12700" algn="ctr">
            <a:noFill/>
            <a:miter lim="800000"/>
            <a:headEnd type="none" w="sm" len="sm"/>
            <a:tailEnd type="none" w="med" len="lg"/>
          </a:ln>
        </p:spPr>
        <p:txBody>
          <a:bodyPr wrap="square">
            <a:spAutoFit/>
          </a:bodyPr>
          <a:lstStyle/>
          <a:p>
            <a:pPr algn="ctr"/>
            <a:r>
              <a:rPr lang="zh-CN" altLang="en-US" dirty="0">
                <a:solidFill>
                  <a:srgbClr val="000066"/>
                </a:solidFill>
                <a:latin typeface="微软雅黑" pitchFamily="34" charset="-122"/>
                <a:ea typeface="微软雅黑" pitchFamily="34" charset="-122"/>
              </a:rPr>
              <a:t>个人帐户信息</a:t>
            </a:r>
          </a:p>
        </p:txBody>
      </p:sp>
      <p:sp>
        <p:nvSpPr>
          <p:cNvPr id="1660407" name="Text Box 1527"/>
          <p:cNvSpPr txBox="1">
            <a:spLocks noChangeArrowheads="1"/>
          </p:cNvSpPr>
          <p:nvPr/>
        </p:nvSpPr>
        <p:spPr bwMode="auto">
          <a:xfrm>
            <a:off x="3579812" y="3668713"/>
            <a:ext cx="1920881" cy="369332"/>
          </a:xfrm>
          <a:prstGeom prst="rect">
            <a:avLst/>
          </a:prstGeom>
          <a:noFill/>
          <a:ln w="12700" algn="ctr">
            <a:noFill/>
            <a:miter lim="800000"/>
            <a:headEnd type="none" w="sm" len="sm"/>
            <a:tailEnd type="none" w="med" len="lg"/>
          </a:ln>
        </p:spPr>
        <p:txBody>
          <a:bodyPr wrap="square">
            <a:spAutoFit/>
          </a:bodyPr>
          <a:lstStyle/>
          <a:p>
            <a:pPr algn="ctr"/>
            <a:r>
              <a:rPr lang="zh-CN" altLang="en-US" dirty="0">
                <a:solidFill>
                  <a:srgbClr val="000066"/>
                </a:solidFill>
                <a:latin typeface="微软雅黑" pitchFamily="34" charset="-122"/>
                <a:ea typeface="微软雅黑" pitchFamily="34" charset="-122"/>
              </a:rPr>
              <a:t>验证客户权限</a:t>
            </a:r>
          </a:p>
        </p:txBody>
      </p:sp>
      <p:sp>
        <p:nvSpPr>
          <p:cNvPr id="1660404" name="Line 1524"/>
          <p:cNvSpPr>
            <a:spLocks noChangeShapeType="1"/>
          </p:cNvSpPr>
          <p:nvPr/>
        </p:nvSpPr>
        <p:spPr bwMode="auto">
          <a:xfrm>
            <a:off x="2946400" y="3035300"/>
            <a:ext cx="2514600" cy="0"/>
          </a:xfrm>
          <a:prstGeom prst="line">
            <a:avLst/>
          </a:prstGeom>
          <a:noFill/>
          <a:ln w="9525">
            <a:solidFill>
              <a:schemeClr val="accent2"/>
            </a:solidFill>
            <a:round/>
            <a:headEnd/>
            <a:tailEnd type="triangle" w="med" len="med"/>
          </a:ln>
        </p:spPr>
        <p:txBody>
          <a:bodyPr lIns="92075" tIns="46038" rIns="92075" bIns="46038">
            <a:spAutoFit/>
          </a:bodyPr>
          <a:lstStyle/>
          <a:p>
            <a:endParaRPr lang="zh-CN" altLang="en-US"/>
          </a:p>
        </p:txBody>
      </p:sp>
      <p:sp>
        <p:nvSpPr>
          <p:cNvPr id="1660405" name="Line 1525"/>
          <p:cNvSpPr>
            <a:spLocks noChangeShapeType="1"/>
          </p:cNvSpPr>
          <p:nvPr/>
        </p:nvSpPr>
        <p:spPr bwMode="auto">
          <a:xfrm>
            <a:off x="2946400" y="3619500"/>
            <a:ext cx="2514600" cy="0"/>
          </a:xfrm>
          <a:prstGeom prst="line">
            <a:avLst/>
          </a:prstGeom>
          <a:noFill/>
          <a:ln w="9525">
            <a:solidFill>
              <a:schemeClr val="accent2"/>
            </a:solidFill>
            <a:round/>
            <a:headEnd type="triangle" w="med" len="med"/>
            <a:tailEnd/>
          </a:ln>
        </p:spPr>
        <p:txBody>
          <a:bodyPr lIns="92075" tIns="46038" rIns="92075" bIns="46038">
            <a:spAutoFit/>
          </a:bodyPr>
          <a:lstStyle/>
          <a:p>
            <a:endParaRPr lang="zh-CN" altLang="en-US"/>
          </a:p>
        </p:txBody>
      </p:sp>
      <p:cxnSp>
        <p:nvCxnSpPr>
          <p:cNvPr id="995428" name="AutoShape 100"/>
          <p:cNvCxnSpPr>
            <a:cxnSpLocks noChangeShapeType="1"/>
          </p:cNvCxnSpPr>
          <p:nvPr/>
        </p:nvCxnSpPr>
        <p:spPr bwMode="auto">
          <a:xfrm flipV="1">
            <a:off x="2679700" y="4078288"/>
            <a:ext cx="3657600" cy="411162"/>
          </a:xfrm>
          <a:prstGeom prst="curvedConnector4">
            <a:avLst>
              <a:gd name="adj1" fmla="val 44792"/>
              <a:gd name="adj2" fmla="val 155597"/>
            </a:avLst>
          </a:prstGeom>
          <a:noFill/>
          <a:ln w="19050" cap="rnd">
            <a:solidFill>
              <a:schemeClr val="hlink"/>
            </a:solidFill>
            <a:prstDash val="sysDot"/>
            <a:round/>
            <a:headEnd type="triangle" w="med" len="med"/>
            <a:tailEnd/>
          </a:ln>
        </p:spPr>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57917"/>
                                        </p:tgtEl>
                                        <p:attrNameLst>
                                          <p:attrName>style.visibility</p:attrName>
                                        </p:attrNameLst>
                                      </p:cBhvr>
                                      <p:to>
                                        <p:strVal val="visible"/>
                                      </p:to>
                                    </p:set>
                                    <p:animEffect transition="in" filter="box(in)">
                                      <p:cBhvr>
                                        <p:cTn id="7" dur="500"/>
                                        <p:tgtEl>
                                          <p:spTgt spid="1657917"/>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1660345"/>
                                        </p:tgtEl>
                                        <p:attrNameLst>
                                          <p:attrName>style.visibility</p:attrName>
                                        </p:attrNameLst>
                                      </p:cBhvr>
                                      <p:to>
                                        <p:strVal val="visible"/>
                                      </p:to>
                                    </p:set>
                                    <p:anim calcmode="discrete" valueType="clr">
                                      <p:cBhvr override="childStyle">
                                        <p:cTn id="11" dur="80"/>
                                        <p:tgtEl>
                                          <p:spTgt spid="1660345"/>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60345"/>
                                        </p:tgtEl>
                                        <p:attrNameLst>
                                          <p:attrName>fillcolor</p:attrName>
                                        </p:attrNameLst>
                                      </p:cBhvr>
                                      <p:tavLst>
                                        <p:tav tm="0">
                                          <p:val>
                                            <p:clrVal>
                                              <a:schemeClr val="accent2"/>
                                            </p:clrVal>
                                          </p:val>
                                        </p:tav>
                                        <p:tav tm="50000">
                                          <p:val>
                                            <p:clrVal>
                                              <a:schemeClr val="hlink"/>
                                            </p:clrVal>
                                          </p:val>
                                        </p:tav>
                                      </p:tavLst>
                                    </p:anim>
                                    <p:set>
                                      <p:cBhvr>
                                        <p:cTn id="13" dur="80"/>
                                        <p:tgtEl>
                                          <p:spTgt spid="1660345"/>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60328"/>
                                        </p:tgtEl>
                                        <p:attrNameLst>
                                          <p:attrName>style.visibility</p:attrName>
                                        </p:attrNameLst>
                                      </p:cBhvr>
                                      <p:to>
                                        <p:strVal val="visible"/>
                                      </p:to>
                                    </p:set>
                                    <p:animEffect transition="in" filter="wipe(left)">
                                      <p:cBhvr>
                                        <p:cTn id="18" dur="500"/>
                                        <p:tgtEl>
                                          <p:spTgt spid="1660328"/>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660302"/>
                                        </p:tgtEl>
                                        <p:attrNameLst>
                                          <p:attrName>style.visibility</p:attrName>
                                        </p:attrNameLst>
                                      </p:cBhvr>
                                      <p:to>
                                        <p:strVal val="visible"/>
                                      </p:to>
                                    </p:set>
                                    <p:animEffect transition="in" filter="blinds(horizontal)">
                                      <p:cBhvr>
                                        <p:cTn id="22" dur="500"/>
                                        <p:tgtEl>
                                          <p:spTgt spid="1660302"/>
                                        </p:tgtEl>
                                      </p:cBhvr>
                                    </p:animEffect>
                                  </p:childTnLst>
                                </p:cTn>
                              </p:par>
                            </p:childTnLst>
                          </p:cTn>
                        </p:par>
                        <p:par>
                          <p:cTn id="23" fill="hold">
                            <p:stCondLst>
                              <p:cond delay="1000"/>
                            </p:stCondLst>
                            <p:childTnLst>
                              <p:par>
                                <p:cTn id="24" presetID="22" presetClass="entr" presetSubtype="2" fill="hold" grpId="0" nodeType="afterEffect">
                                  <p:stCondLst>
                                    <p:cond delay="0"/>
                                  </p:stCondLst>
                                  <p:childTnLst>
                                    <p:set>
                                      <p:cBhvr>
                                        <p:cTn id="25" dur="1" fill="hold">
                                          <p:stCondLst>
                                            <p:cond delay="0"/>
                                          </p:stCondLst>
                                        </p:cTn>
                                        <p:tgtEl>
                                          <p:spTgt spid="1660332"/>
                                        </p:tgtEl>
                                        <p:attrNameLst>
                                          <p:attrName>style.visibility</p:attrName>
                                        </p:attrNameLst>
                                      </p:cBhvr>
                                      <p:to>
                                        <p:strVal val="visible"/>
                                      </p:to>
                                    </p:set>
                                    <p:animEffect transition="in" filter="wipe(right)">
                                      <p:cBhvr>
                                        <p:cTn id="26" dur="500"/>
                                        <p:tgtEl>
                                          <p:spTgt spid="1660332"/>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1660333"/>
                                        </p:tgtEl>
                                        <p:attrNameLst>
                                          <p:attrName>style.visibility</p:attrName>
                                        </p:attrNameLst>
                                      </p:cBhvr>
                                      <p:to>
                                        <p:strVal val="visible"/>
                                      </p:to>
                                    </p:set>
                                    <p:animEffect transition="in" filter="blinds(horizontal)">
                                      <p:cBhvr>
                                        <p:cTn id="30" dur="500"/>
                                        <p:tgtEl>
                                          <p:spTgt spid="166033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6030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660333"/>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660403"/>
                                        </p:tgtEl>
                                        <p:attrNameLst>
                                          <p:attrName>style.visibility</p:attrName>
                                        </p:attrNameLst>
                                      </p:cBhvr>
                                      <p:to>
                                        <p:strVal val="visible"/>
                                      </p:to>
                                    </p:set>
                                    <p:animEffect transition="in" filter="box(in)">
                                      <p:cBhvr>
                                        <p:cTn id="42" dur="500"/>
                                        <p:tgtEl>
                                          <p:spTgt spid="1660403"/>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660404"/>
                                        </p:tgtEl>
                                        <p:attrNameLst>
                                          <p:attrName>style.visibility</p:attrName>
                                        </p:attrNameLst>
                                      </p:cBhvr>
                                      <p:to>
                                        <p:strVal val="visible"/>
                                      </p:to>
                                    </p:set>
                                    <p:animEffect transition="in" filter="wipe(left)">
                                      <p:cBhvr>
                                        <p:cTn id="46" dur="500"/>
                                        <p:tgtEl>
                                          <p:spTgt spid="1660404"/>
                                        </p:tgtEl>
                                      </p:cBhvr>
                                    </p:animEffect>
                                  </p:childTnLst>
                                </p:cTn>
                              </p:par>
                            </p:childTnLst>
                          </p:cTn>
                        </p:par>
                        <p:par>
                          <p:cTn id="47" fill="hold">
                            <p:stCondLst>
                              <p:cond delay="1000"/>
                            </p:stCondLst>
                            <p:childTnLst>
                              <p:par>
                                <p:cTn id="48" presetID="3" presetClass="entr" presetSubtype="10" fill="hold" nodeType="afterEffect">
                                  <p:stCondLst>
                                    <p:cond delay="0"/>
                                  </p:stCondLst>
                                  <p:childTnLst>
                                    <p:set>
                                      <p:cBhvr>
                                        <p:cTn id="49" dur="1" fill="hold">
                                          <p:stCondLst>
                                            <p:cond delay="0"/>
                                          </p:stCondLst>
                                        </p:cTn>
                                        <p:tgtEl>
                                          <p:spTgt spid="1660406"/>
                                        </p:tgtEl>
                                        <p:attrNameLst>
                                          <p:attrName>style.visibility</p:attrName>
                                        </p:attrNameLst>
                                      </p:cBhvr>
                                      <p:to>
                                        <p:strVal val="visible"/>
                                      </p:to>
                                    </p:set>
                                    <p:animEffect transition="in" filter="blinds(horizontal)">
                                      <p:cBhvr>
                                        <p:cTn id="50" dur="500"/>
                                        <p:tgtEl>
                                          <p:spTgt spid="1660406"/>
                                        </p:tgtEl>
                                      </p:cBhvr>
                                    </p:animEffect>
                                  </p:childTnLst>
                                </p:cTn>
                              </p:par>
                            </p:childTnLst>
                          </p:cTn>
                        </p:par>
                        <p:par>
                          <p:cTn id="51" fill="hold">
                            <p:stCondLst>
                              <p:cond delay="1500"/>
                            </p:stCondLst>
                            <p:childTnLst>
                              <p:par>
                                <p:cTn id="52" presetID="22" presetClass="entr" presetSubtype="2" fill="hold" grpId="0" nodeType="afterEffect">
                                  <p:stCondLst>
                                    <p:cond delay="0"/>
                                  </p:stCondLst>
                                  <p:childTnLst>
                                    <p:set>
                                      <p:cBhvr>
                                        <p:cTn id="53" dur="1" fill="hold">
                                          <p:stCondLst>
                                            <p:cond delay="0"/>
                                          </p:stCondLst>
                                        </p:cTn>
                                        <p:tgtEl>
                                          <p:spTgt spid="1660405"/>
                                        </p:tgtEl>
                                        <p:attrNameLst>
                                          <p:attrName>style.visibility</p:attrName>
                                        </p:attrNameLst>
                                      </p:cBhvr>
                                      <p:to>
                                        <p:strVal val="visible"/>
                                      </p:to>
                                    </p:set>
                                    <p:animEffect transition="in" filter="wipe(right)">
                                      <p:cBhvr>
                                        <p:cTn id="54" dur="500"/>
                                        <p:tgtEl>
                                          <p:spTgt spid="1660405"/>
                                        </p:tgtEl>
                                      </p:cBhvr>
                                    </p:animEffect>
                                  </p:childTnLst>
                                </p:cTn>
                              </p:par>
                            </p:childTnLst>
                          </p:cTn>
                        </p:par>
                        <p:par>
                          <p:cTn id="55" fill="hold">
                            <p:stCondLst>
                              <p:cond delay="2000"/>
                            </p:stCondLst>
                            <p:childTnLst>
                              <p:par>
                                <p:cTn id="56" presetID="3" presetClass="entr" presetSubtype="10" fill="hold" nodeType="afterEffect">
                                  <p:stCondLst>
                                    <p:cond delay="0"/>
                                  </p:stCondLst>
                                  <p:childTnLst>
                                    <p:set>
                                      <p:cBhvr>
                                        <p:cTn id="57" dur="1" fill="hold">
                                          <p:stCondLst>
                                            <p:cond delay="0"/>
                                          </p:stCondLst>
                                        </p:cTn>
                                        <p:tgtEl>
                                          <p:spTgt spid="1660407"/>
                                        </p:tgtEl>
                                        <p:attrNameLst>
                                          <p:attrName>style.visibility</p:attrName>
                                        </p:attrNameLst>
                                      </p:cBhvr>
                                      <p:to>
                                        <p:strVal val="visible"/>
                                      </p:to>
                                    </p:set>
                                    <p:animEffect transition="in" filter="blinds(horizontal)">
                                      <p:cBhvr>
                                        <p:cTn id="58" dur="500"/>
                                        <p:tgtEl>
                                          <p:spTgt spid="1660407"/>
                                        </p:tgtEl>
                                      </p:cBhvr>
                                    </p:animEffect>
                                  </p:childTnLst>
                                </p:cTn>
                              </p:par>
                            </p:childTnLst>
                          </p:cTn>
                        </p:par>
                        <p:par>
                          <p:cTn id="59" fill="hold">
                            <p:stCondLst>
                              <p:cond delay="2500"/>
                            </p:stCondLst>
                            <p:childTnLst>
                              <p:par>
                                <p:cTn id="60" presetID="4" presetClass="entr" presetSubtype="16" fill="hold" nodeType="afterEffect">
                                  <p:stCondLst>
                                    <p:cond delay="0"/>
                                  </p:stCondLst>
                                  <p:childTnLst>
                                    <p:set>
                                      <p:cBhvr>
                                        <p:cTn id="61" dur="1" fill="hold">
                                          <p:stCondLst>
                                            <p:cond delay="0"/>
                                          </p:stCondLst>
                                        </p:cTn>
                                        <p:tgtEl>
                                          <p:spTgt spid="1657918"/>
                                        </p:tgtEl>
                                        <p:attrNameLst>
                                          <p:attrName>style.visibility</p:attrName>
                                        </p:attrNameLst>
                                      </p:cBhvr>
                                      <p:to>
                                        <p:strVal val="visible"/>
                                      </p:to>
                                    </p:set>
                                    <p:animEffect transition="in" filter="box(in)">
                                      <p:cBhvr>
                                        <p:cTn id="62" dur="500"/>
                                        <p:tgtEl>
                                          <p:spTgt spid="1657918"/>
                                        </p:tgtEl>
                                      </p:cBhvr>
                                    </p:animEffect>
                                  </p:childTnLst>
                                </p:cTn>
                              </p:par>
                            </p:childTnLst>
                          </p:cTn>
                        </p:par>
                        <p:par>
                          <p:cTn id="63" fill="hold">
                            <p:stCondLst>
                              <p:cond delay="3000"/>
                            </p:stCondLst>
                            <p:childTnLst>
                              <p:par>
                                <p:cTn id="64" presetID="22" presetClass="entr" presetSubtype="2" fill="hold" nodeType="afterEffect">
                                  <p:stCondLst>
                                    <p:cond delay="0"/>
                                  </p:stCondLst>
                                  <p:childTnLst>
                                    <p:set>
                                      <p:cBhvr>
                                        <p:cTn id="65" dur="1" fill="hold">
                                          <p:stCondLst>
                                            <p:cond delay="0"/>
                                          </p:stCondLst>
                                        </p:cTn>
                                        <p:tgtEl>
                                          <p:spTgt spid="995428"/>
                                        </p:tgtEl>
                                        <p:attrNameLst>
                                          <p:attrName>style.visibility</p:attrName>
                                        </p:attrNameLst>
                                      </p:cBhvr>
                                      <p:to>
                                        <p:strVal val="visible"/>
                                      </p:to>
                                    </p:set>
                                    <p:animEffect transition="in" filter="wipe(right)">
                                      <p:cBhvr>
                                        <p:cTn id="66" dur="500"/>
                                        <p:tgtEl>
                                          <p:spTgt spid="995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302" grpId="0"/>
      <p:bldP spid="1660328" grpId="0" animBg="1"/>
      <p:bldP spid="1660332" grpId="0" animBg="1"/>
      <p:bldP spid="1660333" grpId="0"/>
      <p:bldP spid="1660403" grpId="0"/>
      <p:bldP spid="1660404" grpId="0" animBg="1"/>
      <p:bldP spid="166040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7"/>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en-US" altLang="zh-CN" sz="3200" b="1" dirty="0" err="1" smtClean="0">
                <a:solidFill>
                  <a:schemeClr val="bg1"/>
                </a:solidFill>
                <a:latin typeface="微软雅黑" pitchFamily="34" charset="-122"/>
                <a:ea typeface="微软雅黑" pitchFamily="34" charset="-122"/>
                <a:cs typeface="Times New Roman" pitchFamily="18" charset="0"/>
              </a:rPr>
              <a:t>FCIP</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49157" name="Text Box 3"/>
          <p:cNvSpPr txBox="1">
            <a:spLocks noChangeArrowheads="1"/>
          </p:cNvSpPr>
          <p:nvPr/>
        </p:nvSpPr>
        <p:spPr bwMode="auto">
          <a:xfrm>
            <a:off x="454025" y="1290643"/>
            <a:ext cx="7848600" cy="2185214"/>
          </a:xfrm>
          <a:prstGeom prst="rect">
            <a:avLst/>
          </a:prstGeom>
          <a:noFill/>
          <a:ln w="9525" algn="ctr">
            <a:noFill/>
            <a:miter lim="800000"/>
            <a:headEnd/>
            <a:tailEnd/>
          </a:ln>
        </p:spPr>
        <p:txBody>
          <a:bodyPr>
            <a:spAutoFit/>
          </a:bodyPr>
          <a:lstStyle/>
          <a:p>
            <a:pPr>
              <a:spcBef>
                <a:spcPct val="50000"/>
              </a:spcBef>
              <a:buSzPct val="70000"/>
              <a:buFont typeface="Wingdings" pitchFamily="2" charset="2"/>
              <a:buChar char="l"/>
            </a:pPr>
            <a:r>
              <a:rPr lang="zh-CN" altLang="en-US" sz="1600" dirty="0">
                <a:latin typeface="微软雅黑" pitchFamily="34" charset="-122"/>
                <a:ea typeface="微软雅黑" pitchFamily="34" charset="-122"/>
              </a:rPr>
              <a:t>应用</a:t>
            </a:r>
            <a:r>
              <a:rPr lang="zh-CN" altLang="en-US" sz="1600" dirty="0" smtClean="0">
                <a:latin typeface="微软雅黑" pitchFamily="34" charset="-122"/>
                <a:ea typeface="微软雅黑" pitchFamily="34" charset="-122"/>
              </a:rPr>
              <a:t>场合</a:t>
            </a:r>
            <a:endParaRPr lang="zh-CN" altLang="en-US" sz="1600" dirty="0">
              <a:latin typeface="微软雅黑" pitchFamily="34" charset="-122"/>
              <a:ea typeface="微软雅黑" pitchFamily="34" charset="-122"/>
            </a:endParaRPr>
          </a:p>
          <a:p>
            <a:pPr lvl="1">
              <a:spcBef>
                <a:spcPct val="50000"/>
              </a:spcBef>
              <a:buFontTx/>
              <a:buChar char="•"/>
            </a:pPr>
            <a:r>
              <a:rPr lang="zh-CN" altLang="en-US" sz="1600" dirty="0">
                <a:latin typeface="微软雅黑" pitchFamily="34" charset="-122"/>
                <a:ea typeface="微软雅黑" pitchFamily="34" charset="-122"/>
              </a:rPr>
              <a:t>两个</a:t>
            </a:r>
            <a:r>
              <a:rPr lang="en-US" altLang="zh-CN" sz="1600" dirty="0">
                <a:latin typeface="微软雅黑" pitchFamily="34" charset="-122"/>
                <a:ea typeface="微软雅黑" pitchFamily="34" charset="-122"/>
              </a:rPr>
              <a:t>FC SAN</a:t>
            </a:r>
            <a:r>
              <a:rPr lang="zh-CN" altLang="en-US" sz="1600" dirty="0">
                <a:latin typeface="微软雅黑" pitchFamily="34" charset="-122"/>
                <a:ea typeface="微软雅黑" pitchFamily="34" charset="-122"/>
              </a:rPr>
              <a:t>孤岛</a:t>
            </a:r>
          </a:p>
          <a:p>
            <a:pPr lvl="1">
              <a:spcBef>
                <a:spcPct val="50000"/>
              </a:spcBef>
              <a:buFontTx/>
              <a:buChar char="•"/>
            </a:pPr>
            <a:r>
              <a:rPr lang="zh-CN" altLang="en-US" sz="1600" dirty="0">
                <a:latin typeface="微软雅黑" pitchFamily="34" charset="-122"/>
                <a:ea typeface="微软雅黑" pitchFamily="34" charset="-122"/>
              </a:rPr>
              <a:t>通过</a:t>
            </a:r>
            <a:r>
              <a:rPr lang="en-US" altLang="zh-CN" sz="1600" dirty="0">
                <a:latin typeface="微软雅黑" pitchFamily="34" charset="-122"/>
                <a:ea typeface="微软雅黑" pitchFamily="34" charset="-122"/>
              </a:rPr>
              <a:t>IP</a:t>
            </a:r>
            <a:r>
              <a:rPr lang="zh-CN" altLang="en-US" sz="1600" dirty="0">
                <a:latin typeface="微软雅黑" pitchFamily="34" charset="-122"/>
                <a:ea typeface="微软雅黑" pitchFamily="34" charset="-122"/>
              </a:rPr>
              <a:t>连接成一个大的</a:t>
            </a:r>
            <a:r>
              <a:rPr lang="en-US" altLang="zh-CN" sz="1600" dirty="0">
                <a:latin typeface="微软雅黑" pitchFamily="34" charset="-122"/>
                <a:ea typeface="微软雅黑" pitchFamily="34" charset="-122"/>
              </a:rPr>
              <a:t>FC SAN</a:t>
            </a:r>
          </a:p>
          <a:p>
            <a:pPr>
              <a:spcBef>
                <a:spcPct val="50000"/>
              </a:spcBef>
              <a:buSzPct val="70000"/>
              <a:buFont typeface="Wingdings" pitchFamily="2" charset="2"/>
              <a:buChar char="l"/>
            </a:pPr>
            <a:r>
              <a:rPr lang="zh-CN" altLang="en-US" sz="1600" dirty="0" smtClean="0">
                <a:latin typeface="微软雅黑" pitchFamily="34" charset="-122"/>
                <a:ea typeface="微软雅黑" pitchFamily="34" charset="-122"/>
              </a:rPr>
              <a:t>特点</a:t>
            </a:r>
            <a:endParaRPr lang="zh-CN" altLang="en-US" sz="1600" dirty="0">
              <a:latin typeface="微软雅黑" pitchFamily="34" charset="-122"/>
              <a:ea typeface="微软雅黑" pitchFamily="34" charset="-122"/>
            </a:endParaRPr>
          </a:p>
          <a:p>
            <a:pPr lvl="1">
              <a:spcBef>
                <a:spcPct val="50000"/>
              </a:spcBef>
              <a:buFontTx/>
              <a:buChar char="•"/>
            </a:pPr>
            <a:r>
              <a:rPr lang="zh-CN" altLang="en-US" sz="1600" dirty="0">
                <a:latin typeface="微软雅黑" pitchFamily="34" charset="-122"/>
                <a:ea typeface="微软雅黑" pitchFamily="34" charset="-122"/>
              </a:rPr>
              <a:t>基于</a:t>
            </a:r>
            <a:r>
              <a:rPr lang="en-US" altLang="zh-CN" sz="1600" dirty="0">
                <a:latin typeface="微软雅黑" pitchFamily="34" charset="-122"/>
                <a:ea typeface="微软雅黑" pitchFamily="34" charset="-122"/>
              </a:rPr>
              <a:t>IP</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FC</a:t>
            </a:r>
            <a:r>
              <a:rPr lang="zh-CN" altLang="en-US" sz="1600" dirty="0">
                <a:latin typeface="微软雅黑" pitchFamily="34" charset="-122"/>
                <a:ea typeface="微软雅黑" pitchFamily="34" charset="-122"/>
              </a:rPr>
              <a:t>隧道协议，将</a:t>
            </a:r>
            <a:r>
              <a:rPr lang="en-US" altLang="zh-CN" sz="1600" dirty="0">
                <a:latin typeface="微软雅黑" pitchFamily="34" charset="-122"/>
                <a:ea typeface="微软雅黑" pitchFamily="34" charset="-122"/>
              </a:rPr>
              <a:t>FC</a:t>
            </a:r>
            <a:r>
              <a:rPr lang="zh-CN" altLang="en-US" sz="1600" dirty="0">
                <a:latin typeface="微软雅黑" pitchFamily="34" charset="-122"/>
                <a:ea typeface="微软雅黑" pitchFamily="34" charset="-122"/>
              </a:rPr>
              <a:t>帧封装在</a:t>
            </a:r>
            <a:r>
              <a:rPr lang="en-US" altLang="zh-CN" sz="1600" dirty="0">
                <a:latin typeface="微软雅黑" pitchFamily="34" charset="-122"/>
                <a:ea typeface="微软雅黑" pitchFamily="34" charset="-122"/>
              </a:rPr>
              <a:t>TCP/IP</a:t>
            </a:r>
            <a:r>
              <a:rPr lang="zh-CN" altLang="en-US" sz="1600" dirty="0">
                <a:latin typeface="微软雅黑" pitchFamily="34" charset="-122"/>
                <a:ea typeface="微软雅黑" pitchFamily="34" charset="-122"/>
              </a:rPr>
              <a:t>上</a:t>
            </a:r>
          </a:p>
          <a:p>
            <a:pPr lvl="1">
              <a:spcBef>
                <a:spcPct val="50000"/>
              </a:spcBef>
              <a:buFontTx/>
              <a:buChar char="•"/>
            </a:pPr>
            <a:r>
              <a:rPr lang="en-US" altLang="zh-CN" sz="1600" dirty="0" err="1">
                <a:latin typeface="微软雅黑" pitchFamily="34" charset="-122"/>
                <a:ea typeface="微软雅黑" pitchFamily="34" charset="-122"/>
              </a:rPr>
              <a:t>FCIP</a:t>
            </a:r>
            <a:r>
              <a:rPr lang="zh-CN" altLang="en-US" sz="1600" dirty="0">
                <a:latin typeface="微软雅黑" pitchFamily="34" charset="-122"/>
                <a:ea typeface="微软雅黑" pitchFamily="34" charset="-122"/>
              </a:rPr>
              <a:t>连接对</a:t>
            </a:r>
            <a:r>
              <a:rPr lang="en-US" altLang="zh-CN" sz="1600" dirty="0">
                <a:latin typeface="微软雅黑" pitchFamily="34" charset="-122"/>
                <a:ea typeface="微软雅黑" pitchFamily="34" charset="-122"/>
              </a:rPr>
              <a:t>IP</a:t>
            </a:r>
            <a:r>
              <a:rPr lang="zh-CN" altLang="en-US" sz="1600" dirty="0">
                <a:latin typeface="微软雅黑" pitchFamily="34" charset="-122"/>
                <a:ea typeface="微软雅黑" pitchFamily="34" charset="-122"/>
              </a:rPr>
              <a:t>网络是透明的，整个传输中只有</a:t>
            </a:r>
            <a:r>
              <a:rPr lang="en-US" altLang="zh-CN" sz="1600" dirty="0" err="1">
                <a:latin typeface="微软雅黑" pitchFamily="34" charset="-122"/>
                <a:ea typeface="微软雅黑" pitchFamily="34" charset="-122"/>
              </a:rPr>
              <a:t>FCIP</a:t>
            </a:r>
            <a:r>
              <a:rPr lang="zh-CN" altLang="en-US" sz="1600" dirty="0">
                <a:latin typeface="微软雅黑" pitchFamily="34" charset="-122"/>
                <a:ea typeface="微软雅黑" pitchFamily="34" charset="-122"/>
              </a:rPr>
              <a:t>网关需要知道</a:t>
            </a:r>
            <a:r>
              <a:rPr lang="en-US" altLang="zh-CN" sz="1600" dirty="0" err="1">
                <a:latin typeface="微软雅黑" pitchFamily="34" charset="-122"/>
                <a:ea typeface="微软雅黑" pitchFamily="34" charset="-122"/>
              </a:rPr>
              <a:t>FCIP</a:t>
            </a:r>
            <a:r>
              <a:rPr lang="zh-CN" altLang="en-US" sz="1600" dirty="0">
                <a:latin typeface="微软雅黑" pitchFamily="34" charset="-122"/>
                <a:ea typeface="微软雅黑" pitchFamily="34" charset="-122"/>
              </a:rPr>
              <a:t>的封装</a:t>
            </a:r>
          </a:p>
        </p:txBody>
      </p:sp>
      <p:sp>
        <p:nvSpPr>
          <p:cNvPr id="58" name="Rectangle 4"/>
          <p:cNvSpPr>
            <a:spLocks noChangeArrowheads="1"/>
          </p:cNvSpPr>
          <p:nvPr/>
        </p:nvSpPr>
        <p:spPr bwMode="auto">
          <a:xfrm>
            <a:off x="1016000" y="5599113"/>
            <a:ext cx="866775" cy="246062"/>
          </a:xfrm>
          <a:prstGeom prst="rect">
            <a:avLst/>
          </a:prstGeom>
          <a:noFill/>
          <a:ln w="9525">
            <a:noFill/>
            <a:miter lim="800000"/>
            <a:headEnd/>
            <a:tailEnd/>
          </a:ln>
        </p:spPr>
        <p:txBody>
          <a:bodyPr lIns="0" tIns="0" rIns="0" bIns="0">
            <a:spAutoFit/>
          </a:bodyPr>
          <a:lstStyle/>
          <a:p>
            <a:pPr algn="ctr">
              <a:spcBef>
                <a:spcPct val="50000"/>
              </a:spcBef>
            </a:pPr>
            <a:r>
              <a:rPr lang="en-US" altLang="zh-CN" sz="1600">
                <a:solidFill>
                  <a:srgbClr val="00B0F0"/>
                </a:solidFill>
                <a:latin typeface="微软雅黑" pitchFamily="34" charset="-122"/>
                <a:ea typeface="微软雅黑" pitchFamily="34" charset="-122"/>
              </a:rPr>
              <a:t>FCIP</a:t>
            </a:r>
            <a:r>
              <a:rPr lang="zh-CN" altLang="en-US" sz="1600">
                <a:solidFill>
                  <a:srgbClr val="00B0F0"/>
                </a:solidFill>
                <a:latin typeface="微软雅黑" pitchFamily="34" charset="-122"/>
                <a:ea typeface="微软雅黑" pitchFamily="34" charset="-122"/>
              </a:rPr>
              <a:t>报文</a:t>
            </a:r>
          </a:p>
        </p:txBody>
      </p:sp>
      <p:grpSp>
        <p:nvGrpSpPr>
          <p:cNvPr id="2" name="Group 5"/>
          <p:cNvGrpSpPr>
            <a:grpSpLocks/>
          </p:cNvGrpSpPr>
          <p:nvPr/>
        </p:nvGrpSpPr>
        <p:grpSpPr bwMode="auto">
          <a:xfrm>
            <a:off x="1974850" y="5445125"/>
            <a:ext cx="1020763" cy="576263"/>
            <a:chOff x="884" y="3293"/>
            <a:chExt cx="643" cy="319"/>
          </a:xfrm>
        </p:grpSpPr>
        <p:sp>
          <p:nvSpPr>
            <p:cNvPr id="60" name="Rectangle 6"/>
            <p:cNvSpPr>
              <a:spLocks noChangeArrowheads="1"/>
            </p:cNvSpPr>
            <p:nvPr/>
          </p:nvSpPr>
          <p:spPr bwMode="auto">
            <a:xfrm>
              <a:off x="884" y="3293"/>
              <a:ext cx="643" cy="319"/>
            </a:xfrm>
            <a:prstGeom prst="rect">
              <a:avLst/>
            </a:prstGeom>
            <a:solidFill>
              <a:schemeClr val="bg1">
                <a:lumMod val="85000"/>
              </a:schemeClr>
            </a:solidFill>
            <a:ln w="4763">
              <a:solidFill>
                <a:schemeClr val="bg1">
                  <a:lumMod val="65000"/>
                </a:schemeClr>
              </a:solidFill>
              <a:miter lim="800000"/>
              <a:headEnd/>
              <a:tailEnd/>
            </a:ln>
          </p:spPr>
          <p:txBody>
            <a:bodyPr/>
            <a:lstStyle/>
            <a:p>
              <a:pPr>
                <a:defRPr/>
              </a:pPr>
              <a:endParaRPr lang="zh-CN" altLang="en-US">
                <a:latin typeface="Arial" pitchFamily="34" charset="0"/>
                <a:ea typeface="宋体" pitchFamily="2" charset="-122"/>
              </a:endParaRPr>
            </a:p>
          </p:txBody>
        </p:sp>
        <p:sp>
          <p:nvSpPr>
            <p:cNvPr id="49180" name="Rectangle 7"/>
            <p:cNvSpPr>
              <a:spLocks noChangeArrowheads="1"/>
            </p:cNvSpPr>
            <p:nvPr/>
          </p:nvSpPr>
          <p:spPr bwMode="auto">
            <a:xfrm>
              <a:off x="1074" y="3419"/>
              <a:ext cx="193" cy="116"/>
            </a:xfrm>
            <a:prstGeom prst="rect">
              <a:avLst/>
            </a:prstGeom>
            <a:noFill/>
            <a:ln w="9525">
              <a:noFill/>
              <a:miter lim="800000"/>
              <a:headEnd/>
              <a:tailEnd/>
            </a:ln>
          </p:spPr>
          <p:txBody>
            <a:bodyPr wrap="none" lIns="0" tIns="0" rIns="0" bIns="0">
              <a:spAutoFit/>
            </a:bodyPr>
            <a:lstStyle/>
            <a:p>
              <a:pPr algn="ctr" eaLnBrk="0" hangingPunct="0"/>
              <a:r>
                <a:rPr lang="en-US" altLang="zh-CN">
                  <a:latin typeface="微软雅黑" pitchFamily="34" charset="-122"/>
                  <a:ea typeface="微软雅黑" pitchFamily="34" charset="-122"/>
                </a:rPr>
                <a:t>IP</a:t>
              </a:r>
              <a:r>
                <a:rPr lang="zh-CN" altLang="en-US">
                  <a:latin typeface="微软雅黑" pitchFamily="34" charset="-122"/>
                  <a:ea typeface="微软雅黑" pitchFamily="34" charset="-122"/>
                </a:rPr>
                <a:t>头</a:t>
              </a:r>
            </a:p>
          </p:txBody>
        </p:sp>
      </p:grpSp>
      <p:grpSp>
        <p:nvGrpSpPr>
          <p:cNvPr id="3" name="Group 8"/>
          <p:cNvGrpSpPr>
            <a:grpSpLocks/>
          </p:cNvGrpSpPr>
          <p:nvPr/>
        </p:nvGrpSpPr>
        <p:grpSpPr bwMode="auto">
          <a:xfrm>
            <a:off x="2965508" y="5444890"/>
            <a:ext cx="1074738" cy="575574"/>
            <a:chOff x="1508" y="3293"/>
            <a:chExt cx="677" cy="319"/>
          </a:xfrm>
          <a:solidFill>
            <a:schemeClr val="accent5">
              <a:lumMod val="90000"/>
            </a:schemeClr>
          </a:solidFill>
        </p:grpSpPr>
        <p:sp>
          <p:nvSpPr>
            <p:cNvPr id="63" name="Rectangle 9"/>
            <p:cNvSpPr>
              <a:spLocks noChangeArrowheads="1"/>
            </p:cNvSpPr>
            <p:nvPr/>
          </p:nvSpPr>
          <p:spPr bwMode="auto">
            <a:xfrm>
              <a:off x="1508" y="3293"/>
              <a:ext cx="677" cy="319"/>
            </a:xfrm>
            <a:prstGeom prst="rect">
              <a:avLst/>
            </a:prstGeom>
            <a:grpFill/>
            <a:ln w="4763">
              <a:solidFill>
                <a:schemeClr val="bg1">
                  <a:lumMod val="65000"/>
                </a:schemeClr>
              </a:solidFill>
              <a:miter lim="800000"/>
              <a:headEnd/>
              <a:tailEnd/>
            </a:ln>
          </p:spPr>
          <p:txBody>
            <a:bodyPr/>
            <a:lstStyle/>
            <a:p>
              <a:pPr>
                <a:defRPr/>
              </a:pPr>
              <a:endParaRPr lang="zh-CN" altLang="en-US">
                <a:latin typeface="Arial" pitchFamily="34" charset="0"/>
                <a:ea typeface="宋体" pitchFamily="2" charset="-122"/>
              </a:endParaRPr>
            </a:p>
          </p:txBody>
        </p:sp>
        <p:sp>
          <p:nvSpPr>
            <p:cNvPr id="64" name="Rectangle 10"/>
            <p:cNvSpPr>
              <a:spLocks noChangeArrowheads="1"/>
            </p:cNvSpPr>
            <p:nvPr/>
          </p:nvSpPr>
          <p:spPr bwMode="auto">
            <a:xfrm>
              <a:off x="1686" y="3419"/>
              <a:ext cx="283" cy="116"/>
            </a:xfrm>
            <a:prstGeom prst="rect">
              <a:avLst/>
            </a:prstGeom>
            <a:grpFill/>
            <a:ln w="9525">
              <a:noFill/>
              <a:miter lim="800000"/>
              <a:headEnd/>
              <a:tailEnd/>
            </a:ln>
          </p:spPr>
          <p:txBody>
            <a:bodyPr wrap="none" lIns="0" tIns="0" rIns="0" bIns="0">
              <a:spAutoFit/>
            </a:bodyPr>
            <a:lstStyle/>
            <a:p>
              <a:pPr algn="ctr" eaLnBrk="0" hangingPunct="0">
                <a:defRPr/>
              </a:pP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头</a:t>
              </a:r>
            </a:p>
          </p:txBody>
        </p:sp>
      </p:grpSp>
      <p:sp>
        <p:nvSpPr>
          <p:cNvPr id="86" name="Line 32"/>
          <p:cNvSpPr>
            <a:spLocks noChangeShapeType="1"/>
          </p:cNvSpPr>
          <p:nvPr/>
        </p:nvSpPr>
        <p:spPr bwMode="auto">
          <a:xfrm>
            <a:off x="3178175" y="4932363"/>
            <a:ext cx="693738" cy="447675"/>
          </a:xfrm>
          <a:prstGeom prst="line">
            <a:avLst/>
          </a:prstGeom>
          <a:noFill/>
          <a:ln w="12700">
            <a:solidFill>
              <a:schemeClr val="bg2"/>
            </a:solidFill>
            <a:round/>
            <a:headEnd/>
            <a:tailEnd/>
          </a:ln>
        </p:spPr>
        <p:txBody>
          <a:bodyPr>
            <a:spAutoFit/>
          </a:bodyPr>
          <a:lstStyle/>
          <a:p>
            <a:endParaRPr lang="zh-CN" altLang="en-US"/>
          </a:p>
        </p:txBody>
      </p:sp>
      <p:sp>
        <p:nvSpPr>
          <p:cNvPr id="87" name="Line 33"/>
          <p:cNvSpPr>
            <a:spLocks noChangeShapeType="1"/>
          </p:cNvSpPr>
          <p:nvPr/>
        </p:nvSpPr>
        <p:spPr bwMode="auto">
          <a:xfrm>
            <a:off x="7165975" y="4902200"/>
            <a:ext cx="681038" cy="504825"/>
          </a:xfrm>
          <a:prstGeom prst="line">
            <a:avLst/>
          </a:prstGeom>
          <a:noFill/>
          <a:ln w="12700">
            <a:solidFill>
              <a:schemeClr val="bg2"/>
            </a:solidFill>
            <a:round/>
            <a:headEnd/>
            <a:tailEnd/>
          </a:ln>
        </p:spPr>
        <p:txBody>
          <a:bodyPr>
            <a:spAutoFit/>
          </a:bodyPr>
          <a:lstStyle/>
          <a:p>
            <a:endParaRPr lang="zh-CN" altLang="en-US"/>
          </a:p>
        </p:txBody>
      </p:sp>
      <p:grpSp>
        <p:nvGrpSpPr>
          <p:cNvPr id="4" name="组合 30"/>
          <p:cNvGrpSpPr>
            <a:grpSpLocks/>
          </p:cNvGrpSpPr>
          <p:nvPr/>
        </p:nvGrpSpPr>
        <p:grpSpPr bwMode="auto">
          <a:xfrm>
            <a:off x="3105150" y="4508500"/>
            <a:ext cx="1943100" cy="420688"/>
            <a:chOff x="3122848" y="4508500"/>
            <a:chExt cx="3996945" cy="420688"/>
          </a:xfrm>
        </p:grpSpPr>
        <p:sp>
          <p:nvSpPr>
            <p:cNvPr id="49177" name="AutoShape 37"/>
            <p:cNvSpPr>
              <a:spLocks noChangeArrowheads="1"/>
            </p:cNvSpPr>
            <p:nvPr/>
          </p:nvSpPr>
          <p:spPr bwMode="auto">
            <a:xfrm>
              <a:off x="3122848" y="4508500"/>
              <a:ext cx="3996945" cy="420688"/>
            </a:xfrm>
            <a:prstGeom prst="cube">
              <a:avLst>
                <a:gd name="adj" fmla="val 25000"/>
              </a:avLst>
            </a:prstGeom>
            <a:gradFill rotWithShape="0">
              <a:gsLst>
                <a:gs pos="0">
                  <a:srgbClr val="765E00"/>
                </a:gs>
                <a:gs pos="50000">
                  <a:srgbClr val="FFCC00"/>
                </a:gs>
                <a:gs pos="100000">
                  <a:srgbClr val="765E00"/>
                </a:gs>
              </a:gsLst>
              <a:lin ang="5400000" scaled="1"/>
            </a:gradFill>
            <a:ln w="9525">
              <a:noFill/>
              <a:miter lim="800000"/>
              <a:headEnd/>
              <a:tailEnd/>
            </a:ln>
          </p:spPr>
          <p:txBody>
            <a:bodyPr wrap="none" lIns="92062" tIns="46031" rIns="92062" bIns="46031" anchor="ctr"/>
            <a:lstStyle/>
            <a:p>
              <a:pPr algn="ctr">
                <a:spcBef>
                  <a:spcPct val="50000"/>
                </a:spcBef>
              </a:pPr>
              <a:endParaRPr lang="zh-CN" altLang="en-US"/>
            </a:p>
          </p:txBody>
        </p:sp>
        <p:sp>
          <p:nvSpPr>
            <p:cNvPr id="49178" name="Text Box 42"/>
            <p:cNvSpPr txBox="1">
              <a:spLocks noChangeArrowheads="1"/>
            </p:cNvSpPr>
            <p:nvPr/>
          </p:nvSpPr>
          <p:spPr bwMode="auto">
            <a:xfrm>
              <a:off x="3304845" y="4627563"/>
              <a:ext cx="1424073" cy="276225"/>
            </a:xfrm>
            <a:prstGeom prst="rect">
              <a:avLst/>
            </a:prstGeom>
            <a:noFill/>
            <a:ln w="9525">
              <a:noFill/>
              <a:miter lim="800000"/>
              <a:headEnd/>
              <a:tailEnd/>
            </a:ln>
          </p:spPr>
          <p:txBody>
            <a:bodyPr>
              <a:spAutoFit/>
            </a:bodyPr>
            <a:lstStyle/>
            <a:p>
              <a:pPr algn="ctr" eaLnBrk="0" hangingPunct="0"/>
              <a:r>
                <a:rPr lang="en-US" altLang="zh-CN">
                  <a:latin typeface="微软雅黑" pitchFamily="34" charset="-122"/>
                  <a:ea typeface="微软雅黑" pitchFamily="34" charset="-122"/>
                </a:rPr>
                <a:t>FCIP</a:t>
              </a:r>
              <a:r>
                <a:rPr lang="zh-CN" altLang="en-US">
                  <a:latin typeface="微软雅黑" pitchFamily="34" charset="-122"/>
                  <a:ea typeface="微软雅黑" pitchFamily="34" charset="-122"/>
                </a:rPr>
                <a:t>头</a:t>
              </a:r>
              <a:endParaRPr lang="en-US" altLang="zh-CN">
                <a:latin typeface="微软雅黑" pitchFamily="34" charset="-122"/>
                <a:ea typeface="微软雅黑" pitchFamily="34" charset="-122"/>
              </a:endParaRPr>
            </a:p>
          </p:txBody>
        </p:sp>
      </p:grpSp>
      <p:grpSp>
        <p:nvGrpSpPr>
          <p:cNvPr id="5" name="组合 29"/>
          <p:cNvGrpSpPr>
            <a:grpSpLocks/>
          </p:cNvGrpSpPr>
          <p:nvPr/>
        </p:nvGrpSpPr>
        <p:grpSpPr bwMode="auto">
          <a:xfrm>
            <a:off x="3979863" y="4508500"/>
            <a:ext cx="3238500" cy="420688"/>
            <a:chOff x="4031900" y="4508500"/>
            <a:chExt cx="3238850" cy="420688"/>
          </a:xfrm>
        </p:grpSpPr>
        <p:sp>
          <p:nvSpPr>
            <p:cNvPr id="90" name="AutoShape 38"/>
            <p:cNvSpPr>
              <a:spLocks noChangeArrowheads="1"/>
            </p:cNvSpPr>
            <p:nvPr/>
          </p:nvSpPr>
          <p:spPr bwMode="auto">
            <a:xfrm>
              <a:off x="4031900" y="4508500"/>
              <a:ext cx="3092784" cy="420688"/>
            </a:xfrm>
            <a:prstGeom prst="cube">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91" name="AutoShape 39"/>
            <p:cNvSpPr>
              <a:spLocks noChangeArrowheads="1"/>
            </p:cNvSpPr>
            <p:nvPr/>
          </p:nvSpPr>
          <p:spPr bwMode="auto">
            <a:xfrm>
              <a:off x="4897181" y="4508500"/>
              <a:ext cx="1822647" cy="420688"/>
            </a:xfrm>
            <a:prstGeom prst="cube">
              <a:avLst>
                <a:gd name="adj" fmla="val 25000"/>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miter lim="800000"/>
              <a:headEnd/>
              <a:tailEnd/>
            </a:ln>
            <a:effectLst/>
          </p:spPr>
          <p:txBody>
            <a:bodyPr wrap="none" lIns="92062" tIns="46031" rIns="92062" bIns="46031" anchor="ctr"/>
            <a:lstStyle/>
            <a:p>
              <a:pPr algn="ctr">
                <a:spcBef>
                  <a:spcPct val="50000"/>
                </a:spcBef>
                <a:defRPr/>
              </a:pPr>
              <a:endParaRPr lang="zh-CN" altLang="en-US">
                <a:ea typeface="宋体" pitchFamily="2" charset="-122"/>
              </a:endParaRPr>
            </a:p>
          </p:txBody>
        </p:sp>
        <p:sp>
          <p:nvSpPr>
            <p:cNvPr id="49173" name="AutoShape 40"/>
            <p:cNvSpPr>
              <a:spLocks noChangeArrowheads="1"/>
            </p:cNvSpPr>
            <p:nvPr/>
          </p:nvSpPr>
          <p:spPr bwMode="auto">
            <a:xfrm>
              <a:off x="6425139" y="4508500"/>
              <a:ext cx="845611" cy="420688"/>
            </a:xfrm>
            <a:prstGeom prst="cube">
              <a:avLst>
                <a:gd name="adj" fmla="val 25000"/>
              </a:avLst>
            </a:prstGeom>
            <a:solidFill>
              <a:srgbClr val="00CCFF"/>
            </a:solidFill>
            <a:ln w="9525">
              <a:noFill/>
              <a:miter lim="800000"/>
              <a:headEnd/>
              <a:tailEnd/>
            </a:ln>
          </p:spPr>
          <p:txBody>
            <a:bodyPr wrap="none" lIns="92062" tIns="46031" rIns="92062" bIns="46031" anchor="ctr"/>
            <a:lstStyle/>
            <a:p>
              <a:pPr algn="ctr">
                <a:spcBef>
                  <a:spcPct val="50000"/>
                </a:spcBef>
              </a:pPr>
              <a:endParaRPr lang="zh-CN" altLang="en-US"/>
            </a:p>
          </p:txBody>
        </p:sp>
        <p:sp>
          <p:nvSpPr>
            <p:cNvPr id="49174" name="Text Box 43"/>
            <p:cNvSpPr txBox="1">
              <a:spLocks noChangeArrowheads="1"/>
            </p:cNvSpPr>
            <p:nvPr/>
          </p:nvSpPr>
          <p:spPr bwMode="auto">
            <a:xfrm>
              <a:off x="4072835" y="4635500"/>
              <a:ext cx="786490" cy="276225"/>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FC</a:t>
              </a:r>
              <a:r>
                <a:rPr lang="zh-CN" altLang="en-US">
                  <a:latin typeface="微软雅黑" pitchFamily="34" charset="-122"/>
                  <a:ea typeface="微软雅黑" pitchFamily="34" charset="-122"/>
                </a:rPr>
                <a:t>帧头</a:t>
              </a:r>
              <a:endParaRPr lang="en-US" altLang="zh-CN">
                <a:latin typeface="微软雅黑" pitchFamily="34" charset="-122"/>
                <a:ea typeface="微软雅黑" pitchFamily="34" charset="-122"/>
              </a:endParaRPr>
            </a:p>
          </p:txBody>
        </p:sp>
        <p:sp>
          <p:nvSpPr>
            <p:cNvPr id="49175" name="Text Box 44"/>
            <p:cNvSpPr txBox="1">
              <a:spLocks noChangeArrowheads="1"/>
            </p:cNvSpPr>
            <p:nvPr/>
          </p:nvSpPr>
          <p:spPr bwMode="auto">
            <a:xfrm>
              <a:off x="5234030" y="4618038"/>
              <a:ext cx="953104" cy="274638"/>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SCSI</a:t>
              </a:r>
              <a:r>
                <a:rPr lang="zh-CN" altLang="en-US">
                  <a:latin typeface="微软雅黑" pitchFamily="34" charset="-122"/>
                  <a:ea typeface="微软雅黑" pitchFamily="34" charset="-122"/>
                </a:rPr>
                <a:t>数据</a:t>
              </a:r>
            </a:p>
          </p:txBody>
        </p:sp>
        <p:sp>
          <p:nvSpPr>
            <p:cNvPr id="49176" name="Text Box 45"/>
            <p:cNvSpPr txBox="1">
              <a:spLocks noChangeArrowheads="1"/>
            </p:cNvSpPr>
            <p:nvPr/>
          </p:nvSpPr>
          <p:spPr bwMode="auto">
            <a:xfrm>
              <a:off x="6518299" y="4594225"/>
              <a:ext cx="578670" cy="274638"/>
            </a:xfrm>
            <a:prstGeom prst="rect">
              <a:avLst/>
            </a:prstGeom>
            <a:noFill/>
            <a:ln w="9525">
              <a:noFill/>
              <a:miter lim="800000"/>
              <a:headEnd/>
              <a:tailEnd/>
            </a:ln>
          </p:spPr>
          <p:txBody>
            <a:bodyPr wrap="none">
              <a:spAutoFit/>
            </a:bodyPr>
            <a:lstStyle/>
            <a:p>
              <a:pPr algn="ctr" eaLnBrk="0" hangingPunct="0"/>
              <a:r>
                <a:rPr lang="en-US" altLang="zh-CN">
                  <a:latin typeface="微软雅黑" pitchFamily="34" charset="-122"/>
                  <a:ea typeface="微软雅黑" pitchFamily="34" charset="-122"/>
                </a:rPr>
                <a:t>CRC</a:t>
              </a:r>
            </a:p>
          </p:txBody>
        </p:sp>
      </p:grpSp>
      <p:grpSp>
        <p:nvGrpSpPr>
          <p:cNvPr id="6" name="组合 31"/>
          <p:cNvGrpSpPr>
            <a:grpSpLocks/>
          </p:cNvGrpSpPr>
          <p:nvPr/>
        </p:nvGrpSpPr>
        <p:grpSpPr bwMode="auto">
          <a:xfrm>
            <a:off x="7419975" y="4152900"/>
            <a:ext cx="900113" cy="479425"/>
            <a:chOff x="7419975" y="4152900"/>
            <a:chExt cx="900113" cy="479425"/>
          </a:xfrm>
        </p:grpSpPr>
        <p:sp>
          <p:nvSpPr>
            <p:cNvPr id="97" name="云形标注 96"/>
            <p:cNvSpPr/>
            <p:nvPr/>
          </p:nvSpPr>
          <p:spPr bwMode="auto">
            <a:xfrm>
              <a:off x="7419975" y="4152900"/>
              <a:ext cx="900113" cy="479425"/>
            </a:xfrm>
            <a:prstGeom prst="cloudCallout">
              <a:avLst>
                <a:gd name="adj1" fmla="val -17083"/>
                <a:gd name="adj2" fmla="val 36413"/>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8" name="Rectangle 4"/>
            <p:cNvSpPr>
              <a:spLocks noChangeArrowheads="1"/>
            </p:cNvSpPr>
            <p:nvPr/>
          </p:nvSpPr>
          <p:spPr bwMode="auto">
            <a:xfrm>
              <a:off x="7659688" y="4292600"/>
              <a:ext cx="411162" cy="246063"/>
            </a:xfrm>
            <a:prstGeom prst="rect">
              <a:avLst/>
            </a:prstGeom>
            <a:noFill/>
            <a:ln w="9525">
              <a:noFill/>
              <a:miter lim="800000"/>
              <a:headEnd/>
              <a:tailEnd/>
            </a:ln>
          </p:spPr>
          <p:txBody>
            <a:bodyPr wrap="none" lIns="0" tIns="0" rIns="0" bIns="0">
              <a:spAutoFit/>
            </a:bodyPr>
            <a:lstStyle/>
            <a:p>
              <a:pPr algn="ctr">
                <a:spcBef>
                  <a:spcPct val="50000"/>
                </a:spcBef>
                <a:defRPr/>
              </a:pPr>
              <a:r>
                <a:rPr lang="zh-CN" altLang="en-US" sz="1600" dirty="0">
                  <a:solidFill>
                    <a:schemeClr val="tx1">
                      <a:lumMod val="95000"/>
                      <a:lumOff val="5000"/>
                    </a:schemeClr>
                  </a:solidFill>
                  <a:latin typeface="微软雅黑" pitchFamily="34" charset="-122"/>
                  <a:ea typeface="微软雅黑" pitchFamily="34" charset="-122"/>
                </a:rPr>
                <a:t>封装</a:t>
              </a:r>
            </a:p>
          </p:txBody>
        </p:sp>
      </p:grpSp>
      <p:grpSp>
        <p:nvGrpSpPr>
          <p:cNvPr id="7" name="Group 11"/>
          <p:cNvGrpSpPr>
            <a:grpSpLocks/>
          </p:cNvGrpSpPr>
          <p:nvPr/>
        </p:nvGrpSpPr>
        <p:grpSpPr bwMode="auto">
          <a:xfrm>
            <a:off x="4025900" y="5445125"/>
            <a:ext cx="4033838" cy="576263"/>
            <a:chOff x="2313" y="3317"/>
            <a:chExt cx="2781" cy="319"/>
          </a:xfrm>
        </p:grpSpPr>
        <p:sp>
          <p:nvSpPr>
            <p:cNvPr id="66" name="Rectangle 12"/>
            <p:cNvSpPr>
              <a:spLocks noChangeArrowheads="1"/>
            </p:cNvSpPr>
            <p:nvPr/>
          </p:nvSpPr>
          <p:spPr bwMode="auto">
            <a:xfrm>
              <a:off x="2313" y="3317"/>
              <a:ext cx="2781" cy="319"/>
            </a:xfrm>
            <a:prstGeom prst="rect">
              <a:avLst/>
            </a:prstGeom>
            <a:solidFill>
              <a:srgbClr val="CCFF99"/>
            </a:solidFill>
            <a:ln w="4763">
              <a:solidFill>
                <a:schemeClr val="bg1">
                  <a:lumMod val="65000"/>
                </a:schemeClr>
              </a:solidFill>
              <a:miter lim="800000"/>
              <a:headEnd/>
              <a:tailEnd/>
            </a:ln>
          </p:spPr>
          <p:txBody>
            <a:bodyPr/>
            <a:lstStyle/>
            <a:p>
              <a:pPr>
                <a:defRPr/>
              </a:pPr>
              <a:endParaRPr lang="zh-CN" altLang="en-US">
                <a:latin typeface="Arial" pitchFamily="34" charset="0"/>
                <a:ea typeface="宋体" pitchFamily="2" charset="-122"/>
              </a:endParaRPr>
            </a:p>
          </p:txBody>
        </p:sp>
        <p:sp>
          <p:nvSpPr>
            <p:cNvPr id="49168" name="Rectangle 13"/>
            <p:cNvSpPr>
              <a:spLocks noChangeArrowheads="1"/>
            </p:cNvSpPr>
            <p:nvPr/>
          </p:nvSpPr>
          <p:spPr bwMode="auto">
            <a:xfrm>
              <a:off x="3475" y="3433"/>
              <a:ext cx="416" cy="116"/>
            </a:xfrm>
            <a:prstGeom prst="rect">
              <a:avLst/>
            </a:prstGeom>
            <a:noFill/>
            <a:ln w="9525">
              <a:noFill/>
              <a:miter lim="800000"/>
              <a:headEnd/>
              <a:tailEnd/>
            </a:ln>
          </p:spPr>
          <p:txBody>
            <a:bodyPr wrap="none" lIns="0" tIns="0" rIns="0" bIns="0">
              <a:spAutoFit/>
            </a:bodyPr>
            <a:lstStyle/>
            <a:p>
              <a:pPr algn="ctr" eaLnBrk="0" hangingPunct="0"/>
              <a:r>
                <a:rPr lang="en-US" altLang="zh-CN">
                  <a:latin typeface="微软雅黑" pitchFamily="34" charset="-122"/>
                  <a:ea typeface="微软雅黑" pitchFamily="34" charset="-122"/>
                </a:rPr>
                <a:t>TCP</a:t>
              </a:r>
              <a:r>
                <a:rPr lang="zh-CN" altLang="en-US">
                  <a:latin typeface="微软雅黑" pitchFamily="34" charset="-122"/>
                  <a:ea typeface="微软雅黑" pitchFamily="34" charset="-122"/>
                </a:rPr>
                <a:t>数据</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0" presetClass="path" presetSubtype="0" accel="50000" decel="50000" fill="hold" nodeType="withEffect">
                                  <p:stCondLst>
                                    <p:cond delay="0"/>
                                  </p:stCondLst>
                                  <p:childTnLst>
                                    <p:animMotion origin="layout" path="M 1.11111E-6 -7.28324E-6 L 0.09253 0.1482 " pathEditMode="relative" ptsTypes="AA">
                                      <p:cBhvr>
                                        <p:cTn id="17" dur="2000" fill="hold"/>
                                        <p:tgtEl>
                                          <p:spTgt spid="5"/>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8.33333E-6 4.07407E-6 L 0.13438 0.14722 " pathEditMode="relative" ptsTypes="AA">
                                      <p:cBhvr>
                                        <p:cTn id="19" dur="2000" fill="hold"/>
                                        <p:tgtEl>
                                          <p:spTgt spid="4"/>
                                        </p:tgtEl>
                                        <p:attrNameLst>
                                          <p:attrName>ppt_x</p:attrName>
                                          <p:attrName>ppt_y</p:attrName>
                                        </p:attrNameLst>
                                      </p:cBhvr>
                                    </p:animMotion>
                                  </p:childTnLst>
                                </p:cTn>
                              </p:par>
                              <p:par>
                                <p:cTn id="20" presetID="22" presetClass="entr" presetSubtype="1"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up)">
                                      <p:cBhvr>
                                        <p:cTn id="25" dur="500"/>
                                        <p:tgtEl>
                                          <p:spTgt spid="87"/>
                                        </p:tgtEl>
                                      </p:cBhvr>
                                    </p:animEffect>
                                  </p:childTnLst>
                                </p:cTn>
                              </p:par>
                              <p:par>
                                <p:cTn id="26" presetID="22" presetClass="exit" presetSubtype="1" fill="hold" grpId="1" nodeType="withEffect">
                                  <p:stCondLst>
                                    <p:cond delay="200"/>
                                  </p:stCondLst>
                                  <p:childTnLst>
                                    <p:animEffect transition="out" filter="wipe(up)">
                                      <p:cBhvr>
                                        <p:cTn id="27" dur="500"/>
                                        <p:tgtEl>
                                          <p:spTgt spid="86"/>
                                        </p:tgtEl>
                                      </p:cBhvr>
                                    </p:animEffect>
                                    <p:set>
                                      <p:cBhvr>
                                        <p:cTn id="28" dur="1" fill="hold">
                                          <p:stCondLst>
                                            <p:cond delay="499"/>
                                          </p:stCondLst>
                                        </p:cTn>
                                        <p:tgtEl>
                                          <p:spTgt spid="86"/>
                                        </p:tgtEl>
                                        <p:attrNameLst>
                                          <p:attrName>style.visibility</p:attrName>
                                        </p:attrNameLst>
                                      </p:cBhvr>
                                      <p:to>
                                        <p:strVal val="hidden"/>
                                      </p:to>
                                    </p:set>
                                  </p:childTnLst>
                                </p:cTn>
                              </p:par>
                              <p:par>
                                <p:cTn id="29" presetID="22" presetClass="exit" presetSubtype="1" fill="hold" grpId="1" nodeType="withEffect">
                                  <p:stCondLst>
                                    <p:cond delay="200"/>
                                  </p:stCondLst>
                                  <p:childTnLst>
                                    <p:animEffect transition="out" filter="wipe(up)">
                                      <p:cBhvr>
                                        <p:cTn id="30" dur="500"/>
                                        <p:tgtEl>
                                          <p:spTgt spid="87"/>
                                        </p:tgtEl>
                                      </p:cBhvr>
                                    </p:animEffect>
                                    <p:set>
                                      <p:cBhvr>
                                        <p:cTn id="31" dur="1" fill="hold">
                                          <p:stCondLst>
                                            <p:cond delay="499"/>
                                          </p:stCondLst>
                                        </p:cTn>
                                        <p:tgtEl>
                                          <p:spTgt spid="87"/>
                                        </p:tgtEl>
                                        <p:attrNameLst>
                                          <p:attrName>style.visibility</p:attrName>
                                        </p:attrNameLst>
                                      </p:cBhvr>
                                      <p:to>
                                        <p:strVal val="hidden"/>
                                      </p:to>
                                    </p:set>
                                  </p:childTnLst>
                                </p:cTn>
                              </p:par>
                              <p:par>
                                <p:cTn id="32" presetID="9" presetClass="entr" presetSubtype="0" fill="hold" nodeType="withEffect">
                                  <p:stCondLst>
                                    <p:cond delay="10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1000"/>
                                        <p:tgtEl>
                                          <p:spTgt spid="7"/>
                                        </p:tgtEl>
                                      </p:cBhvr>
                                    </p:animEffect>
                                  </p:childTnLst>
                                </p:cTn>
                              </p:par>
                              <p:par>
                                <p:cTn id="35" presetID="9" presetClass="exit" presetSubtype="0" fill="hold" nodeType="withEffect">
                                  <p:stCondLst>
                                    <p:cond delay="100"/>
                                  </p:stCondLst>
                                  <p:childTnLst>
                                    <p:animEffect transition="out" filter="dissolv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2000"/>
                            </p:stCondLst>
                            <p:childTnLst>
                              <p:par>
                                <p:cTn id="39" presetID="9" presetClass="entr" presetSubtype="0" fill="hold" nodeType="afterEffect">
                                  <p:stCondLst>
                                    <p:cond delay="200"/>
                                  </p:stCondLst>
                                  <p:childTnLst>
                                    <p:set>
                                      <p:cBhvr>
                                        <p:cTn id="40" dur="1" fill="hold">
                                          <p:stCondLst>
                                            <p:cond delay="0"/>
                                          </p:stCondLst>
                                        </p:cTn>
                                        <p:tgtEl>
                                          <p:spTgt spid="3"/>
                                        </p:tgtEl>
                                        <p:attrNameLst>
                                          <p:attrName>style.visibility</p:attrName>
                                        </p:attrNameLst>
                                      </p:cBhvr>
                                      <p:to>
                                        <p:strVal val="visible"/>
                                      </p:to>
                                    </p:set>
                                    <p:animEffect transition="in" filter="dissolve">
                                      <p:cBhvr>
                                        <p:cTn id="41" dur="1000"/>
                                        <p:tgtEl>
                                          <p:spTgt spid="3"/>
                                        </p:tgtEl>
                                      </p:cBhvr>
                                    </p:animEffect>
                                  </p:childTnLst>
                                </p:cTn>
                              </p:par>
                            </p:childTnLst>
                          </p:cTn>
                        </p:par>
                        <p:par>
                          <p:cTn id="42" fill="hold">
                            <p:stCondLst>
                              <p:cond delay="3200"/>
                            </p:stCondLst>
                            <p:childTnLst>
                              <p:par>
                                <p:cTn id="43" presetID="9" presetClass="entr" presetSubtype="0"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dissolve">
                                      <p:cBhvr>
                                        <p:cTn id="45" dur="1000"/>
                                        <p:tgtEl>
                                          <p:spTgt spid="2"/>
                                        </p:tgtEl>
                                      </p:cBhvr>
                                    </p:animEffect>
                                  </p:childTnLst>
                                </p:cTn>
                              </p:par>
                            </p:childTnLst>
                          </p:cTn>
                        </p:par>
                        <p:par>
                          <p:cTn id="46" fill="hold">
                            <p:stCondLst>
                              <p:cond delay="4200"/>
                            </p:stCondLst>
                            <p:childTnLst>
                              <p:par>
                                <p:cTn id="47" presetID="22" presetClass="entr" presetSubtype="8" fill="hold" grpId="0"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6" grpId="0" animBg="1"/>
      <p:bldP spid="86" grpId="1" animBg="1"/>
      <p:bldP spid="87" grpId="0" animBg="1"/>
      <p:bldP spid="8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7"/>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存储协议介绍</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比较</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aphicFrame>
        <p:nvGraphicFramePr>
          <p:cNvPr id="29" name="表格 28"/>
          <p:cNvGraphicFramePr>
            <a:graphicFrameLocks noGrp="1"/>
          </p:cNvGraphicFramePr>
          <p:nvPr/>
        </p:nvGraphicFramePr>
        <p:xfrm>
          <a:off x="928688" y="1936750"/>
          <a:ext cx="7215267" cy="3474720"/>
        </p:xfrm>
        <a:graphic>
          <a:graphicData uri="http://schemas.openxmlformats.org/drawingml/2006/table">
            <a:tbl>
              <a:tblPr firstRow="1" bandRow="1">
                <a:tableStyleId>{5C22544A-7EE6-4342-B048-85BDC9FD1C3A}</a:tableStyleId>
              </a:tblPr>
              <a:tblGrid>
                <a:gridCol w="1094282"/>
                <a:gridCol w="1244184"/>
                <a:gridCol w="1364104"/>
                <a:gridCol w="1394086"/>
                <a:gridCol w="2118611"/>
              </a:tblGrid>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endParaRPr lang="zh-CN" altLang="zh-CN" sz="1600" b="1" kern="1200" dirty="0" smtClean="0">
                        <a:solidFill>
                          <a:schemeClr val="tx1"/>
                        </a:solidFill>
                        <a:latin typeface="微软雅黑" pitchFamily="34" charset="-122"/>
                        <a:ea typeface="微软雅黑" pitchFamily="34" charset="-122"/>
                        <a:cs typeface="+mn-cs"/>
                      </a:endParaRP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SCSI</a:t>
                      </a:r>
                      <a:r>
                        <a:rPr lang="zh-CN" altLang="en-US" sz="1600" b="1" kern="1200" dirty="0" smtClean="0">
                          <a:solidFill>
                            <a:schemeClr val="tx1"/>
                          </a:solidFill>
                          <a:latin typeface="微软雅黑" pitchFamily="34" charset="-122"/>
                          <a:ea typeface="微软雅黑" pitchFamily="34" charset="-122"/>
                          <a:cs typeface="+mn-cs"/>
                        </a:rPr>
                        <a:t>协议</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600" b="1" kern="1200" dirty="0" smtClean="0">
                          <a:solidFill>
                            <a:schemeClr val="tx1"/>
                          </a:solidFill>
                          <a:latin typeface="微软雅黑" pitchFamily="34" charset="-122"/>
                          <a:ea typeface="微软雅黑" pitchFamily="34" charset="-122"/>
                          <a:cs typeface="+mn-cs"/>
                        </a:rPr>
                        <a:t>FC</a:t>
                      </a:r>
                      <a:r>
                        <a:rPr lang="zh-CN" altLang="en-US" sz="1600" b="1" kern="1200" dirty="0" smtClean="0">
                          <a:solidFill>
                            <a:schemeClr val="tx1"/>
                          </a:solidFill>
                          <a:latin typeface="微软雅黑" pitchFamily="34" charset="-122"/>
                          <a:ea typeface="微软雅黑" pitchFamily="34" charset="-122"/>
                          <a:cs typeface="+mn-cs"/>
                        </a:rPr>
                        <a:t>协议</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600" b="1" kern="1200" dirty="0" err="1" smtClean="0">
                          <a:solidFill>
                            <a:schemeClr val="tx1"/>
                          </a:solidFill>
                          <a:latin typeface="微软雅黑" pitchFamily="34" charset="-122"/>
                          <a:ea typeface="微软雅黑" pitchFamily="34" charset="-122"/>
                          <a:cs typeface="+mn-cs"/>
                        </a:rPr>
                        <a:t>iSCSI</a:t>
                      </a:r>
                      <a:r>
                        <a:rPr lang="zh-CN" altLang="en-US" sz="1600" b="1" kern="1200" dirty="0" smtClean="0">
                          <a:solidFill>
                            <a:schemeClr val="tx1"/>
                          </a:solidFill>
                          <a:latin typeface="微软雅黑" pitchFamily="34" charset="-122"/>
                          <a:ea typeface="微软雅黑" pitchFamily="34" charset="-122"/>
                          <a:cs typeface="+mn-cs"/>
                        </a:rPr>
                        <a:t>协议</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600" b="1" kern="1200" dirty="0" err="1" smtClean="0">
                          <a:solidFill>
                            <a:schemeClr val="tx1"/>
                          </a:solidFill>
                          <a:latin typeface="微软雅黑" pitchFamily="34" charset="-122"/>
                          <a:ea typeface="微软雅黑" pitchFamily="34" charset="-122"/>
                          <a:cs typeface="+mn-cs"/>
                        </a:rPr>
                        <a:t>Infiniband</a:t>
                      </a:r>
                      <a:r>
                        <a:rPr lang="zh-CN" altLang="en-US" sz="1600" b="1" kern="1200" dirty="0" smtClean="0">
                          <a:solidFill>
                            <a:schemeClr val="tx1"/>
                          </a:solidFill>
                          <a:latin typeface="微软雅黑" pitchFamily="34" charset="-122"/>
                          <a:ea typeface="微软雅黑" pitchFamily="34" charset="-122"/>
                          <a:cs typeface="+mn-cs"/>
                        </a:rPr>
                        <a:t>协议</a:t>
                      </a: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接口技术</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SCSI</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光纤通道</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IP</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Infiniband</a:t>
                      </a: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接口类型</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并行</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串行</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串行</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串行</a:t>
                      </a: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适配器</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SCSI</a:t>
                      </a:r>
                      <a:r>
                        <a:rPr lang="zh-CN" altLang="en-US" sz="1400" b="1" kern="1200" dirty="0" smtClean="0">
                          <a:solidFill>
                            <a:schemeClr val="tx1"/>
                          </a:solidFill>
                          <a:latin typeface="微软雅黑" pitchFamily="34" charset="-122"/>
                          <a:ea typeface="微软雅黑" pitchFamily="34" charset="-122"/>
                          <a:cs typeface="+mn-cs"/>
                        </a:rPr>
                        <a:t>卡</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FC HBA</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iSCSI HBA</a:t>
                      </a:r>
                    </a:p>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或以太网卡</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HCA(</a:t>
                      </a:r>
                      <a:r>
                        <a:rPr lang="zh-CN" altLang="en-US" sz="1400" b="1" kern="1200" smtClean="0">
                          <a:solidFill>
                            <a:schemeClr val="tx1"/>
                          </a:solidFill>
                          <a:latin typeface="微软雅黑" pitchFamily="34" charset="-122"/>
                          <a:ea typeface="微软雅黑" pitchFamily="34" charset="-122"/>
                          <a:cs typeface="+mn-cs"/>
                        </a:rPr>
                        <a:t>主机端）</a:t>
                      </a:r>
                    </a:p>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TCA</a:t>
                      </a:r>
                      <a:r>
                        <a:rPr lang="zh-CN" altLang="en-US" sz="1400" b="1" kern="1200" smtClean="0">
                          <a:solidFill>
                            <a:schemeClr val="tx1"/>
                          </a:solidFill>
                          <a:latin typeface="微软雅黑" pitchFamily="34" charset="-122"/>
                          <a:ea typeface="微软雅黑" pitchFamily="34" charset="-122"/>
                          <a:cs typeface="+mn-cs"/>
                        </a:rPr>
                        <a:t>（目标端）</a:t>
                      </a: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最大速率</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smtClean="0">
                          <a:solidFill>
                            <a:schemeClr val="tx1"/>
                          </a:solidFill>
                          <a:latin typeface="微软雅黑" pitchFamily="34" charset="-122"/>
                          <a:ea typeface="微软雅黑" pitchFamily="34" charset="-122"/>
                          <a:cs typeface="+mn-cs"/>
                        </a:rPr>
                        <a:t>320MB/s</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err="1" smtClean="0">
                          <a:solidFill>
                            <a:schemeClr val="tx1"/>
                          </a:solidFill>
                          <a:latin typeface="微软雅黑" pitchFamily="34" charset="-122"/>
                          <a:ea typeface="微软雅黑" pitchFamily="34" charset="-122"/>
                          <a:cs typeface="+mn-cs"/>
                        </a:rPr>
                        <a:t>8Gb</a:t>
                      </a:r>
                      <a:r>
                        <a:rPr lang="en-US" altLang="zh-CN" sz="1400" b="1" kern="1200" dirty="0" smtClean="0">
                          <a:solidFill>
                            <a:schemeClr val="tx1"/>
                          </a:solidFill>
                          <a:latin typeface="微软雅黑" pitchFamily="34" charset="-122"/>
                          <a:ea typeface="微软雅黑" pitchFamily="34" charset="-122"/>
                          <a:cs typeface="+mn-cs"/>
                        </a:rPr>
                        <a:t>/s</a:t>
                      </a:r>
                      <a:endParaRPr lang="en-US" altLang="zh-CN" sz="1400" b="1" kern="1200" dirty="0" smtClean="0">
                        <a:solidFill>
                          <a:schemeClr val="tx1"/>
                        </a:solidFill>
                        <a:latin typeface="微软雅黑" pitchFamily="34" charset="-122"/>
                        <a:ea typeface="微软雅黑" pitchFamily="34" charset="-122"/>
                        <a:cs typeface="+mn-cs"/>
                      </a:endParaRP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10Gb/s</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altLang="zh-CN" sz="1400" b="1" kern="1200" dirty="0" err="1" smtClean="0">
                          <a:solidFill>
                            <a:schemeClr val="tx1"/>
                          </a:solidFill>
                          <a:latin typeface="微软雅黑" pitchFamily="34" charset="-122"/>
                          <a:ea typeface="微软雅黑" pitchFamily="34" charset="-122"/>
                          <a:cs typeface="+mn-cs"/>
                        </a:rPr>
                        <a:t>40Gb</a:t>
                      </a:r>
                      <a:r>
                        <a:rPr lang="en-US" altLang="zh-CN" sz="1400" b="1" kern="1200" dirty="0" smtClean="0">
                          <a:solidFill>
                            <a:schemeClr val="tx1"/>
                          </a:solidFill>
                          <a:latin typeface="微软雅黑" pitchFamily="34" charset="-122"/>
                          <a:ea typeface="微软雅黑" pitchFamily="34" charset="-122"/>
                          <a:cs typeface="+mn-cs"/>
                        </a:rPr>
                        <a:t>/s</a:t>
                      </a:r>
                      <a:endParaRPr lang="en-US" altLang="zh-CN" sz="1400" b="1" kern="1200" dirty="0" smtClean="0">
                        <a:solidFill>
                          <a:schemeClr val="tx1"/>
                        </a:solidFill>
                        <a:latin typeface="微软雅黑" pitchFamily="34" charset="-122"/>
                        <a:ea typeface="微软雅黑" pitchFamily="34" charset="-122"/>
                        <a:cs typeface="+mn-cs"/>
                      </a:endParaRP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管理</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简单</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复杂</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简单</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简单</a:t>
                      </a:r>
                    </a:p>
                  </a:txBody>
                  <a:tcPr horzOverflow="overflow"/>
                </a:tc>
              </a:tr>
              <a:tr h="37084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600" b="1" kern="1200" smtClean="0">
                          <a:solidFill>
                            <a:schemeClr val="tx1"/>
                          </a:solidFill>
                          <a:latin typeface="微软雅黑" pitchFamily="34" charset="-122"/>
                          <a:ea typeface="微软雅黑" pitchFamily="34" charset="-122"/>
                          <a:cs typeface="+mn-cs"/>
                        </a:rPr>
                        <a:t>兼容性</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好</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差</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好</a:t>
                      </a:r>
                    </a:p>
                  </a:txBody>
                  <a:tcP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较好</a:t>
                      </a:r>
                    </a:p>
                  </a:txBody>
                  <a:tcPr horzOverflow="overflow"/>
                </a:tc>
              </a:tr>
            </a:tbl>
          </a:graphicData>
        </a:graphic>
      </p:graphicFrame>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7175" name="Picture 39"/>
          <p:cNvPicPr>
            <a:picLocks noChangeAspect="1" noChangeArrowheads="1"/>
          </p:cNvPicPr>
          <p:nvPr/>
        </p:nvPicPr>
        <p:blipFill>
          <a:blip r:embed="rId3"/>
          <a:srcRect/>
          <a:stretch>
            <a:fillRect/>
          </a:stretch>
        </p:blipFill>
        <p:spPr bwMode="auto">
          <a:xfrm>
            <a:off x="3762375" y="2973388"/>
            <a:ext cx="1358900" cy="1609725"/>
          </a:xfrm>
          <a:prstGeom prst="rect">
            <a:avLst/>
          </a:prstGeom>
          <a:noFill/>
          <a:ln w="9525">
            <a:noFill/>
            <a:miter lim="800000"/>
            <a:headEnd/>
            <a:tailEnd/>
          </a:ln>
        </p:spPr>
      </p:pic>
      <p:pic>
        <p:nvPicPr>
          <p:cNvPr id="1627177" name="Picture 41" descr="CF卡"/>
          <p:cNvPicPr>
            <a:picLocks noChangeAspect="1" noChangeArrowheads="1"/>
          </p:cNvPicPr>
          <p:nvPr/>
        </p:nvPicPr>
        <p:blipFill>
          <a:blip r:embed="rId4"/>
          <a:srcRect/>
          <a:stretch>
            <a:fillRect/>
          </a:stretch>
        </p:blipFill>
        <p:spPr bwMode="auto">
          <a:xfrm>
            <a:off x="6245225" y="3175000"/>
            <a:ext cx="1539875" cy="1231900"/>
          </a:xfrm>
          <a:prstGeom prst="rect">
            <a:avLst/>
          </a:prstGeom>
          <a:noFill/>
          <a:ln w="9525">
            <a:noFill/>
            <a:miter lim="800000"/>
            <a:headEnd/>
            <a:tailEnd/>
          </a:ln>
        </p:spPr>
      </p:pic>
      <p:pic>
        <p:nvPicPr>
          <p:cNvPr id="1627179" name="Picture 43" descr="ceozyMXYOTPs"/>
          <p:cNvPicPr>
            <a:picLocks noChangeAspect="1" noChangeArrowheads="1"/>
          </p:cNvPicPr>
          <p:nvPr/>
        </p:nvPicPr>
        <p:blipFill>
          <a:blip r:embed="rId5"/>
          <a:srcRect/>
          <a:stretch>
            <a:fillRect/>
          </a:stretch>
        </p:blipFill>
        <p:spPr bwMode="auto">
          <a:xfrm>
            <a:off x="1522413" y="3040063"/>
            <a:ext cx="1541462" cy="1487487"/>
          </a:xfrm>
          <a:prstGeom prst="rect">
            <a:avLst/>
          </a:prstGeom>
          <a:noFill/>
          <a:ln w="9525">
            <a:noFill/>
            <a:miter lim="800000"/>
            <a:headEnd/>
            <a:tailEnd/>
          </a:ln>
        </p:spPr>
      </p:pic>
      <p:sp>
        <p:nvSpPr>
          <p:cNvPr id="1627182" name="Text Box 46"/>
          <p:cNvSpPr txBox="1">
            <a:spLocks noChangeArrowheads="1"/>
          </p:cNvSpPr>
          <p:nvPr/>
        </p:nvSpPr>
        <p:spPr bwMode="auto">
          <a:xfrm>
            <a:off x="3289300" y="4737100"/>
            <a:ext cx="2921000" cy="498475"/>
          </a:xfrm>
          <a:prstGeom prst="rect">
            <a:avLst/>
          </a:prstGeom>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spAutoFit/>
          </a:bodyPr>
          <a:lstStyle/>
          <a:p>
            <a:pPr algn="ctr">
              <a:spcBef>
                <a:spcPct val="50000"/>
              </a:spcBef>
              <a:tabLst>
                <a:tab pos="6342063" algn="r"/>
              </a:tabLst>
              <a:defRPr/>
            </a:pPr>
            <a:r>
              <a:rPr lang="zh-CN" altLang="en-US" sz="2600" dirty="0">
                <a:solidFill>
                  <a:schemeClr val="tx1">
                    <a:lumMod val="95000"/>
                    <a:lumOff val="5000"/>
                  </a:schemeClr>
                </a:solidFill>
                <a:latin typeface="方正姚体" pitchFamily="2" charset="-122"/>
                <a:ea typeface="方正姚体" pitchFamily="2" charset="-122"/>
              </a:rPr>
              <a:t>理解中的存储</a:t>
            </a:r>
          </a:p>
        </p:txBody>
      </p:sp>
      <p:sp>
        <p:nvSpPr>
          <p:cNvPr id="1627185" name="Oval 49"/>
          <p:cNvSpPr>
            <a:spLocks noChangeArrowheads="1"/>
          </p:cNvSpPr>
          <p:nvPr/>
        </p:nvSpPr>
        <p:spPr bwMode="auto">
          <a:xfrm rot="-1016280">
            <a:off x="1704975" y="777875"/>
            <a:ext cx="7531100" cy="4545013"/>
          </a:xfrm>
          <a:prstGeom prst="ellipse">
            <a:avLst/>
          </a:prstGeom>
          <a:gradFill rotWithShape="1">
            <a:gsLst>
              <a:gs pos="0">
                <a:schemeClr val="bg1">
                  <a:alpha val="0"/>
                </a:schemeClr>
              </a:gs>
              <a:gs pos="100000">
                <a:schemeClr val="bg1">
                  <a:alpha val="93999"/>
                </a:schemeClr>
              </a:gs>
            </a:gsLst>
            <a:path path="shape">
              <a:fillToRect l="50000" t="50000" r="50000" b="50000"/>
            </a:path>
          </a:gradFill>
          <a:ln w="9525">
            <a:round/>
            <a:headEnd/>
            <a:tailEnd/>
          </a:ln>
          <a:scene3d>
            <a:camera prst="legacyPerspectiveFront">
              <a:rot lat="20099957" lon="20099957" rev="0"/>
            </a:camera>
            <a:lightRig rig="legacyFlat2" dir="t"/>
          </a:scene3d>
          <a:sp3d extrusionH="430200" prstMaterial="legacyMatte">
            <a:bevelT w="13500" h="13500" prst="angle"/>
            <a:bevelB w="13500" h="13500" prst="angle"/>
            <a:extrusionClr>
              <a:schemeClr val="bg1"/>
            </a:extrusionClr>
          </a:sp3d>
        </p:spPr>
        <p:txBody>
          <a:bodyPr wrap="none" anchor="ctr">
            <a:flatTx/>
          </a:bodyPr>
          <a:lstStyle/>
          <a:p>
            <a:pPr algn="ctr">
              <a:spcBef>
                <a:spcPct val="50000"/>
              </a:spcBef>
            </a:pPr>
            <a:endParaRPr lang="zh-CN" altLang="en-US"/>
          </a:p>
        </p:txBody>
      </p:sp>
      <p:pic>
        <p:nvPicPr>
          <p:cNvPr id="1627186" name="Picture 50" descr="as1000"/>
          <p:cNvPicPr>
            <a:picLocks noChangeAspect="1" noChangeArrowheads="1"/>
          </p:cNvPicPr>
          <p:nvPr/>
        </p:nvPicPr>
        <p:blipFill>
          <a:blip r:embed="rId6"/>
          <a:srcRect/>
          <a:stretch>
            <a:fillRect/>
          </a:stretch>
        </p:blipFill>
        <p:spPr bwMode="auto">
          <a:xfrm>
            <a:off x="3717925" y="1701800"/>
            <a:ext cx="2041525" cy="3022600"/>
          </a:xfrm>
          <a:prstGeom prst="rect">
            <a:avLst/>
          </a:prstGeom>
          <a:noFill/>
          <a:ln w="9525">
            <a:noFill/>
            <a:miter lim="800000"/>
            <a:headEnd/>
            <a:tailEnd/>
          </a:ln>
        </p:spPr>
      </p:pic>
      <p:sp>
        <p:nvSpPr>
          <p:cNvPr id="1627187" name="Text Box 51"/>
          <p:cNvSpPr txBox="1">
            <a:spLocks noChangeArrowheads="1"/>
          </p:cNvSpPr>
          <p:nvPr/>
        </p:nvSpPr>
        <p:spPr bwMode="auto">
          <a:xfrm>
            <a:off x="3302000" y="5626100"/>
            <a:ext cx="2921000" cy="498475"/>
          </a:xfrm>
          <a:prstGeom prst="rect">
            <a:avLst/>
          </a:prstGeom>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lIns="92075" tIns="46038" rIns="92075" bIns="46038">
            <a:spAutoFit/>
          </a:bodyPr>
          <a:lstStyle/>
          <a:p>
            <a:pPr algn="ctr">
              <a:spcBef>
                <a:spcPct val="50000"/>
              </a:spcBef>
              <a:tabLst>
                <a:tab pos="6342063" algn="r"/>
              </a:tabLst>
              <a:defRPr/>
            </a:pPr>
            <a:r>
              <a:rPr lang="zh-CN" altLang="en-US" sz="2600" dirty="0">
                <a:solidFill>
                  <a:schemeClr val="tx1">
                    <a:lumMod val="95000"/>
                    <a:lumOff val="5000"/>
                  </a:schemeClr>
                </a:solidFill>
                <a:latin typeface="方正姚体" pitchFamily="2" charset="-122"/>
                <a:ea typeface="方正姚体" pitchFamily="2" charset="-122"/>
              </a:rPr>
              <a:t>真正的存储</a:t>
            </a:r>
          </a:p>
        </p:txBody>
      </p:sp>
      <p:sp>
        <p:nvSpPr>
          <p:cNvPr id="13"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什么是存储</a:t>
            </a:r>
            <a:endParaRPr lang="zh-CN" altLang="en-US" sz="3200" b="1" dirty="0" smtClean="0">
              <a:solidFill>
                <a:schemeClr val="bg1"/>
              </a:solidFill>
              <a:latin typeface="微软雅黑" pitchFamily="34" charset="-122"/>
              <a:ea typeface="微软雅黑" pitchFamily="34" charset="-122"/>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627175"/>
                                        </p:tgtEl>
                                        <p:attrNameLst>
                                          <p:attrName>style.visibility</p:attrName>
                                        </p:attrNameLst>
                                      </p:cBhvr>
                                      <p:to>
                                        <p:strVal val="visible"/>
                                      </p:to>
                                    </p:set>
                                    <p:anim calcmode="lin" valueType="num">
                                      <p:cBhvr additive="base">
                                        <p:cTn id="7" dur="500" fill="hold"/>
                                        <p:tgtEl>
                                          <p:spTgt spid="1627175"/>
                                        </p:tgtEl>
                                        <p:attrNameLst>
                                          <p:attrName>ppt_x</p:attrName>
                                        </p:attrNameLst>
                                      </p:cBhvr>
                                      <p:tavLst>
                                        <p:tav tm="0">
                                          <p:val>
                                            <p:strVal val="0-#ppt_w/2"/>
                                          </p:val>
                                        </p:tav>
                                        <p:tav tm="100000">
                                          <p:val>
                                            <p:strVal val="#ppt_x"/>
                                          </p:val>
                                        </p:tav>
                                      </p:tavLst>
                                    </p:anim>
                                    <p:anim calcmode="lin" valueType="num">
                                      <p:cBhvr additive="base">
                                        <p:cTn id="8" dur="500" fill="hold"/>
                                        <p:tgtEl>
                                          <p:spTgt spid="1627175"/>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627177"/>
                                        </p:tgtEl>
                                        <p:attrNameLst>
                                          <p:attrName>style.visibility</p:attrName>
                                        </p:attrNameLst>
                                      </p:cBhvr>
                                      <p:to>
                                        <p:strVal val="visible"/>
                                      </p:to>
                                    </p:set>
                                    <p:anim calcmode="lin" valueType="num">
                                      <p:cBhvr additive="base">
                                        <p:cTn id="11" dur="500" fill="hold"/>
                                        <p:tgtEl>
                                          <p:spTgt spid="1627177"/>
                                        </p:tgtEl>
                                        <p:attrNameLst>
                                          <p:attrName>ppt_x</p:attrName>
                                        </p:attrNameLst>
                                      </p:cBhvr>
                                      <p:tavLst>
                                        <p:tav tm="0">
                                          <p:val>
                                            <p:strVal val="1+#ppt_w/2"/>
                                          </p:val>
                                        </p:tav>
                                        <p:tav tm="100000">
                                          <p:val>
                                            <p:strVal val="#ppt_x"/>
                                          </p:val>
                                        </p:tav>
                                      </p:tavLst>
                                    </p:anim>
                                    <p:anim calcmode="lin" valueType="num">
                                      <p:cBhvr additive="base">
                                        <p:cTn id="12" dur="500" fill="hold"/>
                                        <p:tgtEl>
                                          <p:spTgt spid="1627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27179"/>
                                        </p:tgtEl>
                                        <p:attrNameLst>
                                          <p:attrName>style.visibility</p:attrName>
                                        </p:attrNameLst>
                                      </p:cBhvr>
                                      <p:to>
                                        <p:strVal val="visible"/>
                                      </p:to>
                                    </p:set>
                                    <p:anim calcmode="lin" valueType="num">
                                      <p:cBhvr additive="base">
                                        <p:cTn id="15" dur="500" fill="hold"/>
                                        <p:tgtEl>
                                          <p:spTgt spid="1627179"/>
                                        </p:tgtEl>
                                        <p:attrNameLst>
                                          <p:attrName>ppt_x</p:attrName>
                                        </p:attrNameLst>
                                      </p:cBhvr>
                                      <p:tavLst>
                                        <p:tav tm="0">
                                          <p:val>
                                            <p:strVal val="#ppt_x"/>
                                          </p:val>
                                        </p:tav>
                                        <p:tav tm="100000">
                                          <p:val>
                                            <p:strVal val="#ppt_x"/>
                                          </p:val>
                                        </p:tav>
                                      </p:tavLst>
                                    </p:anim>
                                    <p:anim calcmode="lin" valueType="num">
                                      <p:cBhvr additive="base">
                                        <p:cTn id="16" dur="500" fill="hold"/>
                                        <p:tgtEl>
                                          <p:spTgt spid="162717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1627182"/>
                                        </p:tgtEl>
                                        <p:attrNameLst>
                                          <p:attrName>style.visibility</p:attrName>
                                        </p:attrNameLst>
                                      </p:cBhvr>
                                      <p:to>
                                        <p:strVal val="visible"/>
                                      </p:to>
                                    </p:set>
                                    <p:animEffect transition="in" filter="box(in)">
                                      <p:cBhvr>
                                        <p:cTn id="20" dur="500"/>
                                        <p:tgtEl>
                                          <p:spTgt spid="162718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1627185"/>
                                        </p:tgtEl>
                                        <p:attrNameLst>
                                          <p:attrName>style.visibility</p:attrName>
                                        </p:attrNameLst>
                                      </p:cBhvr>
                                      <p:to>
                                        <p:strVal val="visible"/>
                                      </p:to>
                                    </p:set>
                                    <p:animEffect transition="in" filter="wheel(4)">
                                      <p:cBhvr>
                                        <p:cTn id="25" dur="2000"/>
                                        <p:tgtEl>
                                          <p:spTgt spid="1627185"/>
                                        </p:tgtEl>
                                      </p:cBhvr>
                                    </p:animEffect>
                                  </p:childTnLst>
                                </p:cTn>
                              </p:par>
                            </p:childTnLst>
                          </p:cTn>
                        </p:par>
                        <p:par>
                          <p:cTn id="26" fill="hold">
                            <p:stCondLst>
                              <p:cond delay="2000"/>
                            </p:stCondLst>
                            <p:childTnLst>
                              <p:par>
                                <p:cTn id="27" presetID="3" presetClass="entr" presetSubtype="10" fill="hold" nodeType="afterEffect">
                                  <p:stCondLst>
                                    <p:cond delay="0"/>
                                  </p:stCondLst>
                                  <p:childTnLst>
                                    <p:set>
                                      <p:cBhvr>
                                        <p:cTn id="28" dur="1" fill="hold">
                                          <p:stCondLst>
                                            <p:cond delay="0"/>
                                          </p:stCondLst>
                                        </p:cTn>
                                        <p:tgtEl>
                                          <p:spTgt spid="1627186"/>
                                        </p:tgtEl>
                                        <p:attrNameLst>
                                          <p:attrName>style.visibility</p:attrName>
                                        </p:attrNameLst>
                                      </p:cBhvr>
                                      <p:to>
                                        <p:strVal val="visible"/>
                                      </p:to>
                                    </p:set>
                                    <p:animEffect transition="in" filter="blinds(horizontal)">
                                      <p:cBhvr>
                                        <p:cTn id="29" dur="500"/>
                                        <p:tgtEl>
                                          <p:spTgt spid="1627186"/>
                                        </p:tgtEl>
                                      </p:cBhvr>
                                    </p:animEffect>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1627187"/>
                                        </p:tgtEl>
                                        <p:attrNameLst>
                                          <p:attrName>style.visibility</p:attrName>
                                        </p:attrNameLst>
                                      </p:cBhvr>
                                      <p:to>
                                        <p:strVal val="visible"/>
                                      </p:to>
                                    </p:set>
                                    <p:anim calcmode="lin" valueType="num">
                                      <p:cBhvr additive="base">
                                        <p:cTn id="33" dur="500" fill="hold"/>
                                        <p:tgtEl>
                                          <p:spTgt spid="1627187"/>
                                        </p:tgtEl>
                                        <p:attrNameLst>
                                          <p:attrName>ppt_x</p:attrName>
                                        </p:attrNameLst>
                                      </p:cBhvr>
                                      <p:tavLst>
                                        <p:tav tm="0">
                                          <p:val>
                                            <p:strVal val="#ppt_x"/>
                                          </p:val>
                                        </p:tav>
                                        <p:tav tm="100000">
                                          <p:val>
                                            <p:strVal val="#ppt_x"/>
                                          </p:val>
                                        </p:tav>
                                      </p:tavLst>
                                    </p:anim>
                                    <p:anim calcmode="lin" valueType="num">
                                      <p:cBhvr additive="base">
                                        <p:cTn id="34" dur="500" fill="hold"/>
                                        <p:tgtEl>
                                          <p:spTgt spid="16271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252413" y="7142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存储常用术语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双控制器配置</a:t>
            </a:r>
          </a:p>
        </p:txBody>
      </p:sp>
      <p:sp>
        <p:nvSpPr>
          <p:cNvPr id="51205" name="Rectangle 3"/>
          <p:cNvSpPr>
            <a:spLocks noChangeArrowheads="1"/>
          </p:cNvSpPr>
          <p:nvPr/>
        </p:nvSpPr>
        <p:spPr bwMode="auto">
          <a:xfrm>
            <a:off x="620713" y="2582878"/>
            <a:ext cx="841375" cy="1912937"/>
          </a:xfrm>
          <a:prstGeom prst="rect">
            <a:avLst/>
          </a:prstGeom>
          <a:solidFill>
            <a:srgbClr val="92D050"/>
          </a:solidFill>
          <a:ln w="25400">
            <a:solidFill>
              <a:schemeClr val="tx1"/>
            </a:solidFill>
            <a:miter lim="800000"/>
            <a:headEnd/>
            <a:tailEnd/>
          </a:ln>
        </p:spPr>
        <p:txBody>
          <a:bodyPr wrap="none" anchor="ctr"/>
          <a:lstStyle/>
          <a:p>
            <a:pPr algn="ctr">
              <a:spcBef>
                <a:spcPct val="50000"/>
              </a:spcBef>
            </a:pPr>
            <a:endParaRPr lang="zh-CN" altLang="en-US"/>
          </a:p>
        </p:txBody>
      </p:sp>
      <p:sp>
        <p:nvSpPr>
          <p:cNvPr id="51206" name="Rectangle 4"/>
          <p:cNvSpPr>
            <a:spLocks noChangeArrowheads="1"/>
          </p:cNvSpPr>
          <p:nvPr/>
        </p:nvSpPr>
        <p:spPr bwMode="auto">
          <a:xfrm>
            <a:off x="687388" y="1731978"/>
            <a:ext cx="647700" cy="563562"/>
          </a:xfrm>
          <a:prstGeom prst="rect">
            <a:avLst/>
          </a:prstGeom>
          <a:noFill/>
          <a:ln w="9525">
            <a:noFill/>
            <a:miter lim="800000"/>
            <a:headEnd/>
            <a:tailEnd/>
          </a:ln>
        </p:spPr>
        <p:txBody>
          <a:bodyPr wrap="none" lIns="92075" tIns="46038" rIns="92075" bIns="46038">
            <a:spAutoFit/>
          </a:bodyPr>
          <a:lstStyle/>
          <a:p>
            <a:pPr algn="ctr" eaLnBrk="0" hangingPunct="0">
              <a:lnSpc>
                <a:spcPct val="200000"/>
              </a:lnSpc>
            </a:pPr>
            <a:r>
              <a:rPr lang="zh-CN" altLang="en-US" sz="1800">
                <a:latin typeface="微软雅黑" pitchFamily="34" charset="-122"/>
                <a:ea typeface="微软雅黑" pitchFamily="34" charset="-122"/>
              </a:rPr>
              <a:t>主机</a:t>
            </a:r>
          </a:p>
        </p:txBody>
      </p:sp>
      <p:sp>
        <p:nvSpPr>
          <p:cNvPr id="51207" name="Rectangle 5"/>
          <p:cNvSpPr>
            <a:spLocks noChangeArrowheads="1"/>
          </p:cNvSpPr>
          <p:nvPr/>
        </p:nvSpPr>
        <p:spPr bwMode="auto">
          <a:xfrm>
            <a:off x="1460500" y="2773378"/>
            <a:ext cx="536575" cy="231775"/>
          </a:xfrm>
          <a:prstGeom prst="rect">
            <a:avLst/>
          </a:prstGeom>
          <a:solidFill>
            <a:schemeClr val="folHlink"/>
          </a:solidFill>
          <a:ln w="25400">
            <a:solidFill>
              <a:schemeClr val="tx1"/>
            </a:solidFill>
            <a:miter lim="800000"/>
            <a:headEnd/>
            <a:tailEnd/>
          </a:ln>
        </p:spPr>
        <p:txBody>
          <a:bodyPr wrap="none" anchor="ctr"/>
          <a:lstStyle/>
          <a:p>
            <a:pPr algn="ctr">
              <a:spcBef>
                <a:spcPct val="50000"/>
              </a:spcBef>
            </a:pPr>
            <a:endParaRPr lang="zh-CN" altLang="en-US"/>
          </a:p>
        </p:txBody>
      </p:sp>
      <p:sp>
        <p:nvSpPr>
          <p:cNvPr id="51208" name="Rectangle 6"/>
          <p:cNvSpPr>
            <a:spLocks noChangeArrowheads="1"/>
          </p:cNvSpPr>
          <p:nvPr/>
        </p:nvSpPr>
        <p:spPr bwMode="auto">
          <a:xfrm>
            <a:off x="1449388" y="2470165"/>
            <a:ext cx="590550" cy="307975"/>
          </a:xfrm>
          <a:prstGeom prst="rect">
            <a:avLst/>
          </a:prstGeom>
          <a:noFill/>
          <a:ln w="9525">
            <a:noFill/>
            <a:miter lim="800000"/>
            <a:headEnd/>
            <a:tailEnd/>
          </a:ln>
        </p:spPr>
        <p:txBody>
          <a:bodyPr wrap="none" lIns="92075" tIns="46038" rIns="92075" bIns="46038">
            <a:spAutoFit/>
          </a:bodyPr>
          <a:lstStyle/>
          <a:p>
            <a:pPr algn="ctr"/>
            <a:r>
              <a:rPr lang="en-US" altLang="zh-CN" sz="1400">
                <a:latin typeface="微软雅黑" pitchFamily="34" charset="-122"/>
                <a:ea typeface="微软雅黑" pitchFamily="34" charset="-122"/>
              </a:rPr>
              <a:t>HBA</a:t>
            </a:r>
          </a:p>
        </p:txBody>
      </p:sp>
      <p:sp>
        <p:nvSpPr>
          <p:cNvPr id="51209" name="Line 7"/>
          <p:cNvSpPr>
            <a:spLocks noChangeShapeType="1"/>
          </p:cNvSpPr>
          <p:nvPr/>
        </p:nvSpPr>
        <p:spPr bwMode="auto">
          <a:xfrm>
            <a:off x="2009775" y="2851165"/>
            <a:ext cx="2740025" cy="0"/>
          </a:xfrm>
          <a:prstGeom prst="line">
            <a:avLst/>
          </a:prstGeom>
          <a:noFill/>
          <a:ln w="25400">
            <a:solidFill>
              <a:srgbClr val="FFC000"/>
            </a:solidFill>
            <a:round/>
            <a:headEnd type="none" w="sm" len="sm"/>
            <a:tailEnd type="none" w="sm" len="sm"/>
          </a:ln>
        </p:spPr>
        <p:txBody>
          <a:bodyPr wrap="none" anchor="ctr"/>
          <a:lstStyle/>
          <a:p>
            <a:endParaRPr lang="zh-CN" altLang="en-US"/>
          </a:p>
        </p:txBody>
      </p:sp>
      <p:sp>
        <p:nvSpPr>
          <p:cNvPr id="51210" name="Rectangle 8"/>
          <p:cNvSpPr>
            <a:spLocks noChangeArrowheads="1"/>
          </p:cNvSpPr>
          <p:nvPr/>
        </p:nvSpPr>
        <p:spPr bwMode="auto">
          <a:xfrm>
            <a:off x="2671763" y="2349515"/>
            <a:ext cx="1006475" cy="511175"/>
          </a:xfrm>
          <a:prstGeom prst="rect">
            <a:avLst/>
          </a:prstGeom>
          <a:noFill/>
          <a:ln w="9525">
            <a:noFill/>
            <a:miter lim="800000"/>
            <a:headEnd/>
            <a:tailEnd/>
          </a:ln>
        </p:spPr>
        <p:txBody>
          <a:bodyPr wrap="none" lIns="92075" tIns="46038" rIns="92075" bIns="46038">
            <a:spAutoFit/>
          </a:bodyPr>
          <a:lstStyle/>
          <a:p>
            <a:pPr algn="ctr" eaLnBrk="0" hangingPunct="0">
              <a:lnSpc>
                <a:spcPct val="200000"/>
              </a:lnSpc>
            </a:pPr>
            <a:r>
              <a:rPr lang="zh-CN" altLang="en-US" sz="1600">
                <a:latin typeface="微软雅黑" pitchFamily="34" charset="-122"/>
                <a:ea typeface="微软雅黑" pitchFamily="34" charset="-122"/>
              </a:rPr>
              <a:t>光纤通道</a:t>
            </a:r>
          </a:p>
        </p:txBody>
      </p:sp>
      <p:sp>
        <p:nvSpPr>
          <p:cNvPr id="28683" name="Line 9"/>
          <p:cNvSpPr>
            <a:spLocks noChangeShapeType="1"/>
          </p:cNvSpPr>
          <p:nvPr/>
        </p:nvSpPr>
        <p:spPr bwMode="auto">
          <a:xfrm>
            <a:off x="1835150" y="4218003"/>
            <a:ext cx="1292225" cy="0"/>
          </a:xfrm>
          <a:prstGeom prst="line">
            <a:avLst/>
          </a:prstGeom>
          <a:noFill/>
          <a:ln w="25400">
            <a:solidFill>
              <a:schemeClr val="accent6">
                <a:lumMod val="60000"/>
                <a:lumOff val="40000"/>
              </a:schemeClr>
            </a:solidFill>
            <a:round/>
            <a:headEnd type="none" w="sm" len="sm"/>
            <a:tailEnd type="stealth" w="med" len="med"/>
          </a:ln>
        </p:spPr>
        <p:txBody>
          <a:bodyPr wrap="none" anchor="ctr"/>
          <a:lstStyle/>
          <a:p>
            <a:pPr algn="ctr">
              <a:spcBef>
                <a:spcPct val="50000"/>
              </a:spcBef>
              <a:defRPr/>
            </a:pPr>
            <a:endParaRPr lang="zh-CN" altLang="en-US">
              <a:ea typeface="宋体" pitchFamily="2" charset="-122"/>
            </a:endParaRPr>
          </a:p>
        </p:txBody>
      </p:sp>
      <p:sp>
        <p:nvSpPr>
          <p:cNvPr id="51212" name="Rectangle 10"/>
          <p:cNvSpPr>
            <a:spLocks noChangeArrowheads="1"/>
          </p:cNvSpPr>
          <p:nvPr/>
        </p:nvSpPr>
        <p:spPr bwMode="auto">
          <a:xfrm>
            <a:off x="3082925" y="4038615"/>
            <a:ext cx="1211263" cy="339725"/>
          </a:xfrm>
          <a:prstGeom prst="rect">
            <a:avLst/>
          </a:prstGeom>
          <a:noFill/>
          <a:ln w="9525">
            <a:noFill/>
            <a:miter lim="800000"/>
            <a:headEnd/>
            <a:tailEnd/>
          </a:ln>
        </p:spPr>
        <p:txBody>
          <a:bodyPr wrap="none" lIns="92075" tIns="46038" rIns="92075" bIns="46038">
            <a:spAutoFit/>
          </a:bodyPr>
          <a:lstStyle/>
          <a:p>
            <a:pPr algn="ctr"/>
            <a:r>
              <a:rPr lang="zh-CN" altLang="en-US" sz="1600">
                <a:latin typeface="微软雅黑" pitchFamily="34" charset="-122"/>
                <a:ea typeface="微软雅黑" pitchFamily="34" charset="-122"/>
              </a:rPr>
              <a:t>连到以太网</a:t>
            </a:r>
          </a:p>
        </p:txBody>
      </p:sp>
      <p:sp>
        <p:nvSpPr>
          <p:cNvPr id="51213" name="Rectangle 11"/>
          <p:cNvSpPr>
            <a:spLocks noChangeArrowheads="1"/>
          </p:cNvSpPr>
          <p:nvPr/>
        </p:nvSpPr>
        <p:spPr bwMode="auto">
          <a:xfrm>
            <a:off x="4564063" y="5057790"/>
            <a:ext cx="4232275" cy="923972"/>
          </a:xfrm>
          <a:prstGeom prst="rect">
            <a:avLst/>
          </a:prstGeom>
          <a:noFill/>
          <a:ln w="9525">
            <a:noFill/>
            <a:miter lim="800000"/>
            <a:headEnd/>
            <a:tailEnd/>
          </a:ln>
        </p:spPr>
        <p:txBody>
          <a:bodyPr lIns="92075" tIns="46038" rIns="92075" bIns="46038">
            <a:spAutoFit/>
          </a:bodyPr>
          <a:lstStyle/>
          <a:p>
            <a:r>
              <a:rPr lang="zh-CN" altLang="en-US" dirty="0">
                <a:latin typeface="微软雅黑" pitchFamily="34" charset="-122"/>
                <a:ea typeface="微软雅黑" pitchFamily="34" charset="-122"/>
              </a:rPr>
              <a:t>两个独立的控制器，具有自动故障切换功能，可防止一个控制器或者一条光纤链路故障</a:t>
            </a:r>
          </a:p>
        </p:txBody>
      </p:sp>
      <p:sp>
        <p:nvSpPr>
          <p:cNvPr id="51214" name="Rectangle 12"/>
          <p:cNvSpPr>
            <a:spLocks noChangeArrowheads="1"/>
          </p:cNvSpPr>
          <p:nvPr/>
        </p:nvSpPr>
        <p:spPr bwMode="auto">
          <a:xfrm>
            <a:off x="1460500" y="3382978"/>
            <a:ext cx="536575" cy="231775"/>
          </a:xfrm>
          <a:prstGeom prst="rect">
            <a:avLst/>
          </a:prstGeom>
          <a:solidFill>
            <a:schemeClr val="folHlink"/>
          </a:solidFill>
          <a:ln w="25400">
            <a:solidFill>
              <a:schemeClr val="tx1"/>
            </a:solidFill>
            <a:miter lim="800000"/>
            <a:headEnd/>
            <a:tailEnd/>
          </a:ln>
        </p:spPr>
        <p:txBody>
          <a:bodyPr wrap="none" anchor="ctr"/>
          <a:lstStyle/>
          <a:p>
            <a:pPr algn="ctr">
              <a:spcBef>
                <a:spcPct val="50000"/>
              </a:spcBef>
            </a:pPr>
            <a:endParaRPr lang="zh-CN" altLang="en-US"/>
          </a:p>
        </p:txBody>
      </p:sp>
      <p:sp>
        <p:nvSpPr>
          <p:cNvPr id="51215" name="Rectangle 13"/>
          <p:cNvSpPr>
            <a:spLocks noChangeArrowheads="1"/>
          </p:cNvSpPr>
          <p:nvPr/>
        </p:nvSpPr>
        <p:spPr bwMode="auto">
          <a:xfrm>
            <a:off x="1446213" y="3092465"/>
            <a:ext cx="592137" cy="309563"/>
          </a:xfrm>
          <a:prstGeom prst="rect">
            <a:avLst/>
          </a:prstGeom>
          <a:noFill/>
          <a:ln w="9525">
            <a:noFill/>
            <a:miter lim="800000"/>
            <a:headEnd/>
            <a:tailEnd/>
          </a:ln>
        </p:spPr>
        <p:txBody>
          <a:bodyPr wrap="none" lIns="92075" tIns="46038" rIns="92075" bIns="46038">
            <a:spAutoFit/>
          </a:bodyPr>
          <a:lstStyle/>
          <a:p>
            <a:pPr algn="ctr"/>
            <a:r>
              <a:rPr lang="en-US" altLang="zh-CN" sz="1400">
                <a:latin typeface="微软雅黑" pitchFamily="34" charset="-122"/>
                <a:ea typeface="微软雅黑" pitchFamily="34" charset="-122"/>
              </a:rPr>
              <a:t>HBA</a:t>
            </a:r>
          </a:p>
        </p:txBody>
      </p:sp>
      <p:sp>
        <p:nvSpPr>
          <p:cNvPr id="51216" name="Line 14"/>
          <p:cNvSpPr>
            <a:spLocks noChangeShapeType="1"/>
          </p:cNvSpPr>
          <p:nvPr/>
        </p:nvSpPr>
        <p:spPr bwMode="auto">
          <a:xfrm>
            <a:off x="2009775" y="3460765"/>
            <a:ext cx="2130425" cy="0"/>
          </a:xfrm>
          <a:prstGeom prst="line">
            <a:avLst/>
          </a:prstGeom>
          <a:noFill/>
          <a:ln w="25400">
            <a:solidFill>
              <a:srgbClr val="FFC000"/>
            </a:solidFill>
            <a:round/>
            <a:headEnd type="none" w="sm" len="sm"/>
            <a:tailEnd type="none" w="sm" len="sm"/>
          </a:ln>
        </p:spPr>
        <p:txBody>
          <a:bodyPr wrap="none" anchor="ctr"/>
          <a:lstStyle/>
          <a:p>
            <a:endParaRPr lang="zh-CN" altLang="en-US"/>
          </a:p>
        </p:txBody>
      </p:sp>
      <p:sp>
        <p:nvSpPr>
          <p:cNvPr id="51217" name="Rectangle 15"/>
          <p:cNvSpPr>
            <a:spLocks noChangeArrowheads="1"/>
          </p:cNvSpPr>
          <p:nvPr/>
        </p:nvSpPr>
        <p:spPr bwMode="auto">
          <a:xfrm>
            <a:off x="2698750" y="3092465"/>
            <a:ext cx="1006475" cy="339725"/>
          </a:xfrm>
          <a:prstGeom prst="rect">
            <a:avLst/>
          </a:prstGeom>
          <a:noFill/>
          <a:ln w="9525">
            <a:noFill/>
            <a:miter lim="800000"/>
            <a:headEnd/>
            <a:tailEnd/>
          </a:ln>
        </p:spPr>
        <p:txBody>
          <a:bodyPr wrap="none" lIns="92075" tIns="46038" rIns="92075" bIns="46038">
            <a:spAutoFit/>
          </a:bodyPr>
          <a:lstStyle/>
          <a:p>
            <a:pPr algn="ctr"/>
            <a:r>
              <a:rPr lang="zh-CN" altLang="en-US" sz="1600">
                <a:latin typeface="微软雅黑" pitchFamily="34" charset="-122"/>
                <a:ea typeface="微软雅黑" pitchFamily="34" charset="-122"/>
              </a:rPr>
              <a:t>光纤通道</a:t>
            </a:r>
          </a:p>
        </p:txBody>
      </p:sp>
      <p:sp>
        <p:nvSpPr>
          <p:cNvPr id="51218" name="Line 16"/>
          <p:cNvSpPr>
            <a:spLocks noChangeShapeType="1"/>
          </p:cNvSpPr>
          <p:nvPr/>
        </p:nvSpPr>
        <p:spPr bwMode="auto">
          <a:xfrm>
            <a:off x="4140200" y="3463940"/>
            <a:ext cx="0" cy="454025"/>
          </a:xfrm>
          <a:prstGeom prst="line">
            <a:avLst/>
          </a:prstGeom>
          <a:noFill/>
          <a:ln w="25400">
            <a:solidFill>
              <a:srgbClr val="FFC000"/>
            </a:solidFill>
            <a:round/>
            <a:headEnd type="none" w="sm" len="sm"/>
            <a:tailEnd type="none" w="sm" len="sm"/>
          </a:ln>
        </p:spPr>
        <p:txBody>
          <a:bodyPr wrap="none" anchor="ctr"/>
          <a:lstStyle/>
          <a:p>
            <a:endParaRPr lang="zh-CN" altLang="en-US"/>
          </a:p>
        </p:txBody>
      </p:sp>
      <p:sp>
        <p:nvSpPr>
          <p:cNvPr id="51219" name="Line 17"/>
          <p:cNvSpPr>
            <a:spLocks noChangeShapeType="1"/>
          </p:cNvSpPr>
          <p:nvPr/>
        </p:nvSpPr>
        <p:spPr bwMode="auto">
          <a:xfrm>
            <a:off x="4143375" y="3917965"/>
            <a:ext cx="606425" cy="0"/>
          </a:xfrm>
          <a:prstGeom prst="line">
            <a:avLst/>
          </a:prstGeom>
          <a:noFill/>
          <a:ln w="25400">
            <a:solidFill>
              <a:srgbClr val="FFC000"/>
            </a:solidFill>
            <a:round/>
            <a:headEnd type="none" w="sm" len="sm"/>
            <a:tailEnd type="none" w="sm" len="sm"/>
          </a:ln>
        </p:spPr>
        <p:txBody>
          <a:bodyPr wrap="none" anchor="ctr"/>
          <a:lstStyle/>
          <a:p>
            <a:endParaRPr lang="zh-CN" altLang="en-US"/>
          </a:p>
        </p:txBody>
      </p:sp>
      <p:grpSp>
        <p:nvGrpSpPr>
          <p:cNvPr id="2" name="Group 18"/>
          <p:cNvGrpSpPr>
            <a:grpSpLocks/>
          </p:cNvGrpSpPr>
          <p:nvPr/>
        </p:nvGrpSpPr>
        <p:grpSpPr bwMode="auto">
          <a:xfrm>
            <a:off x="4748213" y="1884378"/>
            <a:ext cx="4116387" cy="3101975"/>
            <a:chOff x="3167" y="1191"/>
            <a:chExt cx="2593" cy="1954"/>
          </a:xfrm>
        </p:grpSpPr>
        <p:sp>
          <p:nvSpPr>
            <p:cNvPr id="31766" name="Rectangle 19"/>
            <p:cNvSpPr>
              <a:spLocks noChangeArrowheads="1"/>
            </p:cNvSpPr>
            <p:nvPr/>
          </p:nvSpPr>
          <p:spPr bwMode="auto">
            <a:xfrm>
              <a:off x="3167" y="1191"/>
              <a:ext cx="1442" cy="1954"/>
            </a:xfrm>
            <a:prstGeom prst="rect">
              <a:avLst/>
            </a:prstGeom>
            <a:solidFill>
              <a:schemeClr val="accent5">
                <a:lumMod val="90000"/>
              </a:schemeClr>
            </a:solidFill>
            <a:ln w="25400">
              <a:solidFill>
                <a:schemeClr val="tx1"/>
              </a:solidFill>
              <a:miter lim="800000"/>
              <a:headEnd/>
              <a:tailEnd/>
            </a:ln>
          </p:spPr>
          <p:txBody>
            <a:bodyPr wrap="none" anchor="ctr"/>
            <a:lstStyle/>
            <a:p>
              <a:pPr algn="ctr">
                <a:spcBef>
                  <a:spcPct val="50000"/>
                </a:spcBef>
                <a:defRPr/>
              </a:pPr>
              <a:endParaRPr lang="zh-CN" altLang="en-US">
                <a:latin typeface="Arial" pitchFamily="34" charset="0"/>
                <a:ea typeface="宋体" pitchFamily="2" charset="-122"/>
              </a:endParaRPr>
            </a:p>
          </p:txBody>
        </p:sp>
        <p:sp>
          <p:nvSpPr>
            <p:cNvPr id="51223" name="Line 20"/>
            <p:cNvSpPr>
              <a:spLocks noChangeShapeType="1"/>
            </p:cNvSpPr>
            <p:nvPr/>
          </p:nvSpPr>
          <p:spPr bwMode="auto">
            <a:xfrm>
              <a:off x="4062" y="1352"/>
              <a:ext cx="163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24" name="Line 21"/>
            <p:cNvSpPr>
              <a:spLocks noChangeShapeType="1"/>
            </p:cNvSpPr>
            <p:nvPr/>
          </p:nvSpPr>
          <p:spPr bwMode="auto">
            <a:xfrm>
              <a:off x="4062" y="1448"/>
              <a:ext cx="14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25" name="Line 22"/>
            <p:cNvSpPr>
              <a:spLocks noChangeShapeType="1"/>
            </p:cNvSpPr>
            <p:nvPr/>
          </p:nvSpPr>
          <p:spPr bwMode="auto">
            <a:xfrm>
              <a:off x="4062" y="1544"/>
              <a:ext cx="1246"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26" name="Line 23"/>
            <p:cNvSpPr>
              <a:spLocks noChangeShapeType="1"/>
            </p:cNvSpPr>
            <p:nvPr/>
          </p:nvSpPr>
          <p:spPr bwMode="auto">
            <a:xfrm>
              <a:off x="4062" y="1640"/>
              <a:ext cx="1054" cy="0"/>
            </a:xfrm>
            <a:prstGeom prst="line">
              <a:avLst/>
            </a:prstGeom>
            <a:noFill/>
            <a:ln w="12700">
              <a:solidFill>
                <a:schemeClr val="tx1"/>
              </a:solidFill>
              <a:round/>
              <a:headEnd type="none" w="sm" len="sm"/>
              <a:tailEnd type="none" w="sm" len="sm"/>
            </a:ln>
          </p:spPr>
          <p:txBody>
            <a:bodyPr wrap="none" anchor="ctr"/>
            <a:lstStyle/>
            <a:p>
              <a:endParaRPr lang="zh-CN" altLang="en-US"/>
            </a:p>
          </p:txBody>
        </p:sp>
        <p:pic>
          <p:nvPicPr>
            <p:cNvPr id="51227" name="Picture 24"/>
            <p:cNvPicPr>
              <a:picLocks noChangeArrowheads="1"/>
            </p:cNvPicPr>
            <p:nvPr/>
          </p:nvPicPr>
          <p:blipFill>
            <a:blip r:embed="rId3"/>
            <a:srcRect/>
            <a:stretch>
              <a:fillRect/>
            </a:stretch>
          </p:blipFill>
          <p:spPr bwMode="auto">
            <a:xfrm>
              <a:off x="5064" y="1732"/>
              <a:ext cx="120" cy="168"/>
            </a:xfrm>
            <a:prstGeom prst="rect">
              <a:avLst/>
            </a:prstGeom>
            <a:noFill/>
            <a:ln w="9525">
              <a:noFill/>
              <a:miter lim="800000"/>
              <a:headEnd/>
              <a:tailEnd/>
            </a:ln>
          </p:spPr>
        </p:pic>
        <p:pic>
          <p:nvPicPr>
            <p:cNvPr id="51228" name="Picture 25"/>
            <p:cNvPicPr>
              <a:picLocks noChangeArrowheads="1"/>
            </p:cNvPicPr>
            <p:nvPr/>
          </p:nvPicPr>
          <p:blipFill>
            <a:blip r:embed="rId4"/>
            <a:srcRect/>
            <a:stretch>
              <a:fillRect/>
            </a:stretch>
          </p:blipFill>
          <p:spPr bwMode="auto">
            <a:xfrm>
              <a:off x="5016" y="1828"/>
              <a:ext cx="120" cy="168"/>
            </a:xfrm>
            <a:prstGeom prst="rect">
              <a:avLst/>
            </a:prstGeom>
            <a:noFill/>
            <a:ln w="9525">
              <a:noFill/>
              <a:miter lim="800000"/>
              <a:headEnd/>
              <a:tailEnd/>
            </a:ln>
          </p:spPr>
        </p:pic>
        <p:pic>
          <p:nvPicPr>
            <p:cNvPr id="51229" name="Picture 26"/>
            <p:cNvPicPr>
              <a:picLocks noChangeArrowheads="1"/>
            </p:cNvPicPr>
            <p:nvPr/>
          </p:nvPicPr>
          <p:blipFill>
            <a:blip r:embed="rId5"/>
            <a:srcRect/>
            <a:stretch>
              <a:fillRect/>
            </a:stretch>
          </p:blipFill>
          <p:spPr bwMode="auto">
            <a:xfrm>
              <a:off x="4968" y="1924"/>
              <a:ext cx="120" cy="168"/>
            </a:xfrm>
            <a:prstGeom prst="rect">
              <a:avLst/>
            </a:prstGeom>
            <a:noFill/>
            <a:ln w="9525">
              <a:noFill/>
              <a:miter lim="800000"/>
              <a:headEnd/>
              <a:tailEnd/>
            </a:ln>
          </p:spPr>
        </p:pic>
        <p:pic>
          <p:nvPicPr>
            <p:cNvPr id="51230" name="Picture 27"/>
            <p:cNvPicPr>
              <a:picLocks noChangeArrowheads="1"/>
            </p:cNvPicPr>
            <p:nvPr/>
          </p:nvPicPr>
          <p:blipFill>
            <a:blip r:embed="rId6"/>
            <a:srcRect/>
            <a:stretch>
              <a:fillRect/>
            </a:stretch>
          </p:blipFill>
          <p:spPr bwMode="auto">
            <a:xfrm>
              <a:off x="4920" y="2020"/>
              <a:ext cx="120" cy="168"/>
            </a:xfrm>
            <a:prstGeom prst="rect">
              <a:avLst/>
            </a:prstGeom>
            <a:noFill/>
            <a:ln w="9525">
              <a:noFill/>
              <a:miter lim="800000"/>
              <a:headEnd/>
              <a:tailEnd/>
            </a:ln>
          </p:spPr>
        </p:pic>
        <p:pic>
          <p:nvPicPr>
            <p:cNvPr id="51231" name="Picture 28"/>
            <p:cNvPicPr>
              <a:picLocks noChangeArrowheads="1"/>
            </p:cNvPicPr>
            <p:nvPr/>
          </p:nvPicPr>
          <p:blipFill>
            <a:blip r:embed="rId7"/>
            <a:srcRect/>
            <a:stretch>
              <a:fillRect/>
            </a:stretch>
          </p:blipFill>
          <p:spPr bwMode="auto">
            <a:xfrm>
              <a:off x="4872" y="2116"/>
              <a:ext cx="120" cy="168"/>
            </a:xfrm>
            <a:prstGeom prst="rect">
              <a:avLst/>
            </a:prstGeom>
            <a:noFill/>
            <a:ln w="9525">
              <a:noFill/>
              <a:miter lim="800000"/>
              <a:headEnd/>
              <a:tailEnd/>
            </a:ln>
          </p:spPr>
        </p:pic>
        <p:sp>
          <p:nvSpPr>
            <p:cNvPr id="51232" name="Line 29"/>
            <p:cNvSpPr>
              <a:spLocks noChangeShapeType="1"/>
            </p:cNvSpPr>
            <p:nvPr/>
          </p:nvSpPr>
          <p:spPr bwMode="auto">
            <a:xfrm flipV="1">
              <a:off x="5116" y="1641"/>
              <a:ext cx="0" cy="94"/>
            </a:xfrm>
            <a:prstGeom prst="line">
              <a:avLst/>
            </a:prstGeom>
            <a:noFill/>
            <a:ln w="12700">
              <a:solidFill>
                <a:schemeClr val="tx1"/>
              </a:solidFill>
              <a:round/>
              <a:headEnd type="none" w="sm" len="sm"/>
              <a:tailEnd type="none" w="sm" len="sm"/>
            </a:ln>
          </p:spPr>
          <p:txBody>
            <a:bodyPr wrap="none" anchor="ctr"/>
            <a:lstStyle/>
            <a:p>
              <a:endParaRPr lang="zh-CN" altLang="en-US"/>
            </a:p>
          </p:txBody>
        </p:sp>
        <p:pic>
          <p:nvPicPr>
            <p:cNvPr id="51233" name="Picture 30"/>
            <p:cNvPicPr>
              <a:picLocks noChangeArrowheads="1"/>
            </p:cNvPicPr>
            <p:nvPr/>
          </p:nvPicPr>
          <p:blipFill>
            <a:blip r:embed="rId8"/>
            <a:srcRect/>
            <a:stretch>
              <a:fillRect/>
            </a:stretch>
          </p:blipFill>
          <p:spPr bwMode="auto">
            <a:xfrm>
              <a:off x="5256" y="1732"/>
              <a:ext cx="120" cy="168"/>
            </a:xfrm>
            <a:prstGeom prst="rect">
              <a:avLst/>
            </a:prstGeom>
            <a:noFill/>
            <a:ln w="9525">
              <a:noFill/>
              <a:miter lim="800000"/>
              <a:headEnd/>
              <a:tailEnd/>
            </a:ln>
          </p:spPr>
        </p:pic>
        <p:pic>
          <p:nvPicPr>
            <p:cNvPr id="51234" name="Picture 31"/>
            <p:cNvPicPr>
              <a:picLocks noChangeArrowheads="1"/>
            </p:cNvPicPr>
            <p:nvPr/>
          </p:nvPicPr>
          <p:blipFill>
            <a:blip r:embed="rId9"/>
            <a:srcRect/>
            <a:stretch>
              <a:fillRect/>
            </a:stretch>
          </p:blipFill>
          <p:spPr bwMode="auto">
            <a:xfrm>
              <a:off x="5208" y="1828"/>
              <a:ext cx="120" cy="168"/>
            </a:xfrm>
            <a:prstGeom prst="rect">
              <a:avLst/>
            </a:prstGeom>
            <a:noFill/>
            <a:ln w="9525">
              <a:noFill/>
              <a:miter lim="800000"/>
              <a:headEnd/>
              <a:tailEnd/>
            </a:ln>
          </p:spPr>
        </p:pic>
        <p:pic>
          <p:nvPicPr>
            <p:cNvPr id="51235" name="Picture 32"/>
            <p:cNvPicPr>
              <a:picLocks noChangeArrowheads="1"/>
            </p:cNvPicPr>
            <p:nvPr/>
          </p:nvPicPr>
          <p:blipFill>
            <a:blip r:embed="rId10"/>
            <a:srcRect/>
            <a:stretch>
              <a:fillRect/>
            </a:stretch>
          </p:blipFill>
          <p:spPr bwMode="auto">
            <a:xfrm>
              <a:off x="5160" y="1924"/>
              <a:ext cx="120" cy="168"/>
            </a:xfrm>
            <a:prstGeom prst="rect">
              <a:avLst/>
            </a:prstGeom>
            <a:noFill/>
            <a:ln w="9525">
              <a:noFill/>
              <a:miter lim="800000"/>
              <a:headEnd/>
              <a:tailEnd/>
            </a:ln>
          </p:spPr>
        </p:pic>
        <p:pic>
          <p:nvPicPr>
            <p:cNvPr id="51236" name="Picture 33"/>
            <p:cNvPicPr>
              <a:picLocks noChangeArrowheads="1"/>
            </p:cNvPicPr>
            <p:nvPr/>
          </p:nvPicPr>
          <p:blipFill>
            <a:blip r:embed="rId11"/>
            <a:srcRect/>
            <a:stretch>
              <a:fillRect/>
            </a:stretch>
          </p:blipFill>
          <p:spPr bwMode="auto">
            <a:xfrm>
              <a:off x="5112" y="2020"/>
              <a:ext cx="120" cy="168"/>
            </a:xfrm>
            <a:prstGeom prst="rect">
              <a:avLst/>
            </a:prstGeom>
            <a:noFill/>
            <a:ln w="9525">
              <a:noFill/>
              <a:miter lim="800000"/>
              <a:headEnd/>
              <a:tailEnd/>
            </a:ln>
          </p:spPr>
        </p:pic>
        <p:pic>
          <p:nvPicPr>
            <p:cNvPr id="51237" name="Picture 34"/>
            <p:cNvPicPr>
              <a:picLocks noChangeArrowheads="1"/>
            </p:cNvPicPr>
            <p:nvPr/>
          </p:nvPicPr>
          <p:blipFill>
            <a:blip r:embed="rId12"/>
            <a:srcRect/>
            <a:stretch>
              <a:fillRect/>
            </a:stretch>
          </p:blipFill>
          <p:spPr bwMode="auto">
            <a:xfrm>
              <a:off x="5064" y="2116"/>
              <a:ext cx="120" cy="168"/>
            </a:xfrm>
            <a:prstGeom prst="rect">
              <a:avLst/>
            </a:prstGeom>
            <a:noFill/>
            <a:ln w="9525">
              <a:noFill/>
              <a:miter lim="800000"/>
              <a:headEnd/>
              <a:tailEnd/>
            </a:ln>
          </p:spPr>
        </p:pic>
        <p:sp>
          <p:nvSpPr>
            <p:cNvPr id="51238" name="Line 35"/>
            <p:cNvSpPr>
              <a:spLocks noChangeShapeType="1"/>
            </p:cNvSpPr>
            <p:nvPr/>
          </p:nvSpPr>
          <p:spPr bwMode="auto">
            <a:xfrm flipV="1">
              <a:off x="5308" y="1545"/>
              <a:ext cx="0" cy="190"/>
            </a:xfrm>
            <a:prstGeom prst="line">
              <a:avLst/>
            </a:prstGeom>
            <a:noFill/>
            <a:ln w="12700">
              <a:solidFill>
                <a:schemeClr val="tx1"/>
              </a:solidFill>
              <a:round/>
              <a:headEnd type="none" w="sm" len="sm"/>
              <a:tailEnd type="none" w="sm" len="sm"/>
            </a:ln>
          </p:spPr>
          <p:txBody>
            <a:bodyPr wrap="none" anchor="ctr"/>
            <a:lstStyle/>
            <a:p>
              <a:endParaRPr lang="zh-CN" altLang="en-US"/>
            </a:p>
          </p:txBody>
        </p:sp>
        <p:pic>
          <p:nvPicPr>
            <p:cNvPr id="51239" name="Picture 36"/>
            <p:cNvPicPr>
              <a:picLocks noChangeArrowheads="1"/>
            </p:cNvPicPr>
            <p:nvPr/>
          </p:nvPicPr>
          <p:blipFill>
            <a:blip r:embed="rId13"/>
            <a:srcRect/>
            <a:stretch>
              <a:fillRect/>
            </a:stretch>
          </p:blipFill>
          <p:spPr bwMode="auto">
            <a:xfrm>
              <a:off x="5448" y="1732"/>
              <a:ext cx="120" cy="168"/>
            </a:xfrm>
            <a:prstGeom prst="rect">
              <a:avLst/>
            </a:prstGeom>
            <a:noFill/>
            <a:ln w="9525">
              <a:noFill/>
              <a:miter lim="800000"/>
              <a:headEnd/>
              <a:tailEnd/>
            </a:ln>
          </p:spPr>
        </p:pic>
        <p:pic>
          <p:nvPicPr>
            <p:cNvPr id="51240" name="Picture 37"/>
            <p:cNvPicPr>
              <a:picLocks noChangeArrowheads="1"/>
            </p:cNvPicPr>
            <p:nvPr/>
          </p:nvPicPr>
          <p:blipFill>
            <a:blip r:embed="rId14"/>
            <a:srcRect/>
            <a:stretch>
              <a:fillRect/>
            </a:stretch>
          </p:blipFill>
          <p:spPr bwMode="auto">
            <a:xfrm>
              <a:off x="5400" y="1828"/>
              <a:ext cx="120" cy="168"/>
            </a:xfrm>
            <a:prstGeom prst="rect">
              <a:avLst/>
            </a:prstGeom>
            <a:noFill/>
            <a:ln w="9525">
              <a:noFill/>
              <a:miter lim="800000"/>
              <a:headEnd/>
              <a:tailEnd/>
            </a:ln>
          </p:spPr>
        </p:pic>
        <p:pic>
          <p:nvPicPr>
            <p:cNvPr id="51241" name="Picture 38"/>
            <p:cNvPicPr>
              <a:picLocks noChangeArrowheads="1"/>
            </p:cNvPicPr>
            <p:nvPr/>
          </p:nvPicPr>
          <p:blipFill>
            <a:blip r:embed="rId15"/>
            <a:srcRect/>
            <a:stretch>
              <a:fillRect/>
            </a:stretch>
          </p:blipFill>
          <p:spPr bwMode="auto">
            <a:xfrm>
              <a:off x="5352" y="1924"/>
              <a:ext cx="120" cy="168"/>
            </a:xfrm>
            <a:prstGeom prst="rect">
              <a:avLst/>
            </a:prstGeom>
            <a:noFill/>
            <a:ln w="9525">
              <a:noFill/>
              <a:miter lim="800000"/>
              <a:headEnd/>
              <a:tailEnd/>
            </a:ln>
          </p:spPr>
        </p:pic>
        <p:pic>
          <p:nvPicPr>
            <p:cNvPr id="51242" name="Picture 39"/>
            <p:cNvPicPr>
              <a:picLocks noChangeArrowheads="1"/>
            </p:cNvPicPr>
            <p:nvPr/>
          </p:nvPicPr>
          <p:blipFill>
            <a:blip r:embed="rId16"/>
            <a:srcRect/>
            <a:stretch>
              <a:fillRect/>
            </a:stretch>
          </p:blipFill>
          <p:spPr bwMode="auto">
            <a:xfrm>
              <a:off x="5304" y="2020"/>
              <a:ext cx="120" cy="168"/>
            </a:xfrm>
            <a:prstGeom prst="rect">
              <a:avLst/>
            </a:prstGeom>
            <a:noFill/>
            <a:ln w="9525">
              <a:noFill/>
              <a:miter lim="800000"/>
              <a:headEnd/>
              <a:tailEnd/>
            </a:ln>
          </p:spPr>
        </p:pic>
        <p:pic>
          <p:nvPicPr>
            <p:cNvPr id="51243" name="Picture 40"/>
            <p:cNvPicPr>
              <a:picLocks noChangeArrowheads="1"/>
            </p:cNvPicPr>
            <p:nvPr/>
          </p:nvPicPr>
          <p:blipFill>
            <a:blip r:embed="rId17"/>
            <a:srcRect/>
            <a:stretch>
              <a:fillRect/>
            </a:stretch>
          </p:blipFill>
          <p:spPr bwMode="auto">
            <a:xfrm>
              <a:off x="5256" y="2116"/>
              <a:ext cx="120" cy="168"/>
            </a:xfrm>
            <a:prstGeom prst="rect">
              <a:avLst/>
            </a:prstGeom>
            <a:noFill/>
            <a:ln w="9525">
              <a:noFill/>
              <a:miter lim="800000"/>
              <a:headEnd/>
              <a:tailEnd/>
            </a:ln>
          </p:spPr>
        </p:pic>
        <p:sp>
          <p:nvSpPr>
            <p:cNvPr id="51244" name="Line 41"/>
            <p:cNvSpPr>
              <a:spLocks noChangeShapeType="1"/>
            </p:cNvSpPr>
            <p:nvPr/>
          </p:nvSpPr>
          <p:spPr bwMode="auto">
            <a:xfrm flipV="1">
              <a:off x="5500" y="1449"/>
              <a:ext cx="0" cy="286"/>
            </a:xfrm>
            <a:prstGeom prst="line">
              <a:avLst/>
            </a:prstGeom>
            <a:noFill/>
            <a:ln w="12700">
              <a:solidFill>
                <a:schemeClr val="tx1"/>
              </a:solidFill>
              <a:round/>
              <a:headEnd type="none" w="sm" len="sm"/>
              <a:tailEnd type="none" w="sm" len="sm"/>
            </a:ln>
          </p:spPr>
          <p:txBody>
            <a:bodyPr wrap="none" anchor="ctr"/>
            <a:lstStyle/>
            <a:p>
              <a:endParaRPr lang="zh-CN" altLang="en-US"/>
            </a:p>
          </p:txBody>
        </p:sp>
        <p:pic>
          <p:nvPicPr>
            <p:cNvPr id="51245" name="Picture 42"/>
            <p:cNvPicPr>
              <a:picLocks noChangeArrowheads="1"/>
            </p:cNvPicPr>
            <p:nvPr/>
          </p:nvPicPr>
          <p:blipFill>
            <a:blip r:embed="rId18"/>
            <a:srcRect/>
            <a:stretch>
              <a:fillRect/>
            </a:stretch>
          </p:blipFill>
          <p:spPr bwMode="auto">
            <a:xfrm>
              <a:off x="5640" y="1732"/>
              <a:ext cx="120" cy="168"/>
            </a:xfrm>
            <a:prstGeom prst="rect">
              <a:avLst/>
            </a:prstGeom>
            <a:noFill/>
            <a:ln w="9525">
              <a:noFill/>
              <a:miter lim="800000"/>
              <a:headEnd/>
              <a:tailEnd/>
            </a:ln>
          </p:spPr>
        </p:pic>
        <p:pic>
          <p:nvPicPr>
            <p:cNvPr id="51246" name="Picture 43"/>
            <p:cNvPicPr>
              <a:picLocks noChangeArrowheads="1"/>
            </p:cNvPicPr>
            <p:nvPr/>
          </p:nvPicPr>
          <p:blipFill>
            <a:blip r:embed="rId19"/>
            <a:srcRect/>
            <a:stretch>
              <a:fillRect/>
            </a:stretch>
          </p:blipFill>
          <p:spPr bwMode="auto">
            <a:xfrm>
              <a:off x="5592" y="1828"/>
              <a:ext cx="120" cy="168"/>
            </a:xfrm>
            <a:prstGeom prst="rect">
              <a:avLst/>
            </a:prstGeom>
            <a:noFill/>
            <a:ln w="9525">
              <a:noFill/>
              <a:miter lim="800000"/>
              <a:headEnd/>
              <a:tailEnd/>
            </a:ln>
          </p:spPr>
        </p:pic>
        <p:pic>
          <p:nvPicPr>
            <p:cNvPr id="51247" name="Picture 44"/>
            <p:cNvPicPr>
              <a:picLocks noChangeArrowheads="1"/>
            </p:cNvPicPr>
            <p:nvPr/>
          </p:nvPicPr>
          <p:blipFill>
            <a:blip r:embed="rId20"/>
            <a:srcRect/>
            <a:stretch>
              <a:fillRect/>
            </a:stretch>
          </p:blipFill>
          <p:spPr bwMode="auto">
            <a:xfrm>
              <a:off x="5544" y="1924"/>
              <a:ext cx="120" cy="168"/>
            </a:xfrm>
            <a:prstGeom prst="rect">
              <a:avLst/>
            </a:prstGeom>
            <a:noFill/>
            <a:ln w="9525">
              <a:noFill/>
              <a:miter lim="800000"/>
              <a:headEnd/>
              <a:tailEnd/>
            </a:ln>
          </p:spPr>
        </p:pic>
        <p:pic>
          <p:nvPicPr>
            <p:cNvPr id="51248" name="Picture 45"/>
            <p:cNvPicPr>
              <a:picLocks noChangeArrowheads="1"/>
            </p:cNvPicPr>
            <p:nvPr/>
          </p:nvPicPr>
          <p:blipFill>
            <a:blip r:embed="rId21"/>
            <a:srcRect/>
            <a:stretch>
              <a:fillRect/>
            </a:stretch>
          </p:blipFill>
          <p:spPr bwMode="auto">
            <a:xfrm>
              <a:off x="5496" y="2020"/>
              <a:ext cx="120" cy="168"/>
            </a:xfrm>
            <a:prstGeom prst="rect">
              <a:avLst/>
            </a:prstGeom>
            <a:noFill/>
            <a:ln w="9525">
              <a:noFill/>
              <a:miter lim="800000"/>
              <a:headEnd/>
              <a:tailEnd/>
            </a:ln>
          </p:spPr>
        </p:pic>
        <p:pic>
          <p:nvPicPr>
            <p:cNvPr id="51249" name="Picture 46"/>
            <p:cNvPicPr>
              <a:picLocks noChangeArrowheads="1"/>
            </p:cNvPicPr>
            <p:nvPr/>
          </p:nvPicPr>
          <p:blipFill>
            <a:blip r:embed="rId22"/>
            <a:srcRect/>
            <a:stretch>
              <a:fillRect/>
            </a:stretch>
          </p:blipFill>
          <p:spPr bwMode="auto">
            <a:xfrm>
              <a:off x="5448" y="2116"/>
              <a:ext cx="120" cy="168"/>
            </a:xfrm>
            <a:prstGeom prst="rect">
              <a:avLst/>
            </a:prstGeom>
            <a:noFill/>
            <a:ln w="9525">
              <a:noFill/>
              <a:miter lim="800000"/>
              <a:headEnd/>
              <a:tailEnd/>
            </a:ln>
          </p:spPr>
        </p:pic>
        <p:sp>
          <p:nvSpPr>
            <p:cNvPr id="51250" name="Line 47"/>
            <p:cNvSpPr>
              <a:spLocks noChangeShapeType="1"/>
            </p:cNvSpPr>
            <p:nvPr/>
          </p:nvSpPr>
          <p:spPr bwMode="auto">
            <a:xfrm flipV="1">
              <a:off x="5692" y="1353"/>
              <a:ext cx="0" cy="382"/>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1" name="Line 48"/>
            <p:cNvSpPr>
              <a:spLocks noChangeShapeType="1"/>
            </p:cNvSpPr>
            <p:nvPr/>
          </p:nvSpPr>
          <p:spPr bwMode="auto">
            <a:xfrm>
              <a:off x="4062" y="2584"/>
              <a:ext cx="14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2" name="Line 49"/>
            <p:cNvSpPr>
              <a:spLocks noChangeShapeType="1"/>
            </p:cNvSpPr>
            <p:nvPr/>
          </p:nvSpPr>
          <p:spPr bwMode="auto">
            <a:xfrm>
              <a:off x="4062" y="2688"/>
              <a:ext cx="2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3" name="Line 50"/>
            <p:cNvSpPr>
              <a:spLocks noChangeShapeType="1"/>
            </p:cNvSpPr>
            <p:nvPr/>
          </p:nvSpPr>
          <p:spPr bwMode="auto">
            <a:xfrm>
              <a:off x="4062" y="2784"/>
              <a:ext cx="334"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4" name="Line 51"/>
            <p:cNvSpPr>
              <a:spLocks noChangeShapeType="1"/>
            </p:cNvSpPr>
            <p:nvPr/>
          </p:nvSpPr>
          <p:spPr bwMode="auto">
            <a:xfrm>
              <a:off x="4062" y="2856"/>
              <a:ext cx="43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5" name="Line 52"/>
            <p:cNvSpPr>
              <a:spLocks noChangeShapeType="1"/>
            </p:cNvSpPr>
            <p:nvPr/>
          </p:nvSpPr>
          <p:spPr bwMode="auto">
            <a:xfrm>
              <a:off x="4204" y="1354"/>
              <a:ext cx="0" cy="1222"/>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6" name="Line 53"/>
            <p:cNvSpPr>
              <a:spLocks noChangeShapeType="1"/>
            </p:cNvSpPr>
            <p:nvPr/>
          </p:nvSpPr>
          <p:spPr bwMode="auto">
            <a:xfrm>
              <a:off x="4300" y="1450"/>
              <a:ext cx="8" cy="1246"/>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7" name="Line 54"/>
            <p:cNvSpPr>
              <a:spLocks noChangeShapeType="1"/>
            </p:cNvSpPr>
            <p:nvPr/>
          </p:nvSpPr>
          <p:spPr bwMode="auto">
            <a:xfrm>
              <a:off x="4396" y="1546"/>
              <a:ext cx="0" cy="1254"/>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51258" name="Line 55"/>
            <p:cNvSpPr>
              <a:spLocks noChangeShapeType="1"/>
            </p:cNvSpPr>
            <p:nvPr/>
          </p:nvSpPr>
          <p:spPr bwMode="auto">
            <a:xfrm flipH="1">
              <a:off x="4492" y="1642"/>
              <a:ext cx="0" cy="1230"/>
            </a:xfrm>
            <a:prstGeom prst="line">
              <a:avLst/>
            </a:prstGeom>
            <a:noFill/>
            <a:ln w="12700">
              <a:solidFill>
                <a:schemeClr val="tx1"/>
              </a:solidFill>
              <a:round/>
              <a:headEnd type="none" w="sm" len="sm"/>
              <a:tailEnd type="none" w="sm" len="sm"/>
            </a:ln>
          </p:spPr>
          <p:txBody>
            <a:bodyPr wrap="none" anchor="ctr"/>
            <a:lstStyle/>
            <a:p>
              <a:endParaRPr lang="zh-CN" altLang="en-US"/>
            </a:p>
          </p:txBody>
        </p:sp>
        <p:grpSp>
          <p:nvGrpSpPr>
            <p:cNvPr id="3" name="Group 56"/>
            <p:cNvGrpSpPr>
              <a:grpSpLocks/>
            </p:cNvGrpSpPr>
            <p:nvPr/>
          </p:nvGrpSpPr>
          <p:grpSpPr bwMode="auto">
            <a:xfrm>
              <a:off x="3224" y="1242"/>
              <a:ext cx="841" cy="758"/>
              <a:chOff x="3840" y="1784"/>
              <a:chExt cx="959" cy="996"/>
            </a:xfrm>
          </p:grpSpPr>
          <p:sp>
            <p:nvSpPr>
              <p:cNvPr id="51268" name="Rectangle 57"/>
              <p:cNvSpPr>
                <a:spLocks noChangeArrowheads="1"/>
              </p:cNvSpPr>
              <p:nvPr/>
            </p:nvSpPr>
            <p:spPr bwMode="auto">
              <a:xfrm>
                <a:off x="3840" y="1784"/>
                <a:ext cx="959" cy="992"/>
              </a:xfrm>
              <a:prstGeom prst="rect">
                <a:avLst/>
              </a:prstGeom>
              <a:solidFill>
                <a:srgbClr val="CCFFCC"/>
              </a:solidFill>
              <a:ln w="25400">
                <a:solidFill>
                  <a:schemeClr val="tx1"/>
                </a:solidFill>
                <a:miter lim="800000"/>
                <a:headEnd/>
                <a:tailEnd/>
              </a:ln>
            </p:spPr>
            <p:txBody>
              <a:bodyPr wrap="none" anchor="ctr"/>
              <a:lstStyle/>
              <a:p>
                <a:pPr algn="ctr">
                  <a:spcBef>
                    <a:spcPct val="50000"/>
                  </a:spcBef>
                </a:pPr>
                <a:endParaRPr lang="zh-CN" altLang="en-US"/>
              </a:p>
            </p:txBody>
          </p:sp>
          <p:sp>
            <p:nvSpPr>
              <p:cNvPr id="51269" name="Rectangle 58"/>
              <p:cNvSpPr>
                <a:spLocks noChangeArrowheads="1"/>
              </p:cNvSpPr>
              <p:nvPr/>
            </p:nvSpPr>
            <p:spPr bwMode="auto">
              <a:xfrm>
                <a:off x="3902" y="2525"/>
                <a:ext cx="865" cy="255"/>
              </a:xfrm>
              <a:prstGeom prst="rect">
                <a:avLst/>
              </a:prstGeom>
              <a:noFill/>
              <a:ln w="9525">
                <a:noFill/>
                <a:miter lim="800000"/>
                <a:headEnd/>
                <a:tailEnd/>
              </a:ln>
            </p:spPr>
            <p:txBody>
              <a:bodyPr wrap="none" lIns="92075" tIns="46038" rIns="92075" bIns="46038">
                <a:spAutoFit/>
              </a:bodyPr>
              <a:lstStyle/>
              <a:p>
                <a:pPr algn="ctr" eaLnBrk="0" hangingPunct="0"/>
                <a:r>
                  <a:rPr lang="en-US" altLang="zh-CN" sz="1400">
                    <a:latin typeface="微软雅黑" pitchFamily="34" charset="-122"/>
                    <a:ea typeface="微软雅黑" pitchFamily="34" charset="-122"/>
                  </a:rPr>
                  <a:t>Controller1</a:t>
                </a:r>
              </a:p>
            </p:txBody>
          </p:sp>
          <p:sp>
            <p:nvSpPr>
              <p:cNvPr id="51270" name="Rectangle 59"/>
              <p:cNvSpPr>
                <a:spLocks noChangeArrowheads="1"/>
              </p:cNvSpPr>
              <p:nvPr/>
            </p:nvSpPr>
            <p:spPr bwMode="auto">
              <a:xfrm>
                <a:off x="4529" y="2120"/>
                <a:ext cx="148" cy="224"/>
              </a:xfrm>
              <a:prstGeom prst="rect">
                <a:avLst/>
              </a:prstGeom>
              <a:solidFill>
                <a:srgbClr val="FAFD00"/>
              </a:solidFill>
              <a:ln w="25400">
                <a:solidFill>
                  <a:schemeClr val="tx1"/>
                </a:solidFill>
                <a:miter lim="800000"/>
                <a:headEnd/>
                <a:tailEnd/>
              </a:ln>
            </p:spPr>
            <p:txBody>
              <a:bodyPr wrap="none" anchor="ctr"/>
              <a:lstStyle/>
              <a:p>
                <a:pPr algn="ctr">
                  <a:spcBef>
                    <a:spcPct val="50000"/>
                  </a:spcBef>
                </a:pPr>
                <a:endParaRPr lang="zh-CN" altLang="en-US"/>
              </a:p>
            </p:txBody>
          </p:sp>
          <p:sp>
            <p:nvSpPr>
              <p:cNvPr id="51271" name="Rectangle 60"/>
              <p:cNvSpPr>
                <a:spLocks noChangeArrowheads="1"/>
              </p:cNvSpPr>
              <p:nvPr/>
            </p:nvSpPr>
            <p:spPr bwMode="auto">
              <a:xfrm>
                <a:off x="4205" y="2312"/>
                <a:ext cx="148" cy="176"/>
              </a:xfrm>
              <a:prstGeom prst="rect">
                <a:avLst/>
              </a:prstGeom>
              <a:solidFill>
                <a:schemeClr val="accent1"/>
              </a:solidFill>
              <a:ln w="25400">
                <a:solidFill>
                  <a:schemeClr val="tx1"/>
                </a:solidFill>
                <a:miter lim="800000"/>
                <a:headEnd/>
                <a:tailEnd/>
              </a:ln>
            </p:spPr>
            <p:txBody>
              <a:bodyPr wrap="none" anchor="ctr"/>
              <a:lstStyle/>
              <a:p>
                <a:pPr algn="ctr">
                  <a:spcBef>
                    <a:spcPct val="50000"/>
                  </a:spcBef>
                </a:pPr>
                <a:endParaRPr lang="zh-CN" altLang="en-US"/>
              </a:p>
            </p:txBody>
          </p:sp>
          <p:grpSp>
            <p:nvGrpSpPr>
              <p:cNvPr id="4" name="Group 61"/>
              <p:cNvGrpSpPr>
                <a:grpSpLocks/>
              </p:cNvGrpSpPr>
              <p:nvPr/>
            </p:nvGrpSpPr>
            <p:grpSpPr bwMode="auto">
              <a:xfrm>
                <a:off x="3901" y="1858"/>
                <a:ext cx="427" cy="434"/>
                <a:chOff x="4263" y="2050"/>
                <a:chExt cx="506" cy="434"/>
              </a:xfrm>
            </p:grpSpPr>
            <p:sp>
              <p:nvSpPr>
                <p:cNvPr id="51273" name="Rectangle 62"/>
                <p:cNvSpPr>
                  <a:spLocks noChangeArrowheads="1"/>
                </p:cNvSpPr>
                <p:nvPr/>
              </p:nvSpPr>
              <p:spPr bwMode="auto">
                <a:xfrm>
                  <a:off x="4280" y="2072"/>
                  <a:ext cx="464" cy="368"/>
                </a:xfrm>
                <a:prstGeom prst="rect">
                  <a:avLst/>
                </a:prstGeom>
                <a:solidFill>
                  <a:schemeClr val="bg1"/>
                </a:solidFill>
                <a:ln w="25400">
                  <a:solidFill>
                    <a:schemeClr val="tx1"/>
                  </a:solidFill>
                  <a:miter lim="800000"/>
                  <a:headEnd/>
                  <a:tailEnd/>
                </a:ln>
              </p:spPr>
              <p:txBody>
                <a:bodyPr wrap="none" anchor="ctr"/>
                <a:lstStyle/>
                <a:p>
                  <a:pPr algn="ctr">
                    <a:spcBef>
                      <a:spcPct val="50000"/>
                    </a:spcBef>
                  </a:pPr>
                  <a:endParaRPr lang="zh-CN" altLang="en-US"/>
                </a:p>
              </p:txBody>
            </p:sp>
            <p:sp>
              <p:nvSpPr>
                <p:cNvPr id="51274" name="Rectangle 63"/>
                <p:cNvSpPr>
                  <a:spLocks noChangeArrowheads="1"/>
                </p:cNvSpPr>
                <p:nvPr/>
              </p:nvSpPr>
              <p:spPr bwMode="auto">
                <a:xfrm>
                  <a:off x="4263" y="2050"/>
                  <a:ext cx="506" cy="434"/>
                </a:xfrm>
                <a:prstGeom prst="rect">
                  <a:avLst/>
                </a:prstGeom>
                <a:noFill/>
                <a:ln w="9525">
                  <a:noFill/>
                  <a:miter lim="800000"/>
                  <a:headEnd/>
                  <a:tailEnd/>
                </a:ln>
              </p:spPr>
              <p:txBody>
                <a:bodyPr wrap="none" lIns="92075" tIns="46038" rIns="92075" bIns="46038">
                  <a:spAutoFit/>
                </a:bodyPr>
                <a:lstStyle/>
                <a:p>
                  <a:pPr algn="ctr" eaLnBrk="0" hangingPunct="0"/>
                  <a:r>
                    <a:rPr lang="en-US" altLang="zh-CN" sz="1400">
                      <a:latin typeface="微软雅黑" pitchFamily="34" charset="-122"/>
                      <a:ea typeface="微软雅黑" pitchFamily="34" charset="-122"/>
                    </a:rPr>
                    <a:t>SCSI</a:t>
                  </a:r>
                </a:p>
                <a:p>
                  <a:pPr algn="ctr" eaLnBrk="0" hangingPunct="0"/>
                  <a:r>
                    <a:rPr lang="en-US" altLang="zh-CN" sz="1400">
                      <a:latin typeface="微软雅黑" pitchFamily="34" charset="-122"/>
                      <a:ea typeface="微软雅黑" pitchFamily="34" charset="-122"/>
                    </a:rPr>
                    <a:t>Chip</a:t>
                  </a:r>
                </a:p>
              </p:txBody>
            </p:sp>
          </p:grpSp>
        </p:grpSp>
        <p:grpSp>
          <p:nvGrpSpPr>
            <p:cNvPr id="5" name="Group 64"/>
            <p:cNvGrpSpPr>
              <a:grpSpLocks/>
            </p:cNvGrpSpPr>
            <p:nvPr/>
          </p:nvGrpSpPr>
          <p:grpSpPr bwMode="auto">
            <a:xfrm>
              <a:off x="3224" y="2258"/>
              <a:ext cx="841" cy="758"/>
              <a:chOff x="3839" y="1784"/>
              <a:chExt cx="959" cy="996"/>
            </a:xfrm>
          </p:grpSpPr>
          <p:sp>
            <p:nvSpPr>
              <p:cNvPr id="51261" name="Rectangle 65"/>
              <p:cNvSpPr>
                <a:spLocks noChangeArrowheads="1"/>
              </p:cNvSpPr>
              <p:nvPr/>
            </p:nvSpPr>
            <p:spPr bwMode="auto">
              <a:xfrm>
                <a:off x="3839" y="1784"/>
                <a:ext cx="959" cy="992"/>
              </a:xfrm>
              <a:prstGeom prst="rect">
                <a:avLst/>
              </a:prstGeom>
              <a:solidFill>
                <a:srgbClr val="CCFFCC"/>
              </a:solidFill>
              <a:ln w="25400">
                <a:solidFill>
                  <a:schemeClr val="tx1"/>
                </a:solidFill>
                <a:miter lim="800000"/>
                <a:headEnd/>
                <a:tailEnd/>
              </a:ln>
            </p:spPr>
            <p:txBody>
              <a:bodyPr wrap="none" anchor="ctr"/>
              <a:lstStyle/>
              <a:p>
                <a:pPr algn="ctr">
                  <a:spcBef>
                    <a:spcPct val="50000"/>
                  </a:spcBef>
                </a:pPr>
                <a:endParaRPr lang="zh-CN" altLang="en-US"/>
              </a:p>
            </p:txBody>
          </p:sp>
          <p:sp>
            <p:nvSpPr>
              <p:cNvPr id="51262" name="Rectangle 66"/>
              <p:cNvSpPr>
                <a:spLocks noChangeArrowheads="1"/>
              </p:cNvSpPr>
              <p:nvPr/>
            </p:nvSpPr>
            <p:spPr bwMode="auto">
              <a:xfrm>
                <a:off x="3882" y="2525"/>
                <a:ext cx="865" cy="255"/>
              </a:xfrm>
              <a:prstGeom prst="rect">
                <a:avLst/>
              </a:prstGeom>
              <a:noFill/>
              <a:ln w="9525">
                <a:noFill/>
                <a:miter lim="800000"/>
                <a:headEnd/>
                <a:tailEnd/>
              </a:ln>
            </p:spPr>
            <p:txBody>
              <a:bodyPr wrap="none" lIns="92075" tIns="46038" rIns="92075" bIns="46038">
                <a:spAutoFit/>
              </a:bodyPr>
              <a:lstStyle/>
              <a:p>
                <a:pPr algn="ctr" eaLnBrk="0" hangingPunct="0"/>
                <a:r>
                  <a:rPr lang="en-US" altLang="zh-CN" sz="1400">
                    <a:latin typeface="微软雅黑" pitchFamily="34" charset="-122"/>
                    <a:ea typeface="微软雅黑" pitchFamily="34" charset="-122"/>
                  </a:rPr>
                  <a:t>Controller2</a:t>
                </a:r>
              </a:p>
            </p:txBody>
          </p:sp>
          <p:sp>
            <p:nvSpPr>
              <p:cNvPr id="51263" name="Rectangle 67"/>
              <p:cNvSpPr>
                <a:spLocks noChangeArrowheads="1"/>
              </p:cNvSpPr>
              <p:nvPr/>
            </p:nvSpPr>
            <p:spPr bwMode="auto">
              <a:xfrm>
                <a:off x="4529" y="2120"/>
                <a:ext cx="148" cy="224"/>
              </a:xfrm>
              <a:prstGeom prst="rect">
                <a:avLst/>
              </a:prstGeom>
              <a:solidFill>
                <a:srgbClr val="FAFD00"/>
              </a:solidFill>
              <a:ln w="25400">
                <a:solidFill>
                  <a:schemeClr val="tx1"/>
                </a:solidFill>
                <a:miter lim="800000"/>
                <a:headEnd/>
                <a:tailEnd/>
              </a:ln>
            </p:spPr>
            <p:txBody>
              <a:bodyPr wrap="none" anchor="ctr"/>
              <a:lstStyle/>
              <a:p>
                <a:pPr algn="ctr">
                  <a:spcBef>
                    <a:spcPct val="50000"/>
                  </a:spcBef>
                </a:pPr>
                <a:endParaRPr lang="zh-CN" altLang="en-US"/>
              </a:p>
            </p:txBody>
          </p:sp>
          <p:sp>
            <p:nvSpPr>
              <p:cNvPr id="51264" name="Rectangle 68"/>
              <p:cNvSpPr>
                <a:spLocks noChangeArrowheads="1"/>
              </p:cNvSpPr>
              <p:nvPr/>
            </p:nvSpPr>
            <p:spPr bwMode="auto">
              <a:xfrm>
                <a:off x="4205" y="2312"/>
                <a:ext cx="148" cy="176"/>
              </a:xfrm>
              <a:prstGeom prst="rect">
                <a:avLst/>
              </a:prstGeom>
              <a:solidFill>
                <a:schemeClr val="accent1"/>
              </a:solidFill>
              <a:ln w="25400">
                <a:solidFill>
                  <a:schemeClr val="tx1"/>
                </a:solidFill>
                <a:miter lim="800000"/>
                <a:headEnd/>
                <a:tailEnd/>
              </a:ln>
            </p:spPr>
            <p:txBody>
              <a:bodyPr wrap="none" anchor="ctr"/>
              <a:lstStyle/>
              <a:p>
                <a:pPr algn="ctr">
                  <a:spcBef>
                    <a:spcPct val="50000"/>
                  </a:spcBef>
                </a:pPr>
                <a:endParaRPr lang="zh-CN" altLang="en-US"/>
              </a:p>
            </p:txBody>
          </p:sp>
          <p:grpSp>
            <p:nvGrpSpPr>
              <p:cNvPr id="6" name="Group 69"/>
              <p:cNvGrpSpPr>
                <a:grpSpLocks/>
              </p:cNvGrpSpPr>
              <p:nvPr/>
            </p:nvGrpSpPr>
            <p:grpSpPr bwMode="auto">
              <a:xfrm>
                <a:off x="3899" y="1855"/>
                <a:ext cx="427" cy="434"/>
                <a:chOff x="4261" y="2047"/>
                <a:chExt cx="506" cy="434"/>
              </a:xfrm>
            </p:grpSpPr>
            <p:sp>
              <p:nvSpPr>
                <p:cNvPr id="51266" name="Rectangle 70"/>
                <p:cNvSpPr>
                  <a:spLocks noChangeArrowheads="1"/>
                </p:cNvSpPr>
                <p:nvPr/>
              </p:nvSpPr>
              <p:spPr bwMode="auto">
                <a:xfrm>
                  <a:off x="4280" y="2072"/>
                  <a:ext cx="464" cy="368"/>
                </a:xfrm>
                <a:prstGeom prst="rect">
                  <a:avLst/>
                </a:prstGeom>
                <a:solidFill>
                  <a:schemeClr val="bg1"/>
                </a:solidFill>
                <a:ln w="25400">
                  <a:solidFill>
                    <a:schemeClr val="tx1"/>
                  </a:solidFill>
                  <a:miter lim="800000"/>
                  <a:headEnd/>
                  <a:tailEnd/>
                </a:ln>
              </p:spPr>
              <p:txBody>
                <a:bodyPr wrap="none" anchor="ctr"/>
                <a:lstStyle/>
                <a:p>
                  <a:pPr algn="ctr">
                    <a:spcBef>
                      <a:spcPct val="50000"/>
                    </a:spcBef>
                  </a:pPr>
                  <a:endParaRPr lang="zh-CN" altLang="en-US"/>
                </a:p>
              </p:txBody>
            </p:sp>
            <p:sp>
              <p:nvSpPr>
                <p:cNvPr id="51267" name="Rectangle 71"/>
                <p:cNvSpPr>
                  <a:spLocks noChangeArrowheads="1"/>
                </p:cNvSpPr>
                <p:nvPr/>
              </p:nvSpPr>
              <p:spPr bwMode="auto">
                <a:xfrm>
                  <a:off x="4261" y="2047"/>
                  <a:ext cx="506" cy="434"/>
                </a:xfrm>
                <a:prstGeom prst="rect">
                  <a:avLst/>
                </a:prstGeom>
                <a:noFill/>
                <a:ln w="9525">
                  <a:noFill/>
                  <a:miter lim="800000"/>
                  <a:headEnd/>
                  <a:tailEnd/>
                </a:ln>
              </p:spPr>
              <p:txBody>
                <a:bodyPr wrap="none" lIns="92075" tIns="46038" rIns="92075" bIns="46038">
                  <a:spAutoFit/>
                </a:bodyPr>
                <a:lstStyle/>
                <a:p>
                  <a:pPr algn="ctr" eaLnBrk="0" hangingPunct="0"/>
                  <a:r>
                    <a:rPr lang="en-US" altLang="zh-CN" sz="1400">
                      <a:latin typeface="微软雅黑" pitchFamily="34" charset="-122"/>
                      <a:ea typeface="微软雅黑" pitchFamily="34" charset="-122"/>
                    </a:rPr>
                    <a:t>SCSI</a:t>
                  </a:r>
                </a:p>
                <a:p>
                  <a:pPr algn="ctr" eaLnBrk="0" hangingPunct="0"/>
                  <a:r>
                    <a:rPr lang="en-US" altLang="zh-CN" sz="1400">
                      <a:latin typeface="微软雅黑" pitchFamily="34" charset="-122"/>
                      <a:ea typeface="微软雅黑" pitchFamily="34" charset="-122"/>
                    </a:rPr>
                    <a:t>Chip</a:t>
                  </a:r>
                </a:p>
              </p:txBody>
            </p:sp>
          </p:grpSp>
        </p:grpSp>
      </p:grpSp>
      <p:sp>
        <p:nvSpPr>
          <p:cNvPr id="51221" name="Rectangle 5"/>
          <p:cNvSpPr>
            <a:spLocks noChangeArrowheads="1"/>
          </p:cNvSpPr>
          <p:nvPr/>
        </p:nvSpPr>
        <p:spPr bwMode="auto">
          <a:xfrm flipV="1">
            <a:off x="1470025" y="4124340"/>
            <a:ext cx="338138" cy="177800"/>
          </a:xfrm>
          <a:prstGeom prst="rect">
            <a:avLst/>
          </a:prstGeom>
          <a:solidFill>
            <a:schemeClr val="folHlink"/>
          </a:solidFill>
          <a:ln w="25400">
            <a:solidFill>
              <a:schemeClr val="tx1"/>
            </a:solidFill>
            <a:miter lim="800000"/>
            <a:headEnd/>
            <a:tailEnd/>
          </a:ln>
        </p:spPr>
        <p:txBody>
          <a:bodyPr wrap="none" anchor="ctr"/>
          <a:lstStyle/>
          <a:p>
            <a:pPr algn="ctr">
              <a:spcBef>
                <a:spcPct val="50000"/>
              </a:spcBef>
            </a:pPr>
            <a:endParaRPr lang="zh-CN" altLang="en-US"/>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存储常用术语</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扩展柜</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pic>
        <p:nvPicPr>
          <p:cNvPr id="52229" name="图片 40" descr="图片1.png"/>
          <p:cNvPicPr>
            <a:picLocks noChangeAspect="1"/>
          </p:cNvPicPr>
          <p:nvPr/>
        </p:nvPicPr>
        <p:blipFill>
          <a:blip r:embed="rId3"/>
          <a:srcRect/>
          <a:stretch>
            <a:fillRect/>
          </a:stretch>
        </p:blipFill>
        <p:spPr bwMode="auto">
          <a:xfrm>
            <a:off x="1917700" y="1801813"/>
            <a:ext cx="3827463" cy="1292225"/>
          </a:xfrm>
          <a:prstGeom prst="rect">
            <a:avLst/>
          </a:prstGeom>
          <a:noFill/>
          <a:ln w="9525">
            <a:noFill/>
            <a:miter lim="800000"/>
            <a:headEnd/>
            <a:tailEnd/>
          </a:ln>
        </p:spPr>
      </p:pic>
      <p:pic>
        <p:nvPicPr>
          <p:cNvPr id="118787" name="Picture 3"/>
          <p:cNvPicPr>
            <a:picLocks noChangeAspect="1" noChangeArrowheads="1"/>
          </p:cNvPicPr>
          <p:nvPr/>
        </p:nvPicPr>
        <p:blipFill>
          <a:blip r:embed="rId4"/>
          <a:srcRect/>
          <a:stretch>
            <a:fillRect/>
          </a:stretch>
        </p:blipFill>
        <p:spPr bwMode="auto">
          <a:xfrm>
            <a:off x="1968500" y="1841500"/>
            <a:ext cx="1828800" cy="450850"/>
          </a:xfrm>
          <a:prstGeom prst="rect">
            <a:avLst/>
          </a:prstGeom>
          <a:noFill/>
          <a:ln w="9525" algn="ctr">
            <a:noFill/>
            <a:miter lim="800000"/>
            <a:headEnd/>
            <a:tailEnd/>
          </a:ln>
          <a:effectLst>
            <a:prstShdw prst="shdw17" dist="17961" dir="2700000">
              <a:srgbClr val="999999">
                <a:alpha val="50000"/>
              </a:srgbClr>
            </a:prstShdw>
          </a:effectLst>
        </p:spPr>
      </p:pic>
      <p:pic>
        <p:nvPicPr>
          <p:cNvPr id="43" name="Picture 3"/>
          <p:cNvPicPr>
            <a:picLocks noChangeAspect="1" noChangeArrowheads="1"/>
          </p:cNvPicPr>
          <p:nvPr/>
        </p:nvPicPr>
        <p:blipFill>
          <a:blip r:embed="rId4"/>
          <a:srcRect/>
          <a:stretch>
            <a:fillRect/>
          </a:stretch>
        </p:blipFill>
        <p:spPr bwMode="auto">
          <a:xfrm>
            <a:off x="3833813" y="2525713"/>
            <a:ext cx="1828800" cy="450850"/>
          </a:xfrm>
          <a:prstGeom prst="rect">
            <a:avLst/>
          </a:prstGeom>
          <a:noFill/>
          <a:ln w="9525" algn="ctr">
            <a:noFill/>
            <a:miter lim="800000"/>
            <a:headEnd/>
            <a:tailEnd/>
          </a:ln>
          <a:effectLst>
            <a:prstShdw prst="shdw17" dist="17961" dir="2700000">
              <a:srgbClr val="999999">
                <a:alpha val="50000"/>
              </a:srgbClr>
            </a:prstShdw>
          </a:effectLst>
        </p:spPr>
      </p:pic>
      <p:sp>
        <p:nvSpPr>
          <p:cNvPr id="44" name="Rectangle 161"/>
          <p:cNvSpPr>
            <a:spLocks noChangeArrowheads="1"/>
          </p:cNvSpPr>
          <p:nvPr/>
        </p:nvSpPr>
        <p:spPr bwMode="auto">
          <a:xfrm>
            <a:off x="5965825" y="2265363"/>
            <a:ext cx="2613025" cy="339725"/>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600">
                <a:latin typeface="微软雅黑" pitchFamily="34" charset="-122"/>
                <a:ea typeface="微软雅黑" pitchFamily="34" charset="-122"/>
              </a:rPr>
              <a:t>阵列－控制器＝扩展柜</a:t>
            </a:r>
          </a:p>
        </p:txBody>
      </p:sp>
      <p:sp>
        <p:nvSpPr>
          <p:cNvPr id="45" name="Rectangle 161"/>
          <p:cNvSpPr>
            <a:spLocks noChangeArrowheads="1"/>
          </p:cNvSpPr>
          <p:nvPr/>
        </p:nvSpPr>
        <p:spPr bwMode="auto">
          <a:xfrm>
            <a:off x="2028825" y="3359150"/>
            <a:ext cx="1951038" cy="338138"/>
          </a:xfrm>
          <a:prstGeom prst="rect">
            <a:avLst/>
          </a:prstGeom>
          <a:noFill/>
          <a:ln w="9525" algn="ctr">
            <a:noFill/>
            <a:miter lim="800000"/>
            <a:headEnd/>
            <a:tailEnd/>
          </a:ln>
        </p:spPr>
        <p:txBody>
          <a:bodyPr>
            <a:spAutoFit/>
          </a:bodyPr>
          <a:lstStyle/>
          <a:p>
            <a:pPr>
              <a:spcBef>
                <a:spcPct val="50000"/>
              </a:spcBef>
              <a:tabLst>
                <a:tab pos="6342063" algn="r"/>
              </a:tabLst>
            </a:pPr>
            <a:r>
              <a:rPr lang="en-US" altLang="zh-CN" sz="1600">
                <a:solidFill>
                  <a:srgbClr val="FFC000"/>
                </a:solidFill>
                <a:latin typeface="微软雅黑" pitchFamily="34" charset="-122"/>
                <a:ea typeface="微软雅黑" pitchFamily="34" charset="-122"/>
              </a:rPr>
              <a:t>SAS</a:t>
            </a:r>
            <a:r>
              <a:rPr lang="zh-CN" altLang="en-US" sz="1600">
                <a:solidFill>
                  <a:srgbClr val="FFC000"/>
                </a:solidFill>
                <a:latin typeface="微软雅黑" pitchFamily="34" charset="-122"/>
                <a:ea typeface="微软雅黑" pitchFamily="34" charset="-122"/>
              </a:rPr>
              <a:t>、</a:t>
            </a:r>
            <a:r>
              <a:rPr lang="en-US" altLang="zh-CN" sz="1600">
                <a:solidFill>
                  <a:srgbClr val="FFC000"/>
                </a:solidFill>
                <a:latin typeface="微软雅黑" pitchFamily="34" charset="-122"/>
                <a:ea typeface="微软雅黑" pitchFamily="34" charset="-122"/>
              </a:rPr>
              <a:t>FC</a:t>
            </a:r>
            <a:r>
              <a:rPr lang="zh-CN" altLang="en-US" sz="1600">
                <a:solidFill>
                  <a:srgbClr val="FFC000"/>
                </a:solidFill>
                <a:latin typeface="微软雅黑" pitchFamily="34" charset="-122"/>
                <a:ea typeface="微软雅黑" pitchFamily="34" charset="-122"/>
              </a:rPr>
              <a:t>线缆</a:t>
            </a:r>
          </a:p>
        </p:txBody>
      </p:sp>
      <p:sp>
        <p:nvSpPr>
          <p:cNvPr id="46" name="矩形 45"/>
          <p:cNvSpPr/>
          <p:nvPr/>
        </p:nvSpPr>
        <p:spPr>
          <a:xfrm>
            <a:off x="3402013" y="1381125"/>
            <a:ext cx="800100" cy="338138"/>
          </a:xfrm>
          <a:prstGeom prst="rect">
            <a:avLst/>
          </a:prstGeom>
        </p:spPr>
        <p:txBody>
          <a:bodyPr wrap="none">
            <a:spAutoFit/>
          </a:bodyPr>
          <a:lstStyle/>
          <a:p>
            <a:pPr algn="ctr">
              <a:spcBef>
                <a:spcPct val="50000"/>
              </a:spcBef>
              <a:defRPr/>
            </a:pPr>
            <a:r>
              <a:rPr lang="zh-CN" altLang="en-US" sz="1600" dirty="0">
                <a:solidFill>
                  <a:schemeClr val="bg1">
                    <a:lumMod val="50000"/>
                  </a:schemeClr>
                </a:solidFill>
                <a:latin typeface="微软雅黑" pitchFamily="34" charset="-122"/>
                <a:ea typeface="微软雅黑" pitchFamily="34" charset="-122"/>
              </a:rPr>
              <a:t>扩展柜</a:t>
            </a:r>
          </a:p>
        </p:txBody>
      </p:sp>
      <p:sp>
        <p:nvSpPr>
          <p:cNvPr id="47" name="矩形 46"/>
          <p:cNvSpPr/>
          <p:nvPr/>
        </p:nvSpPr>
        <p:spPr>
          <a:xfrm>
            <a:off x="4562475" y="3765550"/>
            <a:ext cx="2032000" cy="338138"/>
          </a:xfrm>
          <a:prstGeom prst="rect">
            <a:avLst/>
          </a:prstGeom>
        </p:spPr>
        <p:txBody>
          <a:bodyPr wrap="none">
            <a:spAutoFit/>
          </a:bodyPr>
          <a:lstStyle/>
          <a:p>
            <a:pPr algn="ctr">
              <a:spcBef>
                <a:spcPct val="50000"/>
              </a:spcBef>
              <a:defRPr/>
            </a:pPr>
            <a:r>
              <a:rPr lang="zh-CN" altLang="en-US" sz="1600" dirty="0">
                <a:solidFill>
                  <a:schemeClr val="bg1">
                    <a:lumMod val="50000"/>
                  </a:schemeClr>
                </a:solidFill>
                <a:latin typeface="微软雅黑" pitchFamily="34" charset="-122"/>
                <a:ea typeface="微软雅黑" pitchFamily="34" charset="-122"/>
              </a:rPr>
              <a:t>带有控制单元的阵列</a:t>
            </a:r>
          </a:p>
        </p:txBody>
      </p:sp>
      <p:pic>
        <p:nvPicPr>
          <p:cNvPr id="48" name="图片 47" descr="图片1.png"/>
          <p:cNvPicPr>
            <a:picLocks noChangeAspect="1"/>
          </p:cNvPicPr>
          <p:nvPr/>
        </p:nvPicPr>
        <p:blipFill>
          <a:blip r:embed="rId3"/>
          <a:srcRect/>
          <a:stretch>
            <a:fillRect/>
          </a:stretch>
        </p:blipFill>
        <p:spPr bwMode="auto">
          <a:xfrm>
            <a:off x="3656013" y="4260850"/>
            <a:ext cx="3827462" cy="1292225"/>
          </a:xfrm>
          <a:prstGeom prst="rect">
            <a:avLst/>
          </a:prstGeom>
          <a:noFill/>
          <a:ln w="9525">
            <a:noFill/>
            <a:miter lim="800000"/>
            <a:headEnd/>
            <a:tailEnd/>
          </a:ln>
        </p:spPr>
      </p:pic>
      <p:cxnSp>
        <p:nvCxnSpPr>
          <p:cNvPr id="50" name="直接连接符 49"/>
          <p:cNvCxnSpPr/>
          <p:nvPr/>
        </p:nvCxnSpPr>
        <p:spPr bwMode="auto">
          <a:xfrm rot="10800000" flipV="1">
            <a:off x="2863850" y="4478338"/>
            <a:ext cx="1277938" cy="739775"/>
          </a:xfrm>
          <a:prstGeom prst="line">
            <a:avLst/>
          </a:prstGeom>
          <a:noFill/>
          <a:ln w="9525" cap="flat" cmpd="sng" algn="ctr">
            <a:solidFill>
              <a:schemeClr val="accent5">
                <a:lumMod val="50000"/>
              </a:schemeClr>
            </a:solidFill>
            <a:prstDash val="solid"/>
            <a:round/>
            <a:headEnd type="none" w="med" len="med"/>
            <a:tailEnd type="none" w="med" len="med"/>
          </a:ln>
          <a:effectLst/>
        </p:spPr>
      </p:cxnSp>
      <p:cxnSp>
        <p:nvCxnSpPr>
          <p:cNvPr id="52" name="直接连接符 51"/>
          <p:cNvCxnSpPr/>
          <p:nvPr/>
        </p:nvCxnSpPr>
        <p:spPr bwMode="auto">
          <a:xfrm rot="10800000" flipV="1">
            <a:off x="2878138" y="4478338"/>
            <a:ext cx="1452562" cy="725487"/>
          </a:xfrm>
          <a:prstGeom prst="line">
            <a:avLst/>
          </a:prstGeom>
          <a:noFill/>
          <a:ln w="9525" cap="flat" cmpd="sng" algn="ctr">
            <a:solidFill>
              <a:schemeClr val="accent5">
                <a:lumMod val="50000"/>
              </a:schemeClr>
            </a:solidFill>
            <a:prstDash val="solid"/>
            <a:round/>
            <a:headEnd type="none" w="med" len="med"/>
            <a:tailEnd type="none" w="med" len="med"/>
          </a:ln>
          <a:effectLst/>
        </p:spPr>
      </p:cxnSp>
      <p:sp>
        <p:nvSpPr>
          <p:cNvPr id="53" name="矩形 52"/>
          <p:cNvSpPr/>
          <p:nvPr/>
        </p:nvSpPr>
        <p:spPr>
          <a:xfrm>
            <a:off x="2293938" y="5208588"/>
            <a:ext cx="1108075" cy="277812"/>
          </a:xfrm>
          <a:prstGeom prst="rect">
            <a:avLst/>
          </a:prstGeom>
        </p:spPr>
        <p:txBody>
          <a:bodyPr wrap="none">
            <a:spAutoFit/>
          </a:bodyPr>
          <a:lstStyle/>
          <a:p>
            <a:pPr algn="ctr">
              <a:spcBef>
                <a:spcPct val="50000"/>
              </a:spcBef>
              <a:defRPr/>
            </a:pPr>
            <a:r>
              <a:rPr lang="zh-CN" altLang="en-US" dirty="0">
                <a:solidFill>
                  <a:schemeClr val="accent5">
                    <a:lumMod val="50000"/>
                  </a:schemeClr>
                </a:solidFill>
                <a:latin typeface="微软雅黑" pitchFamily="34" charset="-122"/>
                <a:ea typeface="微软雅黑" pitchFamily="34" charset="-122"/>
              </a:rPr>
              <a:t>磁盘扩展接口</a:t>
            </a:r>
          </a:p>
        </p:txBody>
      </p:sp>
      <p:cxnSp>
        <p:nvCxnSpPr>
          <p:cNvPr id="55" name="直接连接符 54"/>
          <p:cNvCxnSpPr/>
          <p:nvPr/>
        </p:nvCxnSpPr>
        <p:spPr bwMode="auto">
          <a:xfrm rot="16200000" flipH="1">
            <a:off x="6475413" y="5534025"/>
            <a:ext cx="698500" cy="120650"/>
          </a:xfrm>
          <a:prstGeom prst="line">
            <a:avLst/>
          </a:prstGeom>
          <a:noFill/>
          <a:ln w="9525" cap="flat" cmpd="sng" algn="ctr">
            <a:solidFill>
              <a:schemeClr val="accent5">
                <a:lumMod val="50000"/>
              </a:schemeClr>
            </a:solidFill>
            <a:prstDash val="solid"/>
            <a:round/>
            <a:headEnd type="none" w="med" len="med"/>
            <a:tailEnd type="none" w="med" len="med"/>
          </a:ln>
          <a:effectLst/>
        </p:spPr>
      </p:cxnSp>
      <p:cxnSp>
        <p:nvCxnSpPr>
          <p:cNvPr id="57" name="直接连接符 56"/>
          <p:cNvCxnSpPr/>
          <p:nvPr/>
        </p:nvCxnSpPr>
        <p:spPr bwMode="auto">
          <a:xfrm rot="5400000">
            <a:off x="6549232" y="5566569"/>
            <a:ext cx="725487" cy="53975"/>
          </a:xfrm>
          <a:prstGeom prst="line">
            <a:avLst/>
          </a:prstGeom>
          <a:noFill/>
          <a:ln w="9525" cap="flat" cmpd="sng" algn="ctr">
            <a:solidFill>
              <a:schemeClr val="accent5">
                <a:lumMod val="50000"/>
              </a:schemeClr>
            </a:solidFill>
            <a:prstDash val="solid"/>
            <a:round/>
            <a:headEnd type="none" w="med" len="med"/>
            <a:tailEnd type="none" w="med" len="med"/>
          </a:ln>
          <a:effectLst/>
        </p:spPr>
      </p:cxnSp>
      <p:sp>
        <p:nvSpPr>
          <p:cNvPr id="58" name="矩形 57"/>
          <p:cNvSpPr/>
          <p:nvPr/>
        </p:nvSpPr>
        <p:spPr>
          <a:xfrm>
            <a:off x="6346825" y="5926138"/>
            <a:ext cx="1108075" cy="276225"/>
          </a:xfrm>
          <a:prstGeom prst="rect">
            <a:avLst/>
          </a:prstGeom>
        </p:spPr>
        <p:txBody>
          <a:bodyPr wrap="none">
            <a:spAutoFit/>
          </a:bodyPr>
          <a:lstStyle/>
          <a:p>
            <a:pPr algn="ctr">
              <a:spcBef>
                <a:spcPct val="50000"/>
              </a:spcBef>
              <a:defRPr/>
            </a:pPr>
            <a:r>
              <a:rPr lang="zh-CN" altLang="en-US" dirty="0">
                <a:solidFill>
                  <a:schemeClr val="accent5">
                    <a:lumMod val="50000"/>
                  </a:schemeClr>
                </a:solidFill>
                <a:latin typeface="微软雅黑" pitchFamily="34" charset="-122"/>
                <a:ea typeface="微软雅黑" pitchFamily="34" charset="-122"/>
              </a:rPr>
              <a:t>磁盘扩展接口</a:t>
            </a:r>
          </a:p>
        </p:txBody>
      </p:sp>
      <p:cxnSp>
        <p:nvCxnSpPr>
          <p:cNvPr id="60" name="直接连接符 59"/>
          <p:cNvCxnSpPr>
            <a:cxnSpLocks noChangeShapeType="1"/>
          </p:cNvCxnSpPr>
          <p:nvPr/>
        </p:nvCxnSpPr>
        <p:spPr bwMode="auto">
          <a:xfrm rot="16200000" flipV="1">
            <a:off x="2024063" y="2319338"/>
            <a:ext cx="2446337" cy="1843087"/>
          </a:xfrm>
          <a:prstGeom prst="line">
            <a:avLst/>
          </a:prstGeom>
          <a:noFill/>
          <a:ln w="9525" algn="ctr">
            <a:solidFill>
              <a:srgbClr val="FFC000"/>
            </a:solidFill>
            <a:round/>
            <a:headEnd/>
            <a:tailEnd/>
          </a:ln>
        </p:spPr>
      </p:cxnSp>
      <p:cxnSp>
        <p:nvCxnSpPr>
          <p:cNvPr id="62" name="直接连接符 61"/>
          <p:cNvCxnSpPr>
            <a:cxnSpLocks noChangeShapeType="1"/>
          </p:cNvCxnSpPr>
          <p:nvPr/>
        </p:nvCxnSpPr>
        <p:spPr bwMode="auto">
          <a:xfrm rot="16200000" flipH="1">
            <a:off x="2165350" y="2312988"/>
            <a:ext cx="2460625" cy="1870075"/>
          </a:xfrm>
          <a:prstGeom prst="line">
            <a:avLst/>
          </a:prstGeom>
          <a:noFill/>
          <a:ln w="9525" algn="ctr">
            <a:solidFill>
              <a:srgbClr val="FFC000"/>
            </a:solidFill>
            <a:round/>
            <a:headEnd/>
            <a:tailEnd/>
          </a:ln>
        </p:spPr>
      </p:cxnSp>
      <p:cxnSp>
        <p:nvCxnSpPr>
          <p:cNvPr id="64" name="直接连接符 63"/>
          <p:cNvCxnSpPr>
            <a:cxnSpLocks noChangeShapeType="1"/>
          </p:cNvCxnSpPr>
          <p:nvPr/>
        </p:nvCxnSpPr>
        <p:spPr bwMode="auto">
          <a:xfrm>
            <a:off x="4195763" y="2743200"/>
            <a:ext cx="2541587" cy="2514600"/>
          </a:xfrm>
          <a:prstGeom prst="line">
            <a:avLst/>
          </a:prstGeom>
          <a:noFill/>
          <a:ln w="9525" algn="ctr">
            <a:solidFill>
              <a:srgbClr val="FFC000"/>
            </a:solidFill>
            <a:round/>
            <a:headEnd/>
            <a:tailEnd/>
          </a:ln>
        </p:spPr>
      </p:cxnSp>
      <p:cxnSp>
        <p:nvCxnSpPr>
          <p:cNvPr id="66" name="直接连接符 65"/>
          <p:cNvCxnSpPr>
            <a:cxnSpLocks noChangeShapeType="1"/>
          </p:cNvCxnSpPr>
          <p:nvPr/>
        </p:nvCxnSpPr>
        <p:spPr bwMode="auto">
          <a:xfrm>
            <a:off x="4330700" y="2703513"/>
            <a:ext cx="2593975" cy="2581275"/>
          </a:xfrm>
          <a:prstGeom prst="line">
            <a:avLst/>
          </a:prstGeom>
          <a:noFill/>
          <a:ln w="9525" algn="ctr">
            <a:solidFill>
              <a:srgbClr val="FFC000"/>
            </a:solidFill>
            <a:round/>
            <a:headEnd/>
            <a:tailEnd/>
          </a:ln>
        </p:spPr>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wipe(down)">
                                      <p:cBhvr>
                                        <p:cTn id="7" dur="500"/>
                                        <p:tgtEl>
                                          <p:spTgt spid="118787"/>
                                        </p:tgtEl>
                                      </p:cBhvr>
                                    </p:animEffect>
                                  </p:childTnLst>
                                </p:cTn>
                              </p:par>
                              <p:par>
                                <p:cTn id="8" presetID="22" presetClass="entr" presetSubtype="1"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left)">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par>
                                <p:cTn id="27" presetID="22" presetClass="entr" presetSubtype="4"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000"/>
                                        <p:tgtEl>
                                          <p:spTgt spid="53"/>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par>
                                <p:cTn id="37" presetID="22" presetClass="entr" presetSubtype="4"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down)">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2000"/>
                                        <p:tgtEl>
                                          <p:spTgt spid="58"/>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000"/>
                                        <p:tgtEl>
                                          <p:spTgt spid="45"/>
                                        </p:tgtEl>
                                      </p:cBhvr>
                                    </p:animEffect>
                                  </p:childTnLst>
                                </p:cTn>
                              </p:par>
                              <p:par>
                                <p:cTn id="51" presetID="22" presetClass="entr" presetSubtype="1"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up)">
                                      <p:cBhvr>
                                        <p:cTn id="53" dur="500"/>
                                        <p:tgtEl>
                                          <p:spTgt spid="60"/>
                                        </p:tgtEl>
                                      </p:cBhvr>
                                    </p:animEffect>
                                  </p:childTnLst>
                                </p:cTn>
                              </p:par>
                              <p:par>
                                <p:cTn id="54" presetID="22" presetClass="entr" presetSubtype="1"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par>
                                <p:cTn id="57" presetID="22" presetClass="entr" presetSubtype="1"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up)">
                                      <p:cBhvr>
                                        <p:cTn id="59" dur="500"/>
                                        <p:tgtEl>
                                          <p:spTgt spid="64"/>
                                        </p:tgtEl>
                                      </p:cBhvr>
                                    </p:animEffect>
                                  </p:childTnLst>
                                </p:cTn>
                              </p:par>
                              <p:par>
                                <p:cTn id="60" presetID="22" presetClass="entr" presetSubtype="1"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up)">
                                      <p:cBhvr>
                                        <p:cTn id="6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3"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存储常用术语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主机、磁盘扩展接口</a:t>
            </a:r>
          </a:p>
        </p:txBody>
      </p:sp>
      <p:grpSp>
        <p:nvGrpSpPr>
          <p:cNvPr id="2" name="Group 5"/>
          <p:cNvGrpSpPr>
            <a:grpSpLocks/>
          </p:cNvGrpSpPr>
          <p:nvPr/>
        </p:nvGrpSpPr>
        <p:grpSpPr bwMode="auto">
          <a:xfrm>
            <a:off x="393700" y="1211286"/>
            <a:ext cx="5919788" cy="3478212"/>
            <a:chOff x="399" y="703"/>
            <a:chExt cx="5177" cy="3271"/>
          </a:xfrm>
        </p:grpSpPr>
        <p:sp>
          <p:nvSpPr>
            <p:cNvPr id="53284" name="Rectangle 6"/>
            <p:cNvSpPr>
              <a:spLocks noChangeArrowheads="1"/>
            </p:cNvSpPr>
            <p:nvPr/>
          </p:nvSpPr>
          <p:spPr bwMode="auto">
            <a:xfrm>
              <a:off x="399" y="703"/>
              <a:ext cx="5177" cy="3271"/>
            </a:xfrm>
            <a:prstGeom prst="rect">
              <a:avLst/>
            </a:prstGeom>
            <a:solidFill>
              <a:schemeClr val="bg1"/>
            </a:solidFill>
            <a:ln w="25400" algn="ctr">
              <a:noFill/>
              <a:miter lim="800000"/>
              <a:headEnd/>
              <a:tailEnd type="none" w="lg" len="med"/>
            </a:ln>
          </p:spPr>
          <p:txBody>
            <a:bodyPr wrap="none" lIns="0" tIns="0" rIns="0" bIns="0" anchor="ctr"/>
            <a:lstStyle/>
            <a:p>
              <a:pPr algn="ctr">
                <a:spcBef>
                  <a:spcPct val="50000"/>
                </a:spcBef>
              </a:pPr>
              <a:endParaRPr lang="zh-CN" altLang="en-US"/>
            </a:p>
          </p:txBody>
        </p:sp>
        <p:pic>
          <p:nvPicPr>
            <p:cNvPr id="53285" name="Picture 7" descr="Jack_SAN_front"/>
            <p:cNvPicPr>
              <a:picLocks noChangeAspect="1" noChangeArrowheads="1"/>
            </p:cNvPicPr>
            <p:nvPr/>
          </p:nvPicPr>
          <p:blipFill>
            <a:blip r:embed="rId3"/>
            <a:srcRect/>
            <a:stretch>
              <a:fillRect/>
            </a:stretch>
          </p:blipFill>
          <p:spPr bwMode="gray">
            <a:xfrm>
              <a:off x="535" y="1161"/>
              <a:ext cx="4708" cy="2145"/>
            </a:xfrm>
            <a:prstGeom prst="rect">
              <a:avLst/>
            </a:prstGeom>
            <a:noFill/>
            <a:ln w="9525">
              <a:noFill/>
              <a:miter lim="800000"/>
              <a:headEnd/>
              <a:tailEnd/>
            </a:ln>
          </p:spPr>
        </p:pic>
      </p:grpSp>
      <p:sp>
        <p:nvSpPr>
          <p:cNvPr id="1673224" name="Line 8"/>
          <p:cNvSpPr>
            <a:spLocks noChangeShapeType="1"/>
          </p:cNvSpPr>
          <p:nvPr/>
        </p:nvSpPr>
        <p:spPr bwMode="auto">
          <a:xfrm flipV="1">
            <a:off x="1981200" y="3759223"/>
            <a:ext cx="0" cy="647700"/>
          </a:xfrm>
          <a:prstGeom prst="line">
            <a:avLst/>
          </a:prstGeom>
          <a:noFill/>
          <a:ln w="9525">
            <a:solidFill>
              <a:srgbClr val="990033"/>
            </a:solidFill>
            <a:round/>
            <a:headEnd type="oval" w="med" len="med"/>
            <a:tailEnd type="triangle" w="med" len="med"/>
          </a:ln>
        </p:spPr>
        <p:txBody>
          <a:bodyPr lIns="92075" tIns="46038" rIns="92075" bIns="46038">
            <a:spAutoFit/>
          </a:bodyPr>
          <a:lstStyle/>
          <a:p>
            <a:endParaRPr lang="zh-CN" altLang="en-US"/>
          </a:p>
        </p:txBody>
      </p:sp>
      <p:sp>
        <p:nvSpPr>
          <p:cNvPr id="1673227" name="Line 11"/>
          <p:cNvSpPr>
            <a:spLocks noChangeShapeType="1"/>
          </p:cNvSpPr>
          <p:nvPr/>
        </p:nvSpPr>
        <p:spPr bwMode="auto">
          <a:xfrm flipV="1">
            <a:off x="3429000" y="3886223"/>
            <a:ext cx="0" cy="647700"/>
          </a:xfrm>
          <a:prstGeom prst="line">
            <a:avLst/>
          </a:prstGeom>
          <a:noFill/>
          <a:ln w="9525">
            <a:solidFill>
              <a:srgbClr val="990033"/>
            </a:solidFill>
            <a:round/>
            <a:headEnd type="oval" w="med" len="med"/>
            <a:tailEnd type="triangle" w="med" len="med"/>
          </a:ln>
        </p:spPr>
        <p:txBody>
          <a:bodyPr lIns="92075" tIns="46038" rIns="92075" bIns="46038">
            <a:spAutoFit/>
          </a:bodyPr>
          <a:lstStyle/>
          <a:p>
            <a:endParaRPr lang="zh-CN" altLang="en-US"/>
          </a:p>
        </p:txBody>
      </p:sp>
      <p:sp>
        <p:nvSpPr>
          <p:cNvPr id="1673230" name="Text Box 14"/>
          <p:cNvSpPr txBox="1">
            <a:spLocks noChangeArrowheads="1"/>
          </p:cNvSpPr>
          <p:nvPr/>
        </p:nvSpPr>
        <p:spPr bwMode="auto">
          <a:xfrm>
            <a:off x="2917284" y="4608754"/>
            <a:ext cx="1130300" cy="277641"/>
          </a:xfrm>
          <a:prstGeom prst="rect">
            <a:avLst/>
          </a:prstGeom>
          <a:solidFill>
            <a:schemeClr val="bg1"/>
          </a:solidFill>
          <a:ln w="9525" algn="ctr">
            <a:solidFill>
              <a:schemeClr val="bg1">
                <a:lumMod val="50000"/>
              </a:schemeClr>
            </a:solidFill>
            <a:miter lim="800000"/>
            <a:headEnd/>
            <a:tailEnd/>
          </a:ln>
          <a:effectLst>
            <a:innerShdw blurRad="63500" dist="50800">
              <a:prstClr val="black">
                <a:alpha val="50000"/>
              </a:prstClr>
            </a:innerShdw>
          </a:effectLst>
        </p:spPr>
        <p:txBody>
          <a:bodyPr lIns="92075" tIns="46038" rIns="92075" bIns="46038">
            <a:spAutoFit/>
          </a:bodyPr>
          <a:lstStyle/>
          <a:p>
            <a:pPr>
              <a:spcBef>
                <a:spcPct val="50000"/>
              </a:spcBef>
              <a:tabLst>
                <a:tab pos="6342063" algn="r"/>
              </a:tabLst>
              <a:defRPr/>
            </a:pPr>
            <a:r>
              <a:rPr lang="zh-CN" altLang="en-US" sz="1200" dirty="0">
                <a:solidFill>
                  <a:srgbClr val="000066"/>
                </a:solidFill>
                <a:latin typeface="微软雅黑" pitchFamily="34" charset="-122"/>
                <a:ea typeface="微软雅黑" pitchFamily="34" charset="-122"/>
              </a:rPr>
              <a:t>磁盘扩展接口</a:t>
            </a:r>
          </a:p>
        </p:txBody>
      </p:sp>
      <p:sp>
        <p:nvSpPr>
          <p:cNvPr id="1673233" name="Line 17"/>
          <p:cNvSpPr>
            <a:spLocks noChangeShapeType="1"/>
          </p:cNvSpPr>
          <p:nvPr/>
        </p:nvSpPr>
        <p:spPr bwMode="auto">
          <a:xfrm flipH="1" flipV="1">
            <a:off x="4981575" y="3911623"/>
            <a:ext cx="174625" cy="520700"/>
          </a:xfrm>
          <a:prstGeom prst="line">
            <a:avLst/>
          </a:prstGeom>
          <a:noFill/>
          <a:ln w="9525">
            <a:solidFill>
              <a:srgbClr val="990033"/>
            </a:solidFill>
            <a:round/>
            <a:headEnd type="oval" w="med" len="med"/>
            <a:tailEnd type="triangle" w="med" len="med"/>
          </a:ln>
        </p:spPr>
        <p:txBody>
          <a:bodyPr lIns="92075" tIns="46038" rIns="92075" bIns="46038">
            <a:spAutoFit/>
          </a:bodyPr>
          <a:lstStyle/>
          <a:p>
            <a:endParaRPr lang="zh-CN" altLang="en-US"/>
          </a:p>
        </p:txBody>
      </p:sp>
      <p:sp>
        <p:nvSpPr>
          <p:cNvPr id="1673234" name="Line 18"/>
          <p:cNvSpPr>
            <a:spLocks noChangeShapeType="1"/>
          </p:cNvSpPr>
          <p:nvPr/>
        </p:nvSpPr>
        <p:spPr bwMode="auto">
          <a:xfrm flipV="1">
            <a:off x="5153025" y="3898923"/>
            <a:ext cx="187325" cy="533400"/>
          </a:xfrm>
          <a:prstGeom prst="line">
            <a:avLst/>
          </a:prstGeom>
          <a:noFill/>
          <a:ln w="9525">
            <a:solidFill>
              <a:srgbClr val="990033"/>
            </a:solidFill>
            <a:round/>
            <a:headEnd type="oval" w="med" len="med"/>
            <a:tailEnd type="triangle" w="med" len="med"/>
          </a:ln>
        </p:spPr>
        <p:txBody>
          <a:bodyPr lIns="92075" tIns="46038" rIns="92075" bIns="46038">
            <a:spAutoFit/>
          </a:bodyPr>
          <a:lstStyle/>
          <a:p>
            <a:endParaRPr lang="zh-CN" altLang="en-US"/>
          </a:p>
        </p:txBody>
      </p:sp>
      <p:pic>
        <p:nvPicPr>
          <p:cNvPr id="1673235" name="Picture 19" descr="LC-LC2"/>
          <p:cNvPicPr>
            <a:picLocks noChangeAspect="1" noChangeArrowheads="1"/>
          </p:cNvPicPr>
          <p:nvPr/>
        </p:nvPicPr>
        <p:blipFill>
          <a:blip r:embed="rId4"/>
          <a:srcRect/>
          <a:stretch>
            <a:fillRect/>
          </a:stretch>
        </p:blipFill>
        <p:spPr bwMode="auto">
          <a:xfrm>
            <a:off x="5626100" y="3927498"/>
            <a:ext cx="985838" cy="603250"/>
          </a:xfrm>
          <a:prstGeom prst="rect">
            <a:avLst/>
          </a:prstGeom>
          <a:noFill/>
          <a:ln w="9525">
            <a:noFill/>
            <a:miter lim="800000"/>
            <a:headEnd/>
            <a:tailEnd/>
          </a:ln>
        </p:spPr>
      </p:pic>
      <p:pic>
        <p:nvPicPr>
          <p:cNvPr id="1673244" name="Picture 28"/>
          <p:cNvPicPr>
            <a:picLocks noChangeAspect="1" noChangeArrowheads="1"/>
          </p:cNvPicPr>
          <p:nvPr/>
        </p:nvPicPr>
        <p:blipFill>
          <a:blip r:embed="rId5"/>
          <a:srcRect/>
          <a:stretch>
            <a:fillRect/>
          </a:stretch>
        </p:blipFill>
        <p:spPr bwMode="auto">
          <a:xfrm rot="7510528" flipH="1">
            <a:off x="2316957" y="4358504"/>
            <a:ext cx="1257300" cy="147637"/>
          </a:xfrm>
          <a:prstGeom prst="rect">
            <a:avLst/>
          </a:prstGeom>
          <a:noFill/>
          <a:ln w="9525">
            <a:noFill/>
            <a:miter lim="800000"/>
            <a:headEnd/>
            <a:tailEnd/>
          </a:ln>
        </p:spPr>
      </p:pic>
      <p:sp>
        <p:nvSpPr>
          <p:cNvPr id="35" name="Text Box 14"/>
          <p:cNvSpPr txBox="1">
            <a:spLocks noChangeArrowheads="1"/>
          </p:cNvSpPr>
          <p:nvPr/>
        </p:nvSpPr>
        <p:spPr bwMode="auto">
          <a:xfrm>
            <a:off x="1593309" y="4503979"/>
            <a:ext cx="816516" cy="277641"/>
          </a:xfrm>
          <a:prstGeom prst="rect">
            <a:avLst/>
          </a:prstGeom>
          <a:solidFill>
            <a:schemeClr val="bg1"/>
          </a:solidFill>
          <a:ln w="9525" algn="ctr">
            <a:solidFill>
              <a:schemeClr val="bg1">
                <a:lumMod val="50000"/>
              </a:schemeClr>
            </a:solidFill>
            <a:miter lim="800000"/>
            <a:headEnd/>
            <a:tailEnd/>
          </a:ln>
          <a:effectLst>
            <a:innerShdw blurRad="63500" dist="50800">
              <a:prstClr val="black">
                <a:alpha val="50000"/>
              </a:prstClr>
            </a:innerShdw>
          </a:effectLst>
        </p:spPr>
        <p:txBody>
          <a:bodyPr lIns="92075" tIns="46038" rIns="92075" bIns="46038">
            <a:spAutoFit/>
          </a:bodyPr>
          <a:lstStyle/>
          <a:p>
            <a:pPr>
              <a:spcBef>
                <a:spcPct val="50000"/>
              </a:spcBef>
              <a:tabLst>
                <a:tab pos="6342063" algn="r"/>
              </a:tabLst>
              <a:defRPr/>
            </a:pPr>
            <a:r>
              <a:rPr lang="zh-CN" altLang="en-US" sz="1200" dirty="0">
                <a:solidFill>
                  <a:srgbClr val="000066"/>
                </a:solidFill>
                <a:latin typeface="微软雅黑" pitchFamily="34" charset="-122"/>
                <a:ea typeface="微软雅黑" pitchFamily="34" charset="-122"/>
              </a:rPr>
              <a:t>管理接口</a:t>
            </a:r>
          </a:p>
        </p:txBody>
      </p:sp>
      <p:sp>
        <p:nvSpPr>
          <p:cNvPr id="36" name="Text Box 14"/>
          <p:cNvSpPr txBox="1">
            <a:spLocks noChangeArrowheads="1"/>
          </p:cNvSpPr>
          <p:nvPr/>
        </p:nvSpPr>
        <p:spPr bwMode="auto">
          <a:xfrm>
            <a:off x="4746084" y="4484929"/>
            <a:ext cx="816516" cy="277641"/>
          </a:xfrm>
          <a:prstGeom prst="rect">
            <a:avLst/>
          </a:prstGeom>
          <a:solidFill>
            <a:schemeClr val="bg1"/>
          </a:solidFill>
          <a:ln w="9525" algn="ctr">
            <a:solidFill>
              <a:schemeClr val="bg1">
                <a:lumMod val="50000"/>
              </a:schemeClr>
            </a:solidFill>
            <a:miter lim="800000"/>
            <a:headEnd/>
            <a:tailEnd/>
          </a:ln>
          <a:effectLst>
            <a:innerShdw blurRad="63500" dist="50800">
              <a:prstClr val="black">
                <a:alpha val="50000"/>
              </a:prstClr>
            </a:innerShdw>
          </a:effectLst>
        </p:spPr>
        <p:txBody>
          <a:bodyPr lIns="92075" tIns="46038" rIns="92075" bIns="46038">
            <a:spAutoFit/>
          </a:bodyPr>
          <a:lstStyle/>
          <a:p>
            <a:pPr>
              <a:spcBef>
                <a:spcPct val="50000"/>
              </a:spcBef>
              <a:tabLst>
                <a:tab pos="6342063" algn="r"/>
              </a:tabLst>
              <a:defRPr/>
            </a:pPr>
            <a:r>
              <a:rPr lang="zh-CN" altLang="en-US" sz="1200" dirty="0">
                <a:solidFill>
                  <a:srgbClr val="000066"/>
                </a:solidFill>
                <a:latin typeface="微软雅黑" pitchFamily="34" charset="-122"/>
                <a:ea typeface="微软雅黑" pitchFamily="34" charset="-122"/>
              </a:rPr>
              <a:t>主机接口</a:t>
            </a:r>
          </a:p>
        </p:txBody>
      </p:sp>
      <p:grpSp>
        <p:nvGrpSpPr>
          <p:cNvPr id="3" name="组合 38"/>
          <p:cNvGrpSpPr>
            <a:grpSpLocks/>
          </p:cNvGrpSpPr>
          <p:nvPr/>
        </p:nvGrpSpPr>
        <p:grpSpPr bwMode="auto">
          <a:xfrm>
            <a:off x="1597025" y="4960961"/>
            <a:ext cx="2403471" cy="1754187"/>
            <a:chOff x="1597025" y="4694238"/>
            <a:chExt cx="2403471" cy="1754187"/>
          </a:xfrm>
        </p:grpSpPr>
        <p:sp>
          <p:nvSpPr>
            <p:cNvPr id="53279" name="Oval 30"/>
            <p:cNvSpPr>
              <a:spLocks noChangeArrowheads="1"/>
            </p:cNvSpPr>
            <p:nvPr/>
          </p:nvSpPr>
          <p:spPr bwMode="auto">
            <a:xfrm>
              <a:off x="1597025" y="4694238"/>
              <a:ext cx="2279650" cy="1754187"/>
            </a:xfrm>
            <a:prstGeom prst="ellipse">
              <a:avLst/>
            </a:prstGeom>
            <a:gradFill rotWithShape="1">
              <a:gsLst>
                <a:gs pos="0">
                  <a:schemeClr val="bg1">
                    <a:alpha val="0"/>
                  </a:schemeClr>
                </a:gs>
                <a:gs pos="100000">
                  <a:schemeClr val="bg1">
                    <a:alpha val="93999"/>
                  </a:schemeClr>
                </a:gs>
              </a:gsLst>
              <a:path path="shape">
                <a:fillToRect l="50000" t="50000" r="50000" b="50000"/>
              </a:path>
            </a:gradFill>
            <a:ln w="9525">
              <a:solidFill>
                <a:srgbClr val="D7D3D4"/>
              </a:solidFill>
              <a:round/>
              <a:headEnd/>
              <a:tailEnd/>
            </a:ln>
          </p:spPr>
          <p:txBody>
            <a:bodyPr wrap="none" anchor="ctr"/>
            <a:lstStyle/>
            <a:p>
              <a:pPr algn="ctr">
                <a:spcBef>
                  <a:spcPct val="50000"/>
                </a:spcBef>
              </a:pPr>
              <a:endParaRPr lang="zh-CN" altLang="en-US"/>
            </a:p>
          </p:txBody>
        </p:sp>
        <p:pic>
          <p:nvPicPr>
            <p:cNvPr id="53280" name="Picture 31" descr="as1000-2"/>
            <p:cNvPicPr>
              <a:picLocks noChangeAspect="1" noChangeArrowheads="1"/>
            </p:cNvPicPr>
            <p:nvPr/>
          </p:nvPicPr>
          <p:blipFill>
            <a:blip r:embed="rId6"/>
            <a:srcRect/>
            <a:stretch>
              <a:fillRect/>
            </a:stretch>
          </p:blipFill>
          <p:spPr bwMode="auto">
            <a:xfrm>
              <a:off x="2209800" y="4802188"/>
              <a:ext cx="665163" cy="1454150"/>
            </a:xfrm>
            <a:prstGeom prst="rect">
              <a:avLst/>
            </a:prstGeom>
            <a:noFill/>
            <a:ln w="9525">
              <a:noFill/>
              <a:miter lim="800000"/>
              <a:headEnd/>
              <a:tailEnd/>
            </a:ln>
          </p:spPr>
        </p:pic>
        <p:sp>
          <p:nvSpPr>
            <p:cNvPr id="37" name="Text Box 14"/>
            <p:cNvSpPr txBox="1">
              <a:spLocks noChangeArrowheads="1"/>
            </p:cNvSpPr>
            <p:nvPr/>
          </p:nvSpPr>
          <p:spPr bwMode="auto">
            <a:xfrm>
              <a:off x="3003010" y="5437406"/>
              <a:ext cx="997486" cy="369974"/>
            </a:xfrm>
            <a:prstGeom prst="rect">
              <a:avLst/>
            </a:prstGeom>
            <a:solidFill>
              <a:schemeClr val="accent5"/>
            </a:solidFill>
            <a:ln w="9525" algn="ctr">
              <a:solidFill>
                <a:schemeClr val="bg1">
                  <a:lumMod val="50000"/>
                </a:schemeClr>
              </a:solidFill>
              <a:miter lim="800000"/>
              <a:headEnd/>
              <a:tailEnd/>
            </a:ln>
            <a:effectLst>
              <a:innerShdw blurRad="63500" dist="50800">
                <a:prstClr val="black">
                  <a:alpha val="50000"/>
                </a:prstClr>
              </a:innerShdw>
            </a:effectLst>
          </p:spPr>
          <p:txBody>
            <a:bodyPr wrap="square" lIns="92075" tIns="46038" rIns="92075" bIns="46038">
              <a:spAutoFit/>
            </a:bodyPr>
            <a:lstStyle/>
            <a:p>
              <a:pPr>
                <a:spcBef>
                  <a:spcPct val="50000"/>
                </a:spcBef>
                <a:tabLst>
                  <a:tab pos="6342063" algn="r"/>
                </a:tabLst>
                <a:defRPr/>
              </a:pPr>
              <a:r>
                <a:rPr lang="zh-CN" altLang="en-US" dirty="0">
                  <a:solidFill>
                    <a:srgbClr val="000066"/>
                  </a:solidFill>
                  <a:latin typeface="微软雅黑" pitchFamily="34" charset="-122"/>
                  <a:ea typeface="微软雅黑" pitchFamily="34" charset="-122"/>
                </a:rPr>
                <a:t>扩展柜</a:t>
              </a:r>
            </a:p>
          </p:txBody>
        </p:sp>
      </p:grpSp>
      <p:grpSp>
        <p:nvGrpSpPr>
          <p:cNvPr id="4" name="组合 39"/>
          <p:cNvGrpSpPr>
            <a:grpSpLocks/>
          </p:cNvGrpSpPr>
          <p:nvPr/>
        </p:nvGrpSpPr>
        <p:grpSpPr bwMode="auto">
          <a:xfrm>
            <a:off x="6308725" y="3525861"/>
            <a:ext cx="2533650" cy="2351087"/>
            <a:chOff x="6308725" y="3259138"/>
            <a:chExt cx="2533650" cy="2351087"/>
          </a:xfrm>
        </p:grpSpPr>
        <p:pic>
          <p:nvPicPr>
            <p:cNvPr id="53272" name="Picture 21" descr="LP9002L"/>
            <p:cNvPicPr>
              <a:picLocks noChangeAspect="1" noChangeArrowheads="1"/>
            </p:cNvPicPr>
            <p:nvPr/>
          </p:nvPicPr>
          <p:blipFill>
            <a:blip r:embed="rId7"/>
            <a:srcRect/>
            <a:stretch>
              <a:fillRect/>
            </a:stretch>
          </p:blipFill>
          <p:spPr bwMode="auto">
            <a:xfrm rot="1518958">
              <a:off x="6599238" y="4038600"/>
              <a:ext cx="525463" cy="569912"/>
            </a:xfrm>
            <a:prstGeom prst="rect">
              <a:avLst/>
            </a:prstGeom>
            <a:noFill/>
            <a:ln w="9525">
              <a:noFill/>
              <a:miter lim="800000"/>
              <a:headEnd/>
              <a:tailEnd/>
            </a:ln>
          </p:spPr>
        </p:pic>
        <p:pic>
          <p:nvPicPr>
            <p:cNvPr id="53273" name="Picture 22" descr="NF560D2"/>
            <p:cNvPicPr>
              <a:picLocks noChangeAspect="1" noChangeArrowheads="1"/>
            </p:cNvPicPr>
            <p:nvPr/>
          </p:nvPicPr>
          <p:blipFill>
            <a:blip r:embed="rId8"/>
            <a:srcRect/>
            <a:stretch>
              <a:fillRect/>
            </a:stretch>
          </p:blipFill>
          <p:spPr bwMode="auto">
            <a:xfrm>
              <a:off x="7175500" y="3289300"/>
              <a:ext cx="1231900" cy="985837"/>
            </a:xfrm>
            <a:prstGeom prst="rect">
              <a:avLst/>
            </a:prstGeom>
            <a:noFill/>
            <a:ln w="9525">
              <a:noFill/>
              <a:miter lim="800000"/>
              <a:headEnd/>
              <a:tailEnd/>
            </a:ln>
          </p:spPr>
        </p:pic>
        <p:pic>
          <p:nvPicPr>
            <p:cNvPr id="53274" name="Picture 23" descr="NF560D2"/>
            <p:cNvPicPr>
              <a:picLocks noChangeAspect="1" noChangeArrowheads="1"/>
            </p:cNvPicPr>
            <p:nvPr/>
          </p:nvPicPr>
          <p:blipFill>
            <a:blip r:embed="rId8"/>
            <a:srcRect/>
            <a:stretch>
              <a:fillRect/>
            </a:stretch>
          </p:blipFill>
          <p:spPr bwMode="auto">
            <a:xfrm>
              <a:off x="7239000" y="4178300"/>
              <a:ext cx="1231900" cy="985837"/>
            </a:xfrm>
            <a:prstGeom prst="rect">
              <a:avLst/>
            </a:prstGeom>
            <a:noFill/>
            <a:ln w="9525">
              <a:noFill/>
              <a:miter lim="800000"/>
              <a:headEnd/>
              <a:tailEnd/>
            </a:ln>
          </p:spPr>
        </p:pic>
        <p:sp>
          <p:nvSpPr>
            <p:cNvPr id="53275" name="Oval 24"/>
            <p:cNvSpPr>
              <a:spLocks noChangeArrowheads="1"/>
            </p:cNvSpPr>
            <p:nvPr/>
          </p:nvSpPr>
          <p:spPr bwMode="auto">
            <a:xfrm>
              <a:off x="6308725" y="3259138"/>
              <a:ext cx="2533650" cy="2351087"/>
            </a:xfrm>
            <a:prstGeom prst="ellipse">
              <a:avLst/>
            </a:prstGeom>
            <a:gradFill rotWithShape="1">
              <a:gsLst>
                <a:gs pos="0">
                  <a:schemeClr val="bg1">
                    <a:alpha val="0"/>
                  </a:schemeClr>
                </a:gs>
                <a:gs pos="100000">
                  <a:schemeClr val="bg1">
                    <a:alpha val="93999"/>
                  </a:schemeClr>
                </a:gs>
              </a:gsLst>
              <a:path path="shape">
                <a:fillToRect l="50000" t="50000" r="50000" b="50000"/>
              </a:path>
            </a:gradFill>
            <a:ln w="9525">
              <a:solidFill>
                <a:srgbClr val="D7D3D4"/>
              </a:solidFill>
              <a:round/>
              <a:headEnd/>
              <a:tailEnd/>
            </a:ln>
          </p:spPr>
          <p:txBody>
            <a:bodyPr wrap="none" anchor="ctr"/>
            <a:lstStyle/>
            <a:p>
              <a:pPr algn="ctr">
                <a:spcBef>
                  <a:spcPct val="50000"/>
                </a:spcBef>
              </a:pPr>
              <a:endParaRPr lang="zh-CN" altLang="en-US"/>
            </a:p>
          </p:txBody>
        </p:sp>
        <p:sp>
          <p:nvSpPr>
            <p:cNvPr id="38" name="Text Box 14"/>
            <p:cNvSpPr txBox="1">
              <a:spLocks noChangeArrowheads="1"/>
            </p:cNvSpPr>
            <p:nvPr/>
          </p:nvSpPr>
          <p:spPr bwMode="auto">
            <a:xfrm>
              <a:off x="7241634" y="5161181"/>
              <a:ext cx="1045142" cy="369974"/>
            </a:xfrm>
            <a:prstGeom prst="rect">
              <a:avLst/>
            </a:prstGeom>
            <a:solidFill>
              <a:schemeClr val="accent5"/>
            </a:solidFill>
            <a:ln w="9525" algn="ctr">
              <a:solidFill>
                <a:schemeClr val="bg1">
                  <a:lumMod val="50000"/>
                </a:schemeClr>
              </a:solidFill>
              <a:miter lim="800000"/>
              <a:headEnd/>
              <a:tailEnd/>
            </a:ln>
            <a:effectLst>
              <a:innerShdw blurRad="63500" dist="50800">
                <a:prstClr val="black">
                  <a:alpha val="50000"/>
                </a:prstClr>
              </a:innerShdw>
            </a:effectLst>
          </p:spPr>
          <p:txBody>
            <a:bodyPr wrap="square" lIns="92075" tIns="46038" rIns="92075" bIns="46038">
              <a:spAutoFit/>
            </a:bodyPr>
            <a:lstStyle/>
            <a:p>
              <a:pPr>
                <a:spcBef>
                  <a:spcPct val="50000"/>
                </a:spcBef>
                <a:tabLst>
                  <a:tab pos="6342063" algn="r"/>
                </a:tabLst>
                <a:defRPr/>
              </a:pPr>
              <a:r>
                <a:rPr lang="zh-CN" altLang="en-US" dirty="0">
                  <a:solidFill>
                    <a:srgbClr val="000066"/>
                  </a:solidFill>
                  <a:latin typeface="微软雅黑" pitchFamily="34" charset="-122"/>
                  <a:ea typeface="微软雅黑" pitchFamily="34" charset="-122"/>
                </a:rPr>
                <a:t>服务器</a:t>
              </a:r>
            </a:p>
          </p:txBody>
        </p:sp>
      </p:grpSp>
      <p:sp>
        <p:nvSpPr>
          <p:cNvPr id="53271" name="Rectangle 161"/>
          <p:cNvSpPr>
            <a:spLocks noChangeArrowheads="1"/>
          </p:cNvSpPr>
          <p:nvPr/>
        </p:nvSpPr>
        <p:spPr bwMode="auto">
          <a:xfrm>
            <a:off x="3073400" y="1416073"/>
            <a:ext cx="2614613" cy="338138"/>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600">
                <a:latin typeface="微软雅黑" pitchFamily="34" charset="-122"/>
                <a:ea typeface="微软雅黑" pitchFamily="34" charset="-122"/>
              </a:rPr>
              <a:t>阵列</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73224"/>
                                        </p:tgtEl>
                                        <p:attrNameLst>
                                          <p:attrName>style.visibility</p:attrName>
                                        </p:attrNameLst>
                                      </p:cBhvr>
                                      <p:to>
                                        <p:strVal val="visible"/>
                                      </p:to>
                                    </p:set>
                                    <p:anim calcmode="lin" valueType="num">
                                      <p:cBhvr additive="base">
                                        <p:cTn id="7" dur="500" fill="hold"/>
                                        <p:tgtEl>
                                          <p:spTgt spid="1673224"/>
                                        </p:tgtEl>
                                        <p:attrNameLst>
                                          <p:attrName>ppt_x</p:attrName>
                                        </p:attrNameLst>
                                      </p:cBhvr>
                                      <p:tavLst>
                                        <p:tav tm="0">
                                          <p:val>
                                            <p:strVal val="#ppt_x"/>
                                          </p:val>
                                        </p:tav>
                                        <p:tav tm="100000">
                                          <p:val>
                                            <p:strVal val="#ppt_x"/>
                                          </p:val>
                                        </p:tav>
                                      </p:tavLst>
                                    </p:anim>
                                    <p:anim calcmode="lin" valueType="num">
                                      <p:cBhvr additive="base">
                                        <p:cTn id="8" dur="500" fill="hold"/>
                                        <p:tgtEl>
                                          <p:spTgt spid="16732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73227"/>
                                        </p:tgtEl>
                                        <p:attrNameLst>
                                          <p:attrName>style.visibility</p:attrName>
                                        </p:attrNameLst>
                                      </p:cBhvr>
                                      <p:to>
                                        <p:strVal val="visible"/>
                                      </p:to>
                                    </p:set>
                                    <p:anim calcmode="lin" valueType="num">
                                      <p:cBhvr additive="base">
                                        <p:cTn id="17" dur="500" fill="hold"/>
                                        <p:tgtEl>
                                          <p:spTgt spid="1673227"/>
                                        </p:tgtEl>
                                        <p:attrNameLst>
                                          <p:attrName>ppt_x</p:attrName>
                                        </p:attrNameLst>
                                      </p:cBhvr>
                                      <p:tavLst>
                                        <p:tav tm="0">
                                          <p:val>
                                            <p:strVal val="#ppt_x"/>
                                          </p:val>
                                        </p:tav>
                                        <p:tav tm="100000">
                                          <p:val>
                                            <p:strVal val="#ppt_x"/>
                                          </p:val>
                                        </p:tav>
                                      </p:tavLst>
                                    </p:anim>
                                    <p:anim calcmode="lin" valueType="num">
                                      <p:cBhvr additive="base">
                                        <p:cTn id="18" dur="500" fill="hold"/>
                                        <p:tgtEl>
                                          <p:spTgt spid="1673227"/>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73230"/>
                                        </p:tgtEl>
                                        <p:attrNameLst>
                                          <p:attrName>style.visibility</p:attrName>
                                        </p:attrNameLst>
                                      </p:cBhvr>
                                      <p:to>
                                        <p:strVal val="visible"/>
                                      </p:to>
                                    </p:set>
                                    <p:animEffect transition="in" filter="wipe(left)">
                                      <p:cBhvr>
                                        <p:cTn id="22" dur="500"/>
                                        <p:tgtEl>
                                          <p:spTgt spid="167323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73233"/>
                                        </p:tgtEl>
                                        <p:attrNameLst>
                                          <p:attrName>style.visibility</p:attrName>
                                        </p:attrNameLst>
                                      </p:cBhvr>
                                      <p:to>
                                        <p:strVal val="visible"/>
                                      </p:to>
                                    </p:set>
                                    <p:anim calcmode="lin" valueType="num">
                                      <p:cBhvr additive="base">
                                        <p:cTn id="27" dur="500" fill="hold"/>
                                        <p:tgtEl>
                                          <p:spTgt spid="1673233"/>
                                        </p:tgtEl>
                                        <p:attrNameLst>
                                          <p:attrName>ppt_x</p:attrName>
                                        </p:attrNameLst>
                                      </p:cBhvr>
                                      <p:tavLst>
                                        <p:tav tm="0">
                                          <p:val>
                                            <p:strVal val="#ppt_x"/>
                                          </p:val>
                                        </p:tav>
                                        <p:tav tm="100000">
                                          <p:val>
                                            <p:strVal val="#ppt_x"/>
                                          </p:val>
                                        </p:tav>
                                      </p:tavLst>
                                    </p:anim>
                                    <p:anim calcmode="lin" valueType="num">
                                      <p:cBhvr additive="base">
                                        <p:cTn id="28" dur="500" fill="hold"/>
                                        <p:tgtEl>
                                          <p:spTgt spid="16732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73234"/>
                                        </p:tgtEl>
                                        <p:attrNameLst>
                                          <p:attrName>style.visibility</p:attrName>
                                        </p:attrNameLst>
                                      </p:cBhvr>
                                      <p:to>
                                        <p:strVal val="visible"/>
                                      </p:to>
                                    </p:set>
                                    <p:anim calcmode="lin" valueType="num">
                                      <p:cBhvr additive="base">
                                        <p:cTn id="31" dur="500" fill="hold"/>
                                        <p:tgtEl>
                                          <p:spTgt spid="1673234"/>
                                        </p:tgtEl>
                                        <p:attrNameLst>
                                          <p:attrName>ppt_x</p:attrName>
                                        </p:attrNameLst>
                                      </p:cBhvr>
                                      <p:tavLst>
                                        <p:tav tm="0">
                                          <p:val>
                                            <p:strVal val="#ppt_x"/>
                                          </p:val>
                                        </p:tav>
                                        <p:tav tm="100000">
                                          <p:val>
                                            <p:strVal val="#ppt_x"/>
                                          </p:val>
                                        </p:tav>
                                      </p:tavLst>
                                    </p:anim>
                                    <p:anim calcmode="lin" valueType="num">
                                      <p:cBhvr additive="base">
                                        <p:cTn id="32" dur="500" fill="hold"/>
                                        <p:tgtEl>
                                          <p:spTgt spid="167323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1673244"/>
                                        </p:tgtEl>
                                        <p:attrNameLst>
                                          <p:attrName>style.visibility</p:attrName>
                                        </p:attrNameLst>
                                      </p:cBhvr>
                                      <p:to>
                                        <p:strVal val="visible"/>
                                      </p:to>
                                    </p:set>
                                    <p:animEffect transition="in" filter="box(in)">
                                      <p:cBhvr>
                                        <p:cTn id="41" dur="500"/>
                                        <p:tgtEl>
                                          <p:spTgt spid="1673244"/>
                                        </p:tgtEl>
                                      </p:cBhvr>
                                    </p:animEffect>
                                  </p:childTnLst>
                                </p:cTn>
                              </p:par>
                            </p:childTnLst>
                          </p:cTn>
                        </p:par>
                        <p:par>
                          <p:cTn id="42" fill="hold">
                            <p:stCondLst>
                              <p:cond delay="500"/>
                            </p:stCondLst>
                            <p:childTnLst>
                              <p:par>
                                <p:cTn id="43" presetID="4" presetClass="entr" presetSubtype="16"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ox(i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1673235"/>
                                        </p:tgtEl>
                                        <p:attrNameLst>
                                          <p:attrName>style.visibility</p:attrName>
                                        </p:attrNameLst>
                                      </p:cBhvr>
                                      <p:to>
                                        <p:strVal val="visible"/>
                                      </p:to>
                                    </p:set>
                                    <p:animEffect transition="in" filter="box(in)">
                                      <p:cBhvr>
                                        <p:cTn id="50" dur="500"/>
                                        <p:tgtEl>
                                          <p:spTgt spid="1673235"/>
                                        </p:tgtEl>
                                      </p:cBhvr>
                                    </p:animEffect>
                                  </p:childTnLst>
                                </p:cTn>
                              </p:par>
                            </p:childTnLst>
                          </p:cTn>
                        </p:par>
                        <p:par>
                          <p:cTn id="51" fill="hold">
                            <p:stCondLst>
                              <p:cond delay="500"/>
                            </p:stCondLst>
                            <p:childTnLst>
                              <p:par>
                                <p:cTn id="52" presetID="4" presetClass="entr" presetSubtype="16"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ox(in)">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3224" grpId="0" animBg="1"/>
      <p:bldP spid="1673227" grpId="0" animBg="1"/>
      <p:bldP spid="1673233" grpId="0" animBg="1"/>
      <p:bldP spid="16732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存储常用术语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端到端</a:t>
            </a:r>
            <a:r>
              <a:rPr lang="en-US" altLang="zh-CN" sz="3200" b="1" dirty="0" err="1" smtClean="0">
                <a:solidFill>
                  <a:schemeClr val="bg1"/>
                </a:solidFill>
                <a:latin typeface="微软雅黑" pitchFamily="34" charset="-122"/>
                <a:ea typeface="微软雅黑" pitchFamily="34" charset="-122"/>
                <a:cs typeface="Times New Roman" pitchFamily="18" charset="0"/>
              </a:rPr>
              <a:t>4Gb</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pSp>
        <p:nvGrpSpPr>
          <p:cNvPr id="2" name="Group 63"/>
          <p:cNvGrpSpPr>
            <a:grpSpLocks/>
          </p:cNvGrpSpPr>
          <p:nvPr/>
        </p:nvGrpSpPr>
        <p:grpSpPr bwMode="auto">
          <a:xfrm>
            <a:off x="3746500" y="1417656"/>
            <a:ext cx="4929188" cy="3019425"/>
            <a:chOff x="399" y="703"/>
            <a:chExt cx="5177" cy="3271"/>
          </a:xfrm>
        </p:grpSpPr>
        <p:sp>
          <p:nvSpPr>
            <p:cNvPr id="54293" name="Rectangle 64"/>
            <p:cNvSpPr>
              <a:spLocks noChangeArrowheads="1"/>
            </p:cNvSpPr>
            <p:nvPr/>
          </p:nvSpPr>
          <p:spPr bwMode="auto">
            <a:xfrm>
              <a:off x="399" y="703"/>
              <a:ext cx="5177" cy="3271"/>
            </a:xfrm>
            <a:prstGeom prst="rect">
              <a:avLst/>
            </a:prstGeom>
            <a:solidFill>
              <a:schemeClr val="bg1"/>
            </a:solidFill>
            <a:ln w="25400" algn="ctr">
              <a:noFill/>
              <a:miter lim="800000"/>
              <a:headEnd/>
              <a:tailEnd type="none" w="lg" len="med"/>
            </a:ln>
          </p:spPr>
          <p:txBody>
            <a:bodyPr wrap="none" lIns="0" tIns="0" rIns="0" bIns="0" anchor="ctr"/>
            <a:lstStyle/>
            <a:p>
              <a:pPr algn="ctr">
                <a:spcBef>
                  <a:spcPct val="50000"/>
                </a:spcBef>
              </a:pPr>
              <a:endParaRPr lang="zh-CN" altLang="en-US"/>
            </a:p>
          </p:txBody>
        </p:sp>
        <p:pic>
          <p:nvPicPr>
            <p:cNvPr id="54294" name="Picture 65" descr="Jack_SAN_front"/>
            <p:cNvPicPr>
              <a:picLocks noChangeAspect="1" noChangeArrowheads="1"/>
            </p:cNvPicPr>
            <p:nvPr/>
          </p:nvPicPr>
          <p:blipFill>
            <a:blip r:embed="rId3">
              <a:lum bright="12000"/>
            </a:blip>
            <a:srcRect/>
            <a:stretch>
              <a:fillRect/>
            </a:stretch>
          </p:blipFill>
          <p:spPr bwMode="gray">
            <a:xfrm>
              <a:off x="535" y="1161"/>
              <a:ext cx="4708" cy="2145"/>
            </a:xfrm>
            <a:prstGeom prst="rect">
              <a:avLst/>
            </a:prstGeom>
            <a:noFill/>
            <a:ln w="9525" algn="ctr">
              <a:noFill/>
              <a:miter lim="800000"/>
              <a:headEnd/>
              <a:tailEnd/>
            </a:ln>
          </p:spPr>
        </p:pic>
      </p:grpSp>
      <p:pic>
        <p:nvPicPr>
          <p:cNvPr id="1660994" name="Picture 66"/>
          <p:cNvPicPr>
            <a:picLocks noChangeAspect="1" noChangeArrowheads="1"/>
          </p:cNvPicPr>
          <p:nvPr/>
        </p:nvPicPr>
        <p:blipFill>
          <a:blip r:embed="rId4"/>
          <a:srcRect/>
          <a:stretch>
            <a:fillRect/>
          </a:stretch>
        </p:blipFill>
        <p:spPr bwMode="auto">
          <a:xfrm>
            <a:off x="4330700" y="4591068"/>
            <a:ext cx="3860800" cy="1409700"/>
          </a:xfrm>
          <a:prstGeom prst="rect">
            <a:avLst/>
          </a:prstGeom>
          <a:noFill/>
          <a:ln w="9525" algn="ctr">
            <a:noFill/>
            <a:miter lim="800000"/>
            <a:headEnd/>
            <a:tailEnd/>
          </a:ln>
        </p:spPr>
      </p:pic>
      <p:pic>
        <p:nvPicPr>
          <p:cNvPr id="1660995" name="Picture 67" descr="NF560D2"/>
          <p:cNvPicPr>
            <a:picLocks noChangeAspect="1" noChangeArrowheads="1"/>
          </p:cNvPicPr>
          <p:nvPr/>
        </p:nvPicPr>
        <p:blipFill>
          <a:blip r:embed="rId5"/>
          <a:srcRect/>
          <a:stretch>
            <a:fillRect/>
          </a:stretch>
        </p:blipFill>
        <p:spPr bwMode="auto">
          <a:xfrm>
            <a:off x="520700" y="3060700"/>
            <a:ext cx="1968500" cy="1574800"/>
          </a:xfrm>
          <a:prstGeom prst="rect">
            <a:avLst/>
          </a:prstGeom>
          <a:noFill/>
          <a:ln w="9525">
            <a:noFill/>
            <a:miter lim="800000"/>
            <a:headEnd/>
            <a:tailEnd/>
          </a:ln>
        </p:spPr>
      </p:pic>
      <p:sp>
        <p:nvSpPr>
          <p:cNvPr id="1661000" name="Freeform 72"/>
          <p:cNvSpPr>
            <a:spLocks/>
          </p:cNvSpPr>
          <p:nvPr/>
        </p:nvSpPr>
        <p:spPr bwMode="auto">
          <a:xfrm>
            <a:off x="2336800" y="3479800"/>
            <a:ext cx="5130800" cy="925513"/>
          </a:xfrm>
          <a:custGeom>
            <a:avLst/>
            <a:gdLst>
              <a:gd name="T0" fmla="*/ 0 w 3232"/>
              <a:gd name="T1" fmla="*/ 2147483647 h 583"/>
              <a:gd name="T2" fmla="*/ 2147483647 w 3232"/>
              <a:gd name="T3" fmla="*/ 2147483647 h 583"/>
              <a:gd name="T4" fmla="*/ 2147483647 w 3232"/>
              <a:gd name="T5" fmla="*/ 0 h 583"/>
              <a:gd name="T6" fmla="*/ 0 60000 65536"/>
              <a:gd name="T7" fmla="*/ 0 60000 65536"/>
              <a:gd name="T8" fmla="*/ 0 60000 65536"/>
              <a:gd name="T9" fmla="*/ 0 w 3232"/>
              <a:gd name="T10" fmla="*/ 0 h 583"/>
              <a:gd name="T11" fmla="*/ 3232 w 3232"/>
              <a:gd name="T12" fmla="*/ 583 h 583"/>
            </a:gdLst>
            <a:ahLst/>
            <a:cxnLst>
              <a:cxn ang="T6">
                <a:pos x="T0" y="T1"/>
              </a:cxn>
              <a:cxn ang="T7">
                <a:pos x="T2" y="T3"/>
              </a:cxn>
              <a:cxn ang="T8">
                <a:pos x="T4" y="T5"/>
              </a:cxn>
            </a:cxnLst>
            <a:rect l="T9" t="T10" r="T11" b="T12"/>
            <a:pathLst>
              <a:path w="3232" h="583">
                <a:moveTo>
                  <a:pt x="0" y="280"/>
                </a:moveTo>
                <a:cubicBezTo>
                  <a:pt x="182" y="431"/>
                  <a:pt x="365" y="583"/>
                  <a:pt x="904" y="536"/>
                </a:cubicBezTo>
                <a:cubicBezTo>
                  <a:pt x="1443" y="489"/>
                  <a:pt x="2337" y="244"/>
                  <a:pt x="3232" y="0"/>
                </a:cubicBezTo>
              </a:path>
            </a:pathLst>
          </a:custGeom>
          <a:noFill/>
          <a:ln w="9525">
            <a:solidFill>
              <a:schemeClr val="bg2"/>
            </a:solidFill>
            <a:round/>
            <a:headEnd/>
            <a:tailEnd type="triangle" w="med" len="med"/>
          </a:ln>
        </p:spPr>
        <p:txBody>
          <a:bodyPr/>
          <a:lstStyle/>
          <a:p>
            <a:pPr algn="ctr">
              <a:spcBef>
                <a:spcPct val="50000"/>
              </a:spcBef>
            </a:pPr>
            <a:endParaRPr lang="zh-CN" altLang="en-US"/>
          </a:p>
        </p:txBody>
      </p:sp>
      <p:sp>
        <p:nvSpPr>
          <p:cNvPr id="1661002" name="Oval 74"/>
          <p:cNvSpPr>
            <a:spLocks noChangeArrowheads="1"/>
          </p:cNvSpPr>
          <p:nvPr/>
        </p:nvSpPr>
        <p:spPr bwMode="auto">
          <a:xfrm>
            <a:off x="7200900" y="3282968"/>
            <a:ext cx="990600" cy="5461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61004" name="Oval 76"/>
          <p:cNvSpPr>
            <a:spLocks noChangeArrowheads="1"/>
          </p:cNvSpPr>
          <p:nvPr/>
        </p:nvSpPr>
        <p:spPr bwMode="auto">
          <a:xfrm>
            <a:off x="4749800" y="1924068"/>
            <a:ext cx="990600" cy="8890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61005" name="Oval 77"/>
          <p:cNvSpPr>
            <a:spLocks noChangeArrowheads="1"/>
          </p:cNvSpPr>
          <p:nvPr/>
        </p:nvSpPr>
        <p:spPr bwMode="auto">
          <a:xfrm>
            <a:off x="5892800" y="3333768"/>
            <a:ext cx="736600" cy="3937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61006" name="Freeform 78"/>
          <p:cNvSpPr>
            <a:spLocks/>
          </p:cNvSpPr>
          <p:nvPr/>
        </p:nvSpPr>
        <p:spPr bwMode="auto">
          <a:xfrm>
            <a:off x="5765800" y="2236806"/>
            <a:ext cx="2049463" cy="1046162"/>
          </a:xfrm>
          <a:custGeom>
            <a:avLst/>
            <a:gdLst>
              <a:gd name="T0" fmla="*/ 2147483647 w 1291"/>
              <a:gd name="T1" fmla="*/ 2147483647 h 659"/>
              <a:gd name="T2" fmla="*/ 2147483647 w 1291"/>
              <a:gd name="T3" fmla="*/ 2147483647 h 659"/>
              <a:gd name="T4" fmla="*/ 0 w 1291"/>
              <a:gd name="T5" fmla="*/ 2147483647 h 659"/>
              <a:gd name="T6" fmla="*/ 0 60000 65536"/>
              <a:gd name="T7" fmla="*/ 0 60000 65536"/>
              <a:gd name="T8" fmla="*/ 0 60000 65536"/>
              <a:gd name="T9" fmla="*/ 0 w 1291"/>
              <a:gd name="T10" fmla="*/ 0 h 659"/>
              <a:gd name="T11" fmla="*/ 1291 w 1291"/>
              <a:gd name="T12" fmla="*/ 659 h 659"/>
            </a:gdLst>
            <a:ahLst/>
            <a:cxnLst>
              <a:cxn ang="T6">
                <a:pos x="T0" y="T1"/>
              </a:cxn>
              <a:cxn ang="T7">
                <a:pos x="T2" y="T3"/>
              </a:cxn>
              <a:cxn ang="T8">
                <a:pos x="T4" y="T5"/>
              </a:cxn>
            </a:cxnLst>
            <a:rect l="T9" t="T10" r="T11" b="T12"/>
            <a:pathLst>
              <a:path w="1291" h="659">
                <a:moveTo>
                  <a:pt x="1216" y="659"/>
                </a:moveTo>
                <a:cubicBezTo>
                  <a:pt x="1253" y="420"/>
                  <a:pt x="1291" y="182"/>
                  <a:pt x="1088" y="91"/>
                </a:cubicBezTo>
                <a:cubicBezTo>
                  <a:pt x="885" y="0"/>
                  <a:pt x="442" y="57"/>
                  <a:pt x="0" y="115"/>
                </a:cubicBezTo>
              </a:path>
            </a:pathLst>
          </a:custGeom>
          <a:noFill/>
          <a:ln w="9525">
            <a:solidFill>
              <a:srgbClr val="FF0000"/>
            </a:solidFill>
            <a:round/>
            <a:headEnd/>
            <a:tailEnd type="triangle" w="med" len="med"/>
          </a:ln>
        </p:spPr>
        <p:txBody>
          <a:bodyPr/>
          <a:lstStyle/>
          <a:p>
            <a:pPr algn="ctr">
              <a:spcBef>
                <a:spcPct val="50000"/>
              </a:spcBef>
            </a:pPr>
            <a:endParaRPr lang="zh-CN" altLang="en-US"/>
          </a:p>
        </p:txBody>
      </p:sp>
      <p:sp>
        <p:nvSpPr>
          <p:cNvPr id="1661008" name="Freeform 80"/>
          <p:cNvSpPr>
            <a:spLocks/>
          </p:cNvSpPr>
          <p:nvPr/>
        </p:nvSpPr>
        <p:spPr bwMode="auto">
          <a:xfrm>
            <a:off x="5461000" y="2457468"/>
            <a:ext cx="608013" cy="393700"/>
          </a:xfrm>
          <a:custGeom>
            <a:avLst/>
            <a:gdLst>
              <a:gd name="T0" fmla="*/ 2147483647 w 383"/>
              <a:gd name="T1" fmla="*/ 0 h 248"/>
              <a:gd name="T2" fmla="*/ 2147483647 w 383"/>
              <a:gd name="T3" fmla="*/ 2147483647 h 248"/>
              <a:gd name="T4" fmla="*/ 0 w 383"/>
              <a:gd name="T5" fmla="*/ 2147483647 h 248"/>
              <a:gd name="T6" fmla="*/ 0 60000 65536"/>
              <a:gd name="T7" fmla="*/ 0 60000 65536"/>
              <a:gd name="T8" fmla="*/ 0 60000 65536"/>
              <a:gd name="T9" fmla="*/ 0 w 383"/>
              <a:gd name="T10" fmla="*/ 0 h 248"/>
              <a:gd name="T11" fmla="*/ 383 w 383"/>
              <a:gd name="T12" fmla="*/ 248 h 248"/>
            </a:gdLst>
            <a:ahLst/>
            <a:cxnLst>
              <a:cxn ang="T6">
                <a:pos x="T0" y="T1"/>
              </a:cxn>
              <a:cxn ang="T7">
                <a:pos x="T2" y="T3"/>
              </a:cxn>
              <a:cxn ang="T8">
                <a:pos x="T4" y="T5"/>
              </a:cxn>
            </a:cxnLst>
            <a:rect l="T9" t="T10" r="T11" b="T12"/>
            <a:pathLst>
              <a:path w="383" h="248">
                <a:moveTo>
                  <a:pt x="184" y="0"/>
                </a:moveTo>
                <a:cubicBezTo>
                  <a:pt x="283" y="15"/>
                  <a:pt x="383" y="31"/>
                  <a:pt x="352" y="72"/>
                </a:cubicBezTo>
                <a:cubicBezTo>
                  <a:pt x="321" y="113"/>
                  <a:pt x="59" y="219"/>
                  <a:pt x="0" y="248"/>
                </a:cubicBezTo>
              </a:path>
            </a:pathLst>
          </a:custGeom>
          <a:noFill/>
          <a:ln w="9525">
            <a:solidFill>
              <a:srgbClr val="FF0000"/>
            </a:solidFill>
            <a:round/>
            <a:headEnd/>
            <a:tailEnd type="triangle" w="med" len="med"/>
          </a:ln>
        </p:spPr>
        <p:txBody>
          <a:bodyPr/>
          <a:lstStyle/>
          <a:p>
            <a:pPr algn="ctr">
              <a:spcBef>
                <a:spcPct val="50000"/>
              </a:spcBef>
            </a:pPr>
            <a:endParaRPr lang="zh-CN" altLang="en-US"/>
          </a:p>
        </p:txBody>
      </p:sp>
      <p:sp>
        <p:nvSpPr>
          <p:cNvPr id="1661009" name="Freeform 81"/>
          <p:cNvSpPr>
            <a:spLocks/>
          </p:cNvSpPr>
          <p:nvPr/>
        </p:nvSpPr>
        <p:spPr bwMode="auto">
          <a:xfrm>
            <a:off x="5880100" y="3765568"/>
            <a:ext cx="862013" cy="1485900"/>
          </a:xfrm>
          <a:custGeom>
            <a:avLst/>
            <a:gdLst>
              <a:gd name="T0" fmla="*/ 2147483647 w 543"/>
              <a:gd name="T1" fmla="*/ 0 h 936"/>
              <a:gd name="T2" fmla="*/ 2147483647 w 543"/>
              <a:gd name="T3" fmla="*/ 2147483647 h 936"/>
              <a:gd name="T4" fmla="*/ 0 w 543"/>
              <a:gd name="T5" fmla="*/ 2147483647 h 936"/>
              <a:gd name="T6" fmla="*/ 0 60000 65536"/>
              <a:gd name="T7" fmla="*/ 0 60000 65536"/>
              <a:gd name="T8" fmla="*/ 0 60000 65536"/>
              <a:gd name="T9" fmla="*/ 0 w 543"/>
              <a:gd name="T10" fmla="*/ 0 h 936"/>
              <a:gd name="T11" fmla="*/ 543 w 543"/>
              <a:gd name="T12" fmla="*/ 936 h 936"/>
            </a:gdLst>
            <a:ahLst/>
            <a:cxnLst>
              <a:cxn ang="T6">
                <a:pos x="T0" y="T1"/>
              </a:cxn>
              <a:cxn ang="T7">
                <a:pos x="T2" y="T3"/>
              </a:cxn>
              <a:cxn ang="T8">
                <a:pos x="T4" y="T5"/>
              </a:cxn>
            </a:cxnLst>
            <a:rect l="T9" t="T10" r="T11" b="T12"/>
            <a:pathLst>
              <a:path w="543" h="936">
                <a:moveTo>
                  <a:pt x="232" y="0"/>
                </a:moveTo>
                <a:cubicBezTo>
                  <a:pt x="387" y="66"/>
                  <a:pt x="543" y="132"/>
                  <a:pt x="504" y="288"/>
                </a:cubicBezTo>
                <a:cubicBezTo>
                  <a:pt x="465" y="444"/>
                  <a:pt x="232" y="690"/>
                  <a:pt x="0" y="936"/>
                </a:cubicBezTo>
              </a:path>
            </a:pathLst>
          </a:custGeom>
          <a:noFill/>
          <a:ln w="9525">
            <a:solidFill>
              <a:schemeClr val="bg2"/>
            </a:solidFill>
            <a:round/>
            <a:headEnd/>
            <a:tailEnd type="triangle" w="med" len="med"/>
          </a:ln>
        </p:spPr>
        <p:txBody>
          <a:bodyPr/>
          <a:lstStyle/>
          <a:p>
            <a:pPr algn="ctr">
              <a:spcBef>
                <a:spcPct val="50000"/>
              </a:spcBef>
            </a:pPr>
            <a:endParaRPr lang="zh-CN" altLang="en-US"/>
          </a:p>
        </p:txBody>
      </p:sp>
      <p:sp>
        <p:nvSpPr>
          <p:cNvPr id="1661011" name="Oval 83"/>
          <p:cNvSpPr>
            <a:spLocks noChangeArrowheads="1"/>
          </p:cNvSpPr>
          <p:nvPr/>
        </p:nvSpPr>
        <p:spPr bwMode="auto">
          <a:xfrm>
            <a:off x="5588000" y="5099068"/>
            <a:ext cx="736600" cy="3937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61013" name="Freeform 85"/>
          <p:cNvSpPr>
            <a:spLocks/>
          </p:cNvSpPr>
          <p:nvPr/>
        </p:nvSpPr>
        <p:spPr bwMode="auto">
          <a:xfrm>
            <a:off x="5549900" y="2794018"/>
            <a:ext cx="685800" cy="476250"/>
          </a:xfrm>
          <a:custGeom>
            <a:avLst/>
            <a:gdLst>
              <a:gd name="T0" fmla="*/ 0 w 432"/>
              <a:gd name="T1" fmla="*/ 2147483647 h 300"/>
              <a:gd name="T2" fmla="*/ 2147483647 w 432"/>
              <a:gd name="T3" fmla="*/ 2147483647 h 300"/>
              <a:gd name="T4" fmla="*/ 2147483647 w 432"/>
              <a:gd name="T5" fmla="*/ 2147483647 h 300"/>
              <a:gd name="T6" fmla="*/ 0 60000 65536"/>
              <a:gd name="T7" fmla="*/ 0 60000 65536"/>
              <a:gd name="T8" fmla="*/ 0 60000 65536"/>
              <a:gd name="T9" fmla="*/ 0 w 432"/>
              <a:gd name="T10" fmla="*/ 0 h 300"/>
              <a:gd name="T11" fmla="*/ 432 w 432"/>
              <a:gd name="T12" fmla="*/ 300 h 300"/>
            </a:gdLst>
            <a:ahLst/>
            <a:cxnLst>
              <a:cxn ang="T6">
                <a:pos x="T0" y="T1"/>
              </a:cxn>
              <a:cxn ang="T7">
                <a:pos x="T2" y="T3"/>
              </a:cxn>
              <a:cxn ang="T8">
                <a:pos x="T4" y="T5"/>
              </a:cxn>
            </a:cxnLst>
            <a:rect l="T9" t="T10" r="T11" b="T12"/>
            <a:pathLst>
              <a:path w="432" h="300">
                <a:moveTo>
                  <a:pt x="0" y="36"/>
                </a:moveTo>
                <a:cubicBezTo>
                  <a:pt x="92" y="18"/>
                  <a:pt x="184" y="0"/>
                  <a:pt x="256" y="44"/>
                </a:cubicBezTo>
                <a:cubicBezTo>
                  <a:pt x="328" y="88"/>
                  <a:pt x="404" y="257"/>
                  <a:pt x="432" y="300"/>
                </a:cubicBezTo>
              </a:path>
            </a:pathLst>
          </a:custGeom>
          <a:noFill/>
          <a:ln w="9525">
            <a:solidFill>
              <a:srgbClr val="FF0000"/>
            </a:solidFill>
            <a:round/>
            <a:headEnd/>
            <a:tailEnd type="triangle" w="med" len="med"/>
          </a:ln>
        </p:spPr>
        <p:txBody>
          <a:bodyPr/>
          <a:lstStyle/>
          <a:p>
            <a:pPr algn="ctr">
              <a:spcBef>
                <a:spcPct val="50000"/>
              </a:spcBef>
            </a:pPr>
            <a:endParaRPr lang="zh-CN" altLang="en-US"/>
          </a:p>
        </p:txBody>
      </p:sp>
      <p:sp>
        <p:nvSpPr>
          <p:cNvPr id="1661014" name="Oval 86"/>
          <p:cNvSpPr>
            <a:spLocks noChangeArrowheads="1"/>
          </p:cNvSpPr>
          <p:nvPr/>
        </p:nvSpPr>
        <p:spPr bwMode="auto">
          <a:xfrm>
            <a:off x="1714500" y="3365500"/>
            <a:ext cx="736600" cy="393700"/>
          </a:xfrm>
          <a:prstGeom prst="ellipse">
            <a:avLst/>
          </a:prstGeom>
          <a:gradFill rotWithShape="1">
            <a:gsLst>
              <a:gs pos="0">
                <a:schemeClr val="bg1">
                  <a:alpha val="0"/>
                </a:schemeClr>
              </a:gs>
              <a:gs pos="100000">
                <a:schemeClr val="bg1">
                  <a:alpha val="94000"/>
                </a:schemeClr>
              </a:gs>
            </a:gsLst>
            <a:path path="shape">
              <a:fillToRect l="50000" t="50000" r="50000" b="50000"/>
            </a:path>
          </a:gradFill>
          <a:ln w="9525">
            <a:solidFill>
              <a:srgbClr val="EAEAE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0" name="Rectangle 161"/>
          <p:cNvSpPr>
            <a:spLocks noChangeArrowheads="1"/>
          </p:cNvSpPr>
          <p:nvPr/>
        </p:nvSpPr>
        <p:spPr bwMode="auto">
          <a:xfrm>
            <a:off x="5870575" y="1619268"/>
            <a:ext cx="692150" cy="339725"/>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600">
                <a:latin typeface="微软雅黑" pitchFamily="34" charset="-122"/>
                <a:ea typeface="微软雅黑" pitchFamily="34" charset="-122"/>
              </a:rPr>
              <a:t>阵列</a:t>
            </a:r>
          </a:p>
        </p:txBody>
      </p:sp>
      <p:sp>
        <p:nvSpPr>
          <p:cNvPr id="21" name="Rectangle 161"/>
          <p:cNvSpPr>
            <a:spLocks noChangeArrowheads="1"/>
          </p:cNvSpPr>
          <p:nvPr/>
        </p:nvSpPr>
        <p:spPr bwMode="auto">
          <a:xfrm>
            <a:off x="1236663" y="2970213"/>
            <a:ext cx="874712" cy="338137"/>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600">
                <a:latin typeface="微软雅黑" pitchFamily="34" charset="-122"/>
                <a:ea typeface="微软雅黑" pitchFamily="34" charset="-122"/>
              </a:rPr>
              <a:t>服务器</a:t>
            </a:r>
          </a:p>
        </p:txBody>
      </p:sp>
      <p:sp>
        <p:nvSpPr>
          <p:cNvPr id="22" name="Rectangle 161"/>
          <p:cNvSpPr>
            <a:spLocks noChangeArrowheads="1"/>
          </p:cNvSpPr>
          <p:nvPr/>
        </p:nvSpPr>
        <p:spPr bwMode="auto">
          <a:xfrm>
            <a:off x="5799138" y="4264043"/>
            <a:ext cx="874712" cy="339725"/>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600">
                <a:latin typeface="微软雅黑" pitchFamily="34" charset="-122"/>
                <a:ea typeface="微软雅黑" pitchFamily="34" charset="-122"/>
              </a:rPr>
              <a:t>扩展柜</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660995"/>
                                        </p:tgtEl>
                                        <p:attrNameLst>
                                          <p:attrName>style.visibility</p:attrName>
                                        </p:attrNameLst>
                                      </p:cBhvr>
                                      <p:to>
                                        <p:strVal val="visible"/>
                                      </p:to>
                                    </p:set>
                                    <p:animEffect transition="in" filter="blinds(horizontal)">
                                      <p:cBhvr>
                                        <p:cTn id="10" dur="500"/>
                                        <p:tgtEl>
                                          <p:spTgt spid="1660995"/>
                                        </p:tgtEl>
                                      </p:cBhvr>
                                    </p:animEffect>
                                  </p:childTnLst>
                                </p:cTn>
                              </p:par>
                            </p:childTnLst>
                          </p:cTn>
                        </p:par>
                        <p:par>
                          <p:cTn id="11" fill="hold">
                            <p:stCondLst>
                              <p:cond delay="2000"/>
                            </p:stCondLst>
                            <p:childTnLst>
                              <p:par>
                                <p:cTn id="12" presetID="4" presetClass="entr" presetSubtype="16" fill="hold" grpId="0" nodeType="afterEffect">
                                  <p:stCondLst>
                                    <p:cond delay="0"/>
                                  </p:stCondLst>
                                  <p:childTnLst>
                                    <p:set>
                                      <p:cBhvr>
                                        <p:cTn id="13" dur="1" fill="hold">
                                          <p:stCondLst>
                                            <p:cond delay="0"/>
                                          </p:stCondLst>
                                        </p:cTn>
                                        <p:tgtEl>
                                          <p:spTgt spid="1661014"/>
                                        </p:tgtEl>
                                        <p:attrNameLst>
                                          <p:attrName>style.visibility</p:attrName>
                                        </p:attrNameLst>
                                      </p:cBhvr>
                                      <p:to>
                                        <p:strVal val="visible"/>
                                      </p:to>
                                    </p:set>
                                    <p:animEffect transition="in" filter="box(in)">
                                      <p:cBhvr>
                                        <p:cTn id="14" dur="500"/>
                                        <p:tgtEl>
                                          <p:spTgt spid="16610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61000"/>
                                        </p:tgtEl>
                                        <p:attrNameLst>
                                          <p:attrName>style.visibility</p:attrName>
                                        </p:attrNameLst>
                                      </p:cBhvr>
                                      <p:to>
                                        <p:strVal val="visible"/>
                                      </p:to>
                                    </p:set>
                                    <p:animEffect transition="in" filter="wipe(left)">
                                      <p:cBhvr>
                                        <p:cTn id="20" dur="500"/>
                                        <p:tgtEl>
                                          <p:spTgt spid="1661000"/>
                                        </p:tgtEl>
                                      </p:cBhvr>
                                    </p:animEffect>
                                  </p:childTnLst>
                                </p:cTn>
                              </p:par>
                            </p:childTnLst>
                          </p:cTn>
                        </p:par>
                        <p:par>
                          <p:cTn id="21" fill="hold">
                            <p:stCondLst>
                              <p:cond delay="400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4500"/>
                            </p:stCondLst>
                            <p:childTnLst>
                              <p:par>
                                <p:cTn id="26" presetID="4" presetClass="entr" presetSubtype="16" fill="hold" grpId="0" nodeType="afterEffect">
                                  <p:stCondLst>
                                    <p:cond delay="0"/>
                                  </p:stCondLst>
                                  <p:childTnLst>
                                    <p:set>
                                      <p:cBhvr>
                                        <p:cTn id="27" dur="1" fill="hold">
                                          <p:stCondLst>
                                            <p:cond delay="0"/>
                                          </p:stCondLst>
                                        </p:cTn>
                                        <p:tgtEl>
                                          <p:spTgt spid="1661002"/>
                                        </p:tgtEl>
                                        <p:attrNameLst>
                                          <p:attrName>style.visibility</p:attrName>
                                        </p:attrNameLst>
                                      </p:cBhvr>
                                      <p:to>
                                        <p:strVal val="visible"/>
                                      </p:to>
                                    </p:set>
                                    <p:animEffect transition="in" filter="box(in)">
                                      <p:cBhvr>
                                        <p:cTn id="28" dur="500"/>
                                        <p:tgtEl>
                                          <p:spTgt spid="1661002"/>
                                        </p:tgtEl>
                                      </p:cBhvr>
                                    </p:animEffect>
                                  </p:childTnLst>
                                </p:cTn>
                              </p:par>
                            </p:childTnLst>
                          </p:cTn>
                        </p:par>
                        <p:par>
                          <p:cTn id="29" fill="hold">
                            <p:stCondLst>
                              <p:cond delay="5000"/>
                            </p:stCondLst>
                            <p:childTnLst>
                              <p:par>
                                <p:cTn id="30" presetID="22" presetClass="entr" presetSubtype="4" fill="hold" grpId="0" nodeType="afterEffect">
                                  <p:stCondLst>
                                    <p:cond delay="0"/>
                                  </p:stCondLst>
                                  <p:childTnLst>
                                    <p:set>
                                      <p:cBhvr>
                                        <p:cTn id="31" dur="1" fill="hold">
                                          <p:stCondLst>
                                            <p:cond delay="0"/>
                                          </p:stCondLst>
                                        </p:cTn>
                                        <p:tgtEl>
                                          <p:spTgt spid="1661006"/>
                                        </p:tgtEl>
                                        <p:attrNameLst>
                                          <p:attrName>style.visibility</p:attrName>
                                        </p:attrNameLst>
                                      </p:cBhvr>
                                      <p:to>
                                        <p:strVal val="visible"/>
                                      </p:to>
                                    </p:set>
                                    <p:animEffect transition="in" filter="wipe(down)">
                                      <p:cBhvr>
                                        <p:cTn id="32" dur="500"/>
                                        <p:tgtEl>
                                          <p:spTgt spid="1661006"/>
                                        </p:tgtEl>
                                      </p:cBhvr>
                                    </p:animEffect>
                                  </p:childTnLst>
                                </p:cTn>
                              </p:par>
                            </p:childTnLst>
                          </p:cTn>
                        </p:par>
                        <p:par>
                          <p:cTn id="33" fill="hold">
                            <p:stCondLst>
                              <p:cond delay="5500"/>
                            </p:stCondLst>
                            <p:childTnLst>
                              <p:par>
                                <p:cTn id="34" presetID="4" presetClass="entr" presetSubtype="16" fill="hold" grpId="0" nodeType="afterEffect">
                                  <p:stCondLst>
                                    <p:cond delay="0"/>
                                  </p:stCondLst>
                                  <p:childTnLst>
                                    <p:set>
                                      <p:cBhvr>
                                        <p:cTn id="35" dur="1" fill="hold">
                                          <p:stCondLst>
                                            <p:cond delay="0"/>
                                          </p:stCondLst>
                                        </p:cTn>
                                        <p:tgtEl>
                                          <p:spTgt spid="1661004"/>
                                        </p:tgtEl>
                                        <p:attrNameLst>
                                          <p:attrName>style.visibility</p:attrName>
                                        </p:attrNameLst>
                                      </p:cBhvr>
                                      <p:to>
                                        <p:strVal val="visible"/>
                                      </p:to>
                                    </p:set>
                                    <p:animEffect transition="in" filter="box(in)">
                                      <p:cBhvr>
                                        <p:cTn id="36" dur="500"/>
                                        <p:tgtEl>
                                          <p:spTgt spid="1661004"/>
                                        </p:tgtEl>
                                      </p:cBhvr>
                                    </p:animEffect>
                                  </p:childTnLst>
                                </p:cTn>
                              </p:par>
                            </p:childTnLst>
                          </p:cTn>
                        </p:par>
                        <p:par>
                          <p:cTn id="37" fill="hold">
                            <p:stCondLst>
                              <p:cond delay="6000"/>
                            </p:stCondLst>
                            <p:childTnLst>
                              <p:par>
                                <p:cTn id="38" presetID="22" presetClass="entr" presetSubtype="1" fill="hold" grpId="0" nodeType="afterEffect">
                                  <p:stCondLst>
                                    <p:cond delay="0"/>
                                  </p:stCondLst>
                                  <p:childTnLst>
                                    <p:set>
                                      <p:cBhvr>
                                        <p:cTn id="39" dur="1" fill="hold">
                                          <p:stCondLst>
                                            <p:cond delay="0"/>
                                          </p:stCondLst>
                                        </p:cTn>
                                        <p:tgtEl>
                                          <p:spTgt spid="1661008"/>
                                        </p:tgtEl>
                                        <p:attrNameLst>
                                          <p:attrName>style.visibility</p:attrName>
                                        </p:attrNameLst>
                                      </p:cBhvr>
                                      <p:to>
                                        <p:strVal val="visible"/>
                                      </p:to>
                                    </p:set>
                                    <p:animEffect transition="in" filter="wipe(up)">
                                      <p:cBhvr>
                                        <p:cTn id="40" dur="500"/>
                                        <p:tgtEl>
                                          <p:spTgt spid="1661008"/>
                                        </p:tgtEl>
                                      </p:cBhvr>
                                    </p:animEffect>
                                  </p:childTnLst>
                                </p:cTn>
                              </p:par>
                            </p:childTnLst>
                          </p:cTn>
                        </p:par>
                        <p:par>
                          <p:cTn id="41" fill="hold">
                            <p:stCondLst>
                              <p:cond delay="6500"/>
                            </p:stCondLst>
                            <p:childTnLst>
                              <p:par>
                                <p:cTn id="42" presetID="22" presetClass="entr" presetSubtype="1" fill="hold" grpId="0" nodeType="afterEffect">
                                  <p:stCondLst>
                                    <p:cond delay="0"/>
                                  </p:stCondLst>
                                  <p:childTnLst>
                                    <p:set>
                                      <p:cBhvr>
                                        <p:cTn id="43" dur="1" fill="hold">
                                          <p:stCondLst>
                                            <p:cond delay="0"/>
                                          </p:stCondLst>
                                        </p:cTn>
                                        <p:tgtEl>
                                          <p:spTgt spid="1661013"/>
                                        </p:tgtEl>
                                        <p:attrNameLst>
                                          <p:attrName>style.visibility</p:attrName>
                                        </p:attrNameLst>
                                      </p:cBhvr>
                                      <p:to>
                                        <p:strVal val="visible"/>
                                      </p:to>
                                    </p:set>
                                    <p:animEffect transition="in" filter="wipe(up)">
                                      <p:cBhvr>
                                        <p:cTn id="44" dur="500"/>
                                        <p:tgtEl>
                                          <p:spTgt spid="1661013"/>
                                        </p:tgtEl>
                                      </p:cBhvr>
                                    </p:animEffect>
                                  </p:childTnLst>
                                </p:cTn>
                              </p:par>
                            </p:childTnLst>
                          </p:cTn>
                        </p:par>
                        <p:par>
                          <p:cTn id="45" fill="hold">
                            <p:stCondLst>
                              <p:cond delay="7000"/>
                            </p:stCondLst>
                            <p:childTnLst>
                              <p:par>
                                <p:cTn id="46" presetID="4" presetClass="entr" presetSubtype="16" fill="hold" grpId="0" nodeType="afterEffect">
                                  <p:stCondLst>
                                    <p:cond delay="0"/>
                                  </p:stCondLst>
                                  <p:childTnLst>
                                    <p:set>
                                      <p:cBhvr>
                                        <p:cTn id="47" dur="1" fill="hold">
                                          <p:stCondLst>
                                            <p:cond delay="0"/>
                                          </p:stCondLst>
                                        </p:cTn>
                                        <p:tgtEl>
                                          <p:spTgt spid="1661005"/>
                                        </p:tgtEl>
                                        <p:attrNameLst>
                                          <p:attrName>style.visibility</p:attrName>
                                        </p:attrNameLst>
                                      </p:cBhvr>
                                      <p:to>
                                        <p:strVal val="visible"/>
                                      </p:to>
                                    </p:set>
                                    <p:animEffect transition="in" filter="box(in)">
                                      <p:cBhvr>
                                        <p:cTn id="48" dur="500"/>
                                        <p:tgtEl>
                                          <p:spTgt spid="1661005"/>
                                        </p:tgtEl>
                                      </p:cBhvr>
                                    </p:animEffect>
                                  </p:childTnLst>
                                </p:cTn>
                              </p:par>
                            </p:childTnLst>
                          </p:cTn>
                        </p:par>
                        <p:par>
                          <p:cTn id="49" fill="hold">
                            <p:stCondLst>
                              <p:cond delay="7500"/>
                            </p:stCondLst>
                            <p:childTnLst>
                              <p:par>
                                <p:cTn id="50" presetID="22" presetClass="entr" presetSubtype="1" fill="hold" grpId="0" nodeType="afterEffect">
                                  <p:stCondLst>
                                    <p:cond delay="0"/>
                                  </p:stCondLst>
                                  <p:childTnLst>
                                    <p:set>
                                      <p:cBhvr>
                                        <p:cTn id="51" dur="1" fill="hold">
                                          <p:stCondLst>
                                            <p:cond delay="0"/>
                                          </p:stCondLst>
                                        </p:cTn>
                                        <p:tgtEl>
                                          <p:spTgt spid="1661009"/>
                                        </p:tgtEl>
                                        <p:attrNameLst>
                                          <p:attrName>style.visibility</p:attrName>
                                        </p:attrNameLst>
                                      </p:cBhvr>
                                      <p:to>
                                        <p:strVal val="visible"/>
                                      </p:to>
                                    </p:set>
                                    <p:animEffect transition="in" filter="wipe(up)">
                                      <p:cBhvr>
                                        <p:cTn id="52" dur="500"/>
                                        <p:tgtEl>
                                          <p:spTgt spid="166100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000"/>
                                        <p:tgtEl>
                                          <p:spTgt spid="22"/>
                                        </p:tgtEl>
                                      </p:cBhvr>
                                    </p:animEffect>
                                  </p:childTnLst>
                                </p:cTn>
                              </p:par>
                              <p:par>
                                <p:cTn id="56" presetID="3" presetClass="entr" presetSubtype="10" fill="hold" nodeType="withEffect">
                                  <p:stCondLst>
                                    <p:cond delay="0"/>
                                  </p:stCondLst>
                                  <p:childTnLst>
                                    <p:set>
                                      <p:cBhvr>
                                        <p:cTn id="57" dur="1" fill="hold">
                                          <p:stCondLst>
                                            <p:cond delay="0"/>
                                          </p:stCondLst>
                                        </p:cTn>
                                        <p:tgtEl>
                                          <p:spTgt spid="1660994"/>
                                        </p:tgtEl>
                                        <p:attrNameLst>
                                          <p:attrName>style.visibility</p:attrName>
                                        </p:attrNameLst>
                                      </p:cBhvr>
                                      <p:to>
                                        <p:strVal val="visible"/>
                                      </p:to>
                                    </p:set>
                                    <p:animEffect transition="in" filter="blinds(horizontal)">
                                      <p:cBhvr>
                                        <p:cTn id="58" dur="500"/>
                                        <p:tgtEl>
                                          <p:spTgt spid="1660994"/>
                                        </p:tgtEl>
                                      </p:cBhvr>
                                    </p:animEffect>
                                  </p:childTnLst>
                                </p:cTn>
                              </p:par>
                            </p:childTnLst>
                          </p:cTn>
                        </p:par>
                        <p:par>
                          <p:cTn id="59" fill="hold">
                            <p:stCondLst>
                              <p:cond delay="9500"/>
                            </p:stCondLst>
                            <p:childTnLst>
                              <p:par>
                                <p:cTn id="60" presetID="4" presetClass="entr" presetSubtype="16" fill="hold" grpId="0" nodeType="afterEffect">
                                  <p:stCondLst>
                                    <p:cond delay="0"/>
                                  </p:stCondLst>
                                  <p:childTnLst>
                                    <p:set>
                                      <p:cBhvr>
                                        <p:cTn id="61" dur="1" fill="hold">
                                          <p:stCondLst>
                                            <p:cond delay="0"/>
                                          </p:stCondLst>
                                        </p:cTn>
                                        <p:tgtEl>
                                          <p:spTgt spid="1661011"/>
                                        </p:tgtEl>
                                        <p:attrNameLst>
                                          <p:attrName>style.visibility</p:attrName>
                                        </p:attrNameLst>
                                      </p:cBhvr>
                                      <p:to>
                                        <p:strVal val="visible"/>
                                      </p:to>
                                    </p:set>
                                    <p:animEffect transition="in" filter="box(in)">
                                      <p:cBhvr>
                                        <p:cTn id="62" dur="500"/>
                                        <p:tgtEl>
                                          <p:spTgt spid="166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000" grpId="0" animBg="1"/>
      <p:bldP spid="1661002" grpId="0" animBg="1"/>
      <p:bldP spid="1661004" grpId="0" animBg="1"/>
      <p:bldP spid="1661005" grpId="0" animBg="1"/>
      <p:bldP spid="1661006" grpId="0" animBg="1"/>
      <p:bldP spid="1661008" grpId="0" animBg="1"/>
      <p:bldP spid="1661009" grpId="0" animBg="1"/>
      <p:bldP spid="1661011" grpId="0" animBg="1"/>
      <p:bldP spid="1661013" grpId="0" animBg="1"/>
      <p:bldP spid="1661014" grpId="0" animBg="1"/>
      <p:bldP spid="20" grpId="0"/>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024" name="AutoShape 152"/>
          <p:cNvSpPr>
            <a:spLocks noChangeArrowheads="1"/>
          </p:cNvSpPr>
          <p:nvPr/>
        </p:nvSpPr>
        <p:spPr bwMode="auto">
          <a:xfrm rot="5400000">
            <a:off x="5924550" y="2049480"/>
            <a:ext cx="2705100" cy="3289300"/>
          </a:xfrm>
          <a:prstGeom prst="flowChartAlternateProcess">
            <a:avLst/>
          </a:prstGeom>
          <a:solidFill>
            <a:schemeClr val="bg1"/>
          </a:solidFill>
          <a:ln w="9525" algn="ctr">
            <a:solidFill>
              <a:srgbClr val="CDE9EB"/>
            </a:solidFill>
            <a:miter lim="800000"/>
            <a:headEnd/>
            <a:tailEnd/>
          </a:ln>
          <a:effectLst>
            <a:outerShdw dist="107763" dir="135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744003" name="AutoShape 131"/>
          <p:cNvSpPr>
            <a:spLocks noChangeArrowheads="1"/>
          </p:cNvSpPr>
          <p:nvPr/>
        </p:nvSpPr>
        <p:spPr bwMode="auto">
          <a:xfrm>
            <a:off x="520700" y="1700230"/>
            <a:ext cx="2946400" cy="4229100"/>
          </a:xfrm>
          <a:prstGeom prst="flowChartAlternateProcess">
            <a:avLst/>
          </a:prstGeom>
          <a:solidFill>
            <a:schemeClr val="bg1"/>
          </a:solidFill>
          <a:ln w="9525" algn="ctr">
            <a:solidFill>
              <a:srgbClr val="CDE9EB"/>
            </a:solidFill>
            <a:miter lim="800000"/>
            <a:headEnd/>
            <a:tailEnd/>
          </a:ln>
          <a:effectLst>
            <a:outerShdw dist="107763" dir="135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5530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备份相关术语</a:t>
            </a:r>
            <a:r>
              <a:rPr lang="en-US" altLang="zh-CN" sz="3200" b="1" dirty="0" smtClean="0">
                <a:solidFill>
                  <a:schemeClr val="bg1"/>
                </a:solidFill>
                <a:latin typeface="微软雅黑" pitchFamily="34" charset="-122"/>
                <a:ea typeface="微软雅黑" pitchFamily="34" charset="-122"/>
                <a:cs typeface="Times New Roman" pitchFamily="18"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备份的定义</a:t>
            </a:r>
          </a:p>
        </p:txBody>
      </p:sp>
      <p:grpSp>
        <p:nvGrpSpPr>
          <p:cNvPr id="2" name="Group 129"/>
          <p:cNvGrpSpPr>
            <a:grpSpLocks/>
          </p:cNvGrpSpPr>
          <p:nvPr/>
        </p:nvGrpSpPr>
        <p:grpSpPr bwMode="auto">
          <a:xfrm>
            <a:off x="1250950" y="2093930"/>
            <a:ext cx="1339850" cy="776288"/>
            <a:chOff x="2300" y="1328"/>
            <a:chExt cx="844" cy="489"/>
          </a:xfrm>
        </p:grpSpPr>
        <p:pic>
          <p:nvPicPr>
            <p:cNvPr id="55321" name="Picture 126" descr="Sybase"/>
            <p:cNvPicPr>
              <a:picLocks noChangeAspect="1" noChangeArrowheads="1"/>
            </p:cNvPicPr>
            <p:nvPr/>
          </p:nvPicPr>
          <p:blipFill>
            <a:blip r:embed="rId3"/>
            <a:srcRect/>
            <a:stretch>
              <a:fillRect/>
            </a:stretch>
          </p:blipFill>
          <p:spPr bwMode="auto">
            <a:xfrm>
              <a:off x="2300" y="1488"/>
              <a:ext cx="837" cy="171"/>
            </a:xfrm>
            <a:prstGeom prst="rect">
              <a:avLst/>
            </a:prstGeom>
            <a:noFill/>
            <a:ln w="9525">
              <a:noFill/>
              <a:miter lim="800000"/>
              <a:headEnd/>
              <a:tailEnd/>
            </a:ln>
          </p:spPr>
        </p:pic>
        <p:pic>
          <p:nvPicPr>
            <p:cNvPr id="55322" name="Picture 127" descr="db2"/>
            <p:cNvPicPr>
              <a:picLocks noChangeAspect="1" noChangeArrowheads="1"/>
            </p:cNvPicPr>
            <p:nvPr/>
          </p:nvPicPr>
          <p:blipFill>
            <a:blip r:embed="rId4"/>
            <a:srcRect/>
            <a:stretch>
              <a:fillRect/>
            </a:stretch>
          </p:blipFill>
          <p:spPr bwMode="auto">
            <a:xfrm>
              <a:off x="2304" y="1651"/>
              <a:ext cx="828" cy="166"/>
            </a:xfrm>
            <a:prstGeom prst="rect">
              <a:avLst/>
            </a:prstGeom>
            <a:noFill/>
            <a:ln w="9525">
              <a:noFill/>
              <a:miter lim="800000"/>
              <a:headEnd/>
              <a:tailEnd/>
            </a:ln>
          </p:spPr>
        </p:pic>
        <p:pic>
          <p:nvPicPr>
            <p:cNvPr id="55323" name="Picture 128" descr="oracle-1"/>
            <p:cNvPicPr>
              <a:picLocks noChangeAspect="1" noChangeArrowheads="1"/>
            </p:cNvPicPr>
            <p:nvPr/>
          </p:nvPicPr>
          <p:blipFill>
            <a:blip r:embed="rId5"/>
            <a:srcRect/>
            <a:stretch>
              <a:fillRect/>
            </a:stretch>
          </p:blipFill>
          <p:spPr bwMode="auto">
            <a:xfrm>
              <a:off x="2304" y="1328"/>
              <a:ext cx="840" cy="168"/>
            </a:xfrm>
            <a:prstGeom prst="rect">
              <a:avLst/>
            </a:prstGeom>
            <a:noFill/>
            <a:ln w="9525">
              <a:noFill/>
              <a:miter lim="800000"/>
              <a:headEnd/>
              <a:tailEnd/>
            </a:ln>
          </p:spPr>
        </p:pic>
      </p:grpSp>
      <p:pic>
        <p:nvPicPr>
          <p:cNvPr id="1744007" name="Picture 135"/>
          <p:cNvPicPr>
            <a:picLocks noChangeAspect="1" noChangeArrowheads="1"/>
          </p:cNvPicPr>
          <p:nvPr/>
        </p:nvPicPr>
        <p:blipFill>
          <a:blip r:embed="rId6"/>
          <a:srcRect/>
          <a:stretch>
            <a:fillRect/>
          </a:stretch>
        </p:blipFill>
        <p:spPr bwMode="auto">
          <a:xfrm>
            <a:off x="1587500" y="3208355"/>
            <a:ext cx="625475" cy="603250"/>
          </a:xfrm>
          <a:prstGeom prst="rect">
            <a:avLst/>
          </a:prstGeom>
          <a:noFill/>
          <a:ln w="9525">
            <a:noFill/>
            <a:miter lim="800000"/>
            <a:headEnd/>
            <a:tailEnd/>
          </a:ln>
        </p:spPr>
      </p:pic>
      <p:pic>
        <p:nvPicPr>
          <p:cNvPr id="1744008" name="Picture 136"/>
          <p:cNvPicPr>
            <a:picLocks noChangeAspect="1" noChangeArrowheads="1"/>
          </p:cNvPicPr>
          <p:nvPr/>
        </p:nvPicPr>
        <p:blipFill>
          <a:blip r:embed="rId7"/>
          <a:srcRect/>
          <a:stretch>
            <a:fillRect/>
          </a:stretch>
        </p:blipFill>
        <p:spPr bwMode="auto">
          <a:xfrm>
            <a:off x="4060825" y="3179780"/>
            <a:ext cx="857250" cy="735013"/>
          </a:xfrm>
          <a:prstGeom prst="rect">
            <a:avLst/>
          </a:prstGeom>
          <a:noFill/>
          <a:ln w="9525">
            <a:noFill/>
            <a:miter lim="800000"/>
            <a:headEnd/>
            <a:tailEnd/>
          </a:ln>
        </p:spPr>
      </p:pic>
      <p:grpSp>
        <p:nvGrpSpPr>
          <p:cNvPr id="3" name="Group 141"/>
          <p:cNvGrpSpPr>
            <a:grpSpLocks/>
          </p:cNvGrpSpPr>
          <p:nvPr/>
        </p:nvGrpSpPr>
        <p:grpSpPr bwMode="auto">
          <a:xfrm>
            <a:off x="1546225" y="4156093"/>
            <a:ext cx="723900" cy="1090612"/>
            <a:chOff x="974" y="2403"/>
            <a:chExt cx="456" cy="687"/>
          </a:xfrm>
        </p:grpSpPr>
        <p:pic>
          <p:nvPicPr>
            <p:cNvPr id="55319" name="Picture 137" descr="winserv2003"/>
            <p:cNvPicPr>
              <a:picLocks noChangeAspect="1" noChangeArrowheads="1"/>
            </p:cNvPicPr>
            <p:nvPr/>
          </p:nvPicPr>
          <p:blipFill>
            <a:blip r:embed="rId8"/>
            <a:srcRect/>
            <a:stretch>
              <a:fillRect/>
            </a:stretch>
          </p:blipFill>
          <p:spPr bwMode="auto">
            <a:xfrm>
              <a:off x="974" y="2403"/>
              <a:ext cx="454" cy="343"/>
            </a:xfrm>
            <a:prstGeom prst="rect">
              <a:avLst/>
            </a:prstGeom>
            <a:noFill/>
            <a:ln w="9525">
              <a:noFill/>
              <a:miter lim="800000"/>
              <a:headEnd/>
              <a:tailEnd/>
            </a:ln>
          </p:spPr>
        </p:pic>
        <p:pic>
          <p:nvPicPr>
            <p:cNvPr id="55320" name="Picture 138" descr="Redhat"/>
            <p:cNvPicPr>
              <a:picLocks noChangeAspect="1" noChangeArrowheads="1"/>
            </p:cNvPicPr>
            <p:nvPr/>
          </p:nvPicPr>
          <p:blipFill>
            <a:blip r:embed="rId9"/>
            <a:srcRect/>
            <a:stretch>
              <a:fillRect/>
            </a:stretch>
          </p:blipFill>
          <p:spPr bwMode="auto">
            <a:xfrm>
              <a:off x="974" y="2746"/>
              <a:ext cx="456" cy="344"/>
            </a:xfrm>
            <a:prstGeom prst="rect">
              <a:avLst/>
            </a:prstGeom>
            <a:noFill/>
            <a:ln w="9525">
              <a:noFill/>
              <a:miter lim="800000"/>
              <a:headEnd/>
              <a:tailEnd/>
            </a:ln>
          </p:spPr>
        </p:pic>
      </p:grpSp>
      <p:sp>
        <p:nvSpPr>
          <p:cNvPr id="1744012" name="Rectangle 140"/>
          <p:cNvSpPr>
            <a:spLocks noChangeArrowheads="1"/>
          </p:cNvSpPr>
          <p:nvPr/>
        </p:nvSpPr>
        <p:spPr bwMode="auto">
          <a:xfrm>
            <a:off x="1533525" y="2944830"/>
            <a:ext cx="765175" cy="276999"/>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200" dirty="0">
                <a:latin typeface="微软雅黑" pitchFamily="34" charset="-122"/>
                <a:ea typeface="微软雅黑" pitchFamily="34" charset="-122"/>
              </a:rPr>
              <a:t>数据库</a:t>
            </a:r>
          </a:p>
        </p:txBody>
      </p:sp>
      <p:sp>
        <p:nvSpPr>
          <p:cNvPr id="1744014" name="Rectangle 142"/>
          <p:cNvSpPr>
            <a:spLocks noChangeArrowheads="1"/>
          </p:cNvSpPr>
          <p:nvPr/>
        </p:nvSpPr>
        <p:spPr bwMode="auto">
          <a:xfrm>
            <a:off x="1597025" y="3833830"/>
            <a:ext cx="765175" cy="307777"/>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400" dirty="0">
                <a:latin typeface="微软雅黑" pitchFamily="34" charset="-122"/>
                <a:ea typeface="微软雅黑" pitchFamily="34" charset="-122"/>
              </a:rPr>
              <a:t>文件</a:t>
            </a:r>
          </a:p>
        </p:txBody>
      </p:sp>
      <p:sp>
        <p:nvSpPr>
          <p:cNvPr id="1744015" name="Rectangle 143"/>
          <p:cNvSpPr>
            <a:spLocks noChangeArrowheads="1"/>
          </p:cNvSpPr>
          <p:nvPr/>
        </p:nvSpPr>
        <p:spPr bwMode="auto">
          <a:xfrm>
            <a:off x="1431925" y="5357830"/>
            <a:ext cx="1069975" cy="307777"/>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400" dirty="0">
                <a:latin typeface="微软雅黑" pitchFamily="34" charset="-122"/>
                <a:ea typeface="微软雅黑" pitchFamily="34" charset="-122"/>
              </a:rPr>
              <a:t>操作系统</a:t>
            </a:r>
          </a:p>
        </p:txBody>
      </p:sp>
      <p:pic>
        <p:nvPicPr>
          <p:cNvPr id="1744021" name="Picture 149" descr="lto2"/>
          <p:cNvPicPr>
            <a:picLocks noChangeAspect="1" noChangeArrowheads="1"/>
          </p:cNvPicPr>
          <p:nvPr/>
        </p:nvPicPr>
        <p:blipFill>
          <a:blip r:embed="rId10"/>
          <a:srcRect/>
          <a:stretch>
            <a:fillRect/>
          </a:stretch>
        </p:blipFill>
        <p:spPr bwMode="auto">
          <a:xfrm>
            <a:off x="6731000" y="2406668"/>
            <a:ext cx="1160463" cy="1101725"/>
          </a:xfrm>
          <a:prstGeom prst="rect">
            <a:avLst/>
          </a:prstGeom>
          <a:noFill/>
          <a:ln w="9525">
            <a:noFill/>
            <a:miter lim="800000"/>
            <a:headEnd/>
            <a:tailEnd/>
          </a:ln>
        </p:spPr>
      </p:pic>
      <p:pic>
        <p:nvPicPr>
          <p:cNvPr id="1744022" name="Picture 150" descr="硬盘"/>
          <p:cNvPicPr>
            <a:picLocks noChangeAspect="1" noChangeArrowheads="1"/>
          </p:cNvPicPr>
          <p:nvPr/>
        </p:nvPicPr>
        <p:blipFill>
          <a:blip r:embed="rId11"/>
          <a:srcRect/>
          <a:stretch>
            <a:fillRect/>
          </a:stretch>
        </p:blipFill>
        <p:spPr bwMode="auto">
          <a:xfrm>
            <a:off x="6872288" y="3776680"/>
            <a:ext cx="1063625" cy="1027113"/>
          </a:xfrm>
          <a:prstGeom prst="rect">
            <a:avLst/>
          </a:prstGeom>
          <a:noFill/>
          <a:ln w="9525">
            <a:noFill/>
            <a:miter lim="800000"/>
            <a:headEnd/>
            <a:tailEnd/>
          </a:ln>
        </p:spPr>
      </p:pic>
      <p:sp>
        <p:nvSpPr>
          <p:cNvPr id="1744025" name="Freeform 153"/>
          <p:cNvSpPr>
            <a:spLocks/>
          </p:cNvSpPr>
          <p:nvPr/>
        </p:nvSpPr>
        <p:spPr bwMode="auto">
          <a:xfrm>
            <a:off x="2578100" y="2328880"/>
            <a:ext cx="1663700" cy="1200150"/>
          </a:xfrm>
          <a:custGeom>
            <a:avLst/>
            <a:gdLst>
              <a:gd name="T0" fmla="*/ 0 w 1048"/>
              <a:gd name="T1" fmla="*/ 2147483647 h 756"/>
              <a:gd name="T2" fmla="*/ 2147483647 w 1048"/>
              <a:gd name="T3" fmla="*/ 2147483647 h 756"/>
              <a:gd name="T4" fmla="*/ 2147483647 w 1048"/>
              <a:gd name="T5" fmla="*/ 2147483647 h 756"/>
              <a:gd name="T6" fmla="*/ 0 60000 65536"/>
              <a:gd name="T7" fmla="*/ 0 60000 65536"/>
              <a:gd name="T8" fmla="*/ 0 60000 65536"/>
              <a:gd name="T9" fmla="*/ 0 w 1048"/>
              <a:gd name="T10" fmla="*/ 0 h 756"/>
              <a:gd name="T11" fmla="*/ 1048 w 1048"/>
              <a:gd name="T12" fmla="*/ 756 h 756"/>
            </a:gdLst>
            <a:ahLst/>
            <a:cxnLst>
              <a:cxn ang="T6">
                <a:pos x="T0" y="T1"/>
              </a:cxn>
              <a:cxn ang="T7">
                <a:pos x="T2" y="T3"/>
              </a:cxn>
              <a:cxn ang="T8">
                <a:pos x="T4" y="T5"/>
              </a:cxn>
            </a:cxnLst>
            <a:rect l="T9" t="T10" r="T11" b="T12"/>
            <a:pathLst>
              <a:path w="1048" h="756">
                <a:moveTo>
                  <a:pt x="0" y="108"/>
                </a:moveTo>
                <a:cubicBezTo>
                  <a:pt x="188" y="54"/>
                  <a:pt x="377" y="0"/>
                  <a:pt x="552" y="108"/>
                </a:cubicBezTo>
                <a:cubicBezTo>
                  <a:pt x="727" y="216"/>
                  <a:pt x="965" y="648"/>
                  <a:pt x="1048" y="756"/>
                </a:cubicBezTo>
              </a:path>
            </a:pathLst>
          </a:custGeom>
          <a:noFill/>
          <a:ln w="9525">
            <a:solidFill>
              <a:srgbClr val="C0C0C0"/>
            </a:solidFill>
            <a:round/>
            <a:headEnd/>
            <a:tailEnd type="triangle" w="med" len="med"/>
          </a:ln>
        </p:spPr>
        <p:txBody>
          <a:bodyPr/>
          <a:lstStyle/>
          <a:p>
            <a:pPr algn="ctr">
              <a:spcBef>
                <a:spcPct val="50000"/>
              </a:spcBef>
            </a:pPr>
            <a:endParaRPr lang="zh-CN" altLang="en-US"/>
          </a:p>
        </p:txBody>
      </p:sp>
      <p:sp>
        <p:nvSpPr>
          <p:cNvPr id="1744027" name="Freeform 155"/>
          <p:cNvSpPr>
            <a:spLocks/>
          </p:cNvSpPr>
          <p:nvPr/>
        </p:nvSpPr>
        <p:spPr bwMode="auto">
          <a:xfrm>
            <a:off x="2120900" y="3516330"/>
            <a:ext cx="2095500" cy="88900"/>
          </a:xfrm>
          <a:custGeom>
            <a:avLst/>
            <a:gdLst>
              <a:gd name="T0" fmla="*/ 0 w 1320"/>
              <a:gd name="T1" fmla="*/ 2147483647 h 56"/>
              <a:gd name="T2" fmla="*/ 2147483647 w 1320"/>
              <a:gd name="T3" fmla="*/ 2147483647 h 56"/>
              <a:gd name="T4" fmla="*/ 2147483647 w 1320"/>
              <a:gd name="T5" fmla="*/ 2147483647 h 56"/>
              <a:gd name="T6" fmla="*/ 0 60000 65536"/>
              <a:gd name="T7" fmla="*/ 0 60000 65536"/>
              <a:gd name="T8" fmla="*/ 0 60000 65536"/>
              <a:gd name="T9" fmla="*/ 0 w 1320"/>
              <a:gd name="T10" fmla="*/ 0 h 56"/>
              <a:gd name="T11" fmla="*/ 1320 w 1320"/>
              <a:gd name="T12" fmla="*/ 56 h 56"/>
            </a:gdLst>
            <a:ahLst/>
            <a:cxnLst>
              <a:cxn ang="T6">
                <a:pos x="T0" y="T1"/>
              </a:cxn>
              <a:cxn ang="T7">
                <a:pos x="T2" y="T3"/>
              </a:cxn>
              <a:cxn ang="T8">
                <a:pos x="T4" y="T5"/>
              </a:cxn>
            </a:cxnLst>
            <a:rect l="T9" t="T10" r="T11" b="T12"/>
            <a:pathLst>
              <a:path w="1320" h="56">
                <a:moveTo>
                  <a:pt x="0" y="8"/>
                </a:moveTo>
                <a:cubicBezTo>
                  <a:pt x="314" y="4"/>
                  <a:pt x="628" y="0"/>
                  <a:pt x="848" y="8"/>
                </a:cubicBezTo>
                <a:cubicBezTo>
                  <a:pt x="1068" y="16"/>
                  <a:pt x="1241" y="48"/>
                  <a:pt x="1320" y="56"/>
                </a:cubicBezTo>
              </a:path>
            </a:pathLst>
          </a:custGeom>
          <a:noFill/>
          <a:ln w="9525">
            <a:solidFill>
              <a:srgbClr val="C0C0C0"/>
            </a:solidFill>
            <a:round/>
            <a:headEnd/>
            <a:tailEnd type="triangle" w="med" len="med"/>
          </a:ln>
        </p:spPr>
        <p:txBody>
          <a:bodyPr/>
          <a:lstStyle/>
          <a:p>
            <a:pPr algn="ctr">
              <a:spcBef>
                <a:spcPct val="50000"/>
              </a:spcBef>
            </a:pPr>
            <a:endParaRPr lang="zh-CN" altLang="en-US"/>
          </a:p>
        </p:txBody>
      </p:sp>
      <p:sp>
        <p:nvSpPr>
          <p:cNvPr id="1744028" name="Freeform 156"/>
          <p:cNvSpPr>
            <a:spLocks/>
          </p:cNvSpPr>
          <p:nvPr/>
        </p:nvSpPr>
        <p:spPr bwMode="auto">
          <a:xfrm>
            <a:off x="2260600" y="3706830"/>
            <a:ext cx="1930400" cy="1141413"/>
          </a:xfrm>
          <a:custGeom>
            <a:avLst/>
            <a:gdLst>
              <a:gd name="T0" fmla="*/ 0 w 1216"/>
              <a:gd name="T1" fmla="*/ 2147483647 h 719"/>
              <a:gd name="T2" fmla="*/ 2147483647 w 1216"/>
              <a:gd name="T3" fmla="*/ 2147483647 h 719"/>
              <a:gd name="T4" fmla="*/ 2147483647 w 1216"/>
              <a:gd name="T5" fmla="*/ 0 h 719"/>
              <a:gd name="T6" fmla="*/ 0 60000 65536"/>
              <a:gd name="T7" fmla="*/ 0 60000 65536"/>
              <a:gd name="T8" fmla="*/ 0 60000 65536"/>
              <a:gd name="T9" fmla="*/ 0 w 1216"/>
              <a:gd name="T10" fmla="*/ 0 h 719"/>
              <a:gd name="T11" fmla="*/ 1216 w 1216"/>
              <a:gd name="T12" fmla="*/ 719 h 719"/>
            </a:gdLst>
            <a:ahLst/>
            <a:cxnLst>
              <a:cxn ang="T6">
                <a:pos x="T0" y="T1"/>
              </a:cxn>
              <a:cxn ang="T7">
                <a:pos x="T2" y="T3"/>
              </a:cxn>
              <a:cxn ang="T8">
                <a:pos x="T4" y="T5"/>
              </a:cxn>
            </a:cxnLst>
            <a:rect l="T9" t="T10" r="T11" b="T12"/>
            <a:pathLst>
              <a:path w="1216" h="719">
                <a:moveTo>
                  <a:pt x="0" y="616"/>
                </a:moveTo>
                <a:cubicBezTo>
                  <a:pt x="270" y="667"/>
                  <a:pt x="541" y="719"/>
                  <a:pt x="744" y="616"/>
                </a:cubicBezTo>
                <a:cubicBezTo>
                  <a:pt x="947" y="513"/>
                  <a:pt x="1137" y="103"/>
                  <a:pt x="1216" y="0"/>
                </a:cubicBezTo>
              </a:path>
            </a:pathLst>
          </a:custGeom>
          <a:noFill/>
          <a:ln w="9525">
            <a:solidFill>
              <a:srgbClr val="C0C0C0"/>
            </a:solidFill>
            <a:round/>
            <a:headEnd/>
            <a:tailEnd type="triangle" w="med" len="med"/>
          </a:ln>
        </p:spPr>
        <p:txBody>
          <a:bodyPr/>
          <a:lstStyle/>
          <a:p>
            <a:pPr algn="ctr">
              <a:spcBef>
                <a:spcPct val="50000"/>
              </a:spcBef>
            </a:pPr>
            <a:endParaRPr lang="zh-CN" altLang="en-US"/>
          </a:p>
        </p:txBody>
      </p:sp>
      <p:sp>
        <p:nvSpPr>
          <p:cNvPr id="1744029" name="Freeform 157"/>
          <p:cNvSpPr>
            <a:spLocks/>
          </p:cNvSpPr>
          <p:nvPr/>
        </p:nvSpPr>
        <p:spPr bwMode="auto">
          <a:xfrm>
            <a:off x="4762500" y="2995630"/>
            <a:ext cx="2095500" cy="696913"/>
          </a:xfrm>
          <a:custGeom>
            <a:avLst/>
            <a:gdLst>
              <a:gd name="T0" fmla="*/ 0 w 1320"/>
              <a:gd name="T1" fmla="*/ 2147483647 h 439"/>
              <a:gd name="T2" fmla="*/ 2147483647 w 1320"/>
              <a:gd name="T3" fmla="*/ 2147483647 h 439"/>
              <a:gd name="T4" fmla="*/ 2147483647 w 1320"/>
              <a:gd name="T5" fmla="*/ 0 h 439"/>
              <a:gd name="T6" fmla="*/ 0 60000 65536"/>
              <a:gd name="T7" fmla="*/ 0 60000 65536"/>
              <a:gd name="T8" fmla="*/ 0 60000 65536"/>
              <a:gd name="T9" fmla="*/ 0 w 1320"/>
              <a:gd name="T10" fmla="*/ 0 h 439"/>
              <a:gd name="T11" fmla="*/ 1320 w 1320"/>
              <a:gd name="T12" fmla="*/ 439 h 439"/>
            </a:gdLst>
            <a:ahLst/>
            <a:cxnLst>
              <a:cxn ang="T6">
                <a:pos x="T0" y="T1"/>
              </a:cxn>
              <a:cxn ang="T7">
                <a:pos x="T2" y="T3"/>
              </a:cxn>
              <a:cxn ang="T8">
                <a:pos x="T4" y="T5"/>
              </a:cxn>
            </a:cxnLst>
            <a:rect l="T9" t="T10" r="T11" b="T12"/>
            <a:pathLst>
              <a:path w="1320" h="439">
                <a:moveTo>
                  <a:pt x="0" y="376"/>
                </a:moveTo>
                <a:cubicBezTo>
                  <a:pt x="138" y="407"/>
                  <a:pt x="276" y="439"/>
                  <a:pt x="496" y="376"/>
                </a:cubicBezTo>
                <a:cubicBezTo>
                  <a:pt x="716" y="313"/>
                  <a:pt x="1183" y="63"/>
                  <a:pt x="1320" y="0"/>
                </a:cubicBezTo>
              </a:path>
            </a:pathLst>
          </a:custGeom>
          <a:noFill/>
          <a:ln w="9525">
            <a:solidFill>
              <a:srgbClr val="C0C0C0"/>
            </a:solidFill>
            <a:round/>
            <a:headEnd/>
            <a:tailEnd type="triangle" w="med" len="med"/>
          </a:ln>
        </p:spPr>
        <p:txBody>
          <a:bodyPr/>
          <a:lstStyle/>
          <a:p>
            <a:pPr algn="ctr">
              <a:spcBef>
                <a:spcPct val="50000"/>
              </a:spcBef>
            </a:pPr>
            <a:endParaRPr lang="zh-CN" altLang="en-US"/>
          </a:p>
        </p:txBody>
      </p:sp>
      <p:sp>
        <p:nvSpPr>
          <p:cNvPr id="1744031" name="Freeform 159"/>
          <p:cNvSpPr>
            <a:spLocks/>
          </p:cNvSpPr>
          <p:nvPr/>
        </p:nvSpPr>
        <p:spPr bwMode="auto">
          <a:xfrm>
            <a:off x="4762500" y="3592530"/>
            <a:ext cx="2108200" cy="533400"/>
          </a:xfrm>
          <a:custGeom>
            <a:avLst/>
            <a:gdLst>
              <a:gd name="T0" fmla="*/ 0 w 1328"/>
              <a:gd name="T1" fmla="*/ 0 h 336"/>
              <a:gd name="T2" fmla="*/ 2147483647 w 1328"/>
              <a:gd name="T3" fmla="*/ 2147483647 h 336"/>
              <a:gd name="T4" fmla="*/ 2147483647 w 1328"/>
              <a:gd name="T5" fmla="*/ 2147483647 h 336"/>
              <a:gd name="T6" fmla="*/ 0 60000 65536"/>
              <a:gd name="T7" fmla="*/ 0 60000 65536"/>
              <a:gd name="T8" fmla="*/ 0 60000 65536"/>
              <a:gd name="T9" fmla="*/ 0 w 1328"/>
              <a:gd name="T10" fmla="*/ 0 h 336"/>
              <a:gd name="T11" fmla="*/ 1328 w 1328"/>
              <a:gd name="T12" fmla="*/ 336 h 336"/>
            </a:gdLst>
            <a:ahLst/>
            <a:cxnLst>
              <a:cxn ang="T6">
                <a:pos x="T0" y="T1"/>
              </a:cxn>
              <a:cxn ang="T7">
                <a:pos x="T2" y="T3"/>
              </a:cxn>
              <a:cxn ang="T8">
                <a:pos x="T4" y="T5"/>
              </a:cxn>
            </a:cxnLst>
            <a:rect l="T9" t="T10" r="T11" b="T12"/>
            <a:pathLst>
              <a:path w="1328" h="336">
                <a:moveTo>
                  <a:pt x="0" y="0"/>
                </a:moveTo>
                <a:cubicBezTo>
                  <a:pt x="141" y="76"/>
                  <a:pt x="283" y="152"/>
                  <a:pt x="504" y="208"/>
                </a:cubicBezTo>
                <a:cubicBezTo>
                  <a:pt x="725" y="264"/>
                  <a:pt x="1195" y="315"/>
                  <a:pt x="1328" y="336"/>
                </a:cubicBezTo>
              </a:path>
            </a:pathLst>
          </a:custGeom>
          <a:noFill/>
          <a:ln w="9525">
            <a:solidFill>
              <a:srgbClr val="C0C0C0"/>
            </a:solidFill>
            <a:round/>
            <a:headEnd/>
            <a:tailEnd type="triangle" w="med" len="med"/>
          </a:ln>
        </p:spPr>
        <p:txBody>
          <a:bodyPr/>
          <a:lstStyle/>
          <a:p>
            <a:pPr algn="ctr">
              <a:spcBef>
                <a:spcPct val="50000"/>
              </a:spcBef>
            </a:pPr>
            <a:endParaRPr lang="zh-CN" altLang="en-US"/>
          </a:p>
        </p:txBody>
      </p:sp>
      <p:sp>
        <p:nvSpPr>
          <p:cNvPr id="1744032" name="Rectangle 160"/>
          <p:cNvSpPr>
            <a:spLocks noChangeArrowheads="1"/>
          </p:cNvSpPr>
          <p:nvPr/>
        </p:nvSpPr>
        <p:spPr bwMode="auto">
          <a:xfrm>
            <a:off x="6892925" y="3529030"/>
            <a:ext cx="1668463" cy="307777"/>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400" dirty="0">
                <a:latin typeface="微软雅黑" pitchFamily="34" charset="-122"/>
                <a:ea typeface="微软雅黑" pitchFamily="34" charset="-122"/>
              </a:rPr>
              <a:t>磁带设备</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磁带库</a:t>
            </a:r>
            <a:r>
              <a:rPr lang="en-US" altLang="zh-CN" sz="14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1744033" name="Rectangle 161"/>
          <p:cNvSpPr>
            <a:spLocks noChangeArrowheads="1"/>
          </p:cNvSpPr>
          <p:nvPr/>
        </p:nvSpPr>
        <p:spPr bwMode="auto">
          <a:xfrm>
            <a:off x="6892925" y="4697430"/>
            <a:ext cx="2025650" cy="307777"/>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400" dirty="0">
                <a:latin typeface="微软雅黑" pitchFamily="34" charset="-122"/>
                <a:ea typeface="微软雅黑" pitchFamily="34" charset="-122"/>
              </a:rPr>
              <a:t>磁盘设备（阵列、</a:t>
            </a:r>
            <a:r>
              <a:rPr lang="en-US" altLang="zh-CN" sz="1400" dirty="0" err="1">
                <a:latin typeface="微软雅黑" pitchFamily="34" charset="-122"/>
                <a:ea typeface="微软雅黑" pitchFamily="34" charset="-122"/>
              </a:rPr>
              <a:t>VTL</a:t>
            </a:r>
            <a:r>
              <a:rPr lang="zh-CN" altLang="en-US" sz="1400" dirty="0">
                <a:latin typeface="微软雅黑" pitchFamily="34" charset="-122"/>
                <a:ea typeface="微软雅黑" pitchFamily="34" charset="-122"/>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4003"/>
                                        </p:tgtEl>
                                        <p:attrNameLst>
                                          <p:attrName>style.visibility</p:attrName>
                                        </p:attrNameLst>
                                      </p:cBhvr>
                                      <p:to>
                                        <p:strVal val="visible"/>
                                      </p:to>
                                    </p:set>
                                    <p:animEffect transition="in" filter="wipe(left)">
                                      <p:cBhvr>
                                        <p:cTn id="7" dur="500"/>
                                        <p:tgtEl>
                                          <p:spTgt spid="174400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744012"/>
                                        </p:tgtEl>
                                        <p:attrNameLst>
                                          <p:attrName>style.visibility</p:attrName>
                                        </p:attrNameLst>
                                      </p:cBhvr>
                                      <p:to>
                                        <p:strVal val="visible"/>
                                      </p:to>
                                    </p:set>
                                    <p:animEffect transition="in" filter="box(in)">
                                      <p:cBhvr>
                                        <p:cTn id="15" dur="500"/>
                                        <p:tgtEl>
                                          <p:spTgt spid="1744012"/>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1744007"/>
                                        </p:tgtEl>
                                        <p:attrNameLst>
                                          <p:attrName>style.visibility</p:attrName>
                                        </p:attrNameLst>
                                      </p:cBhvr>
                                      <p:to>
                                        <p:strVal val="visible"/>
                                      </p:to>
                                    </p:set>
                                    <p:animEffect transition="in" filter="box(in)">
                                      <p:cBhvr>
                                        <p:cTn id="19" dur="500"/>
                                        <p:tgtEl>
                                          <p:spTgt spid="1744007"/>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744014"/>
                                        </p:tgtEl>
                                        <p:attrNameLst>
                                          <p:attrName>style.visibility</p:attrName>
                                        </p:attrNameLst>
                                      </p:cBhvr>
                                      <p:to>
                                        <p:strVal val="visible"/>
                                      </p:to>
                                    </p:set>
                                    <p:animEffect transition="in" filter="box(in)">
                                      <p:cBhvr>
                                        <p:cTn id="23" dur="500"/>
                                        <p:tgtEl>
                                          <p:spTgt spid="1744014"/>
                                        </p:tgtEl>
                                      </p:cBhvr>
                                    </p:animEffect>
                                  </p:childTnLst>
                                </p:cTn>
                              </p:par>
                            </p:childTnLst>
                          </p:cTn>
                        </p:par>
                        <p:par>
                          <p:cTn id="24" fill="hold">
                            <p:stCondLst>
                              <p:cond delay="2500"/>
                            </p:stCondLst>
                            <p:childTnLst>
                              <p:par>
                                <p:cTn id="25" presetID="4"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par>
                          <p:cTn id="28" fill="hold">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744015"/>
                                        </p:tgtEl>
                                        <p:attrNameLst>
                                          <p:attrName>style.visibility</p:attrName>
                                        </p:attrNameLst>
                                      </p:cBhvr>
                                      <p:to>
                                        <p:strVal val="visible"/>
                                      </p:to>
                                    </p:set>
                                    <p:animEffect transition="in" filter="box(in)">
                                      <p:cBhvr>
                                        <p:cTn id="31" dur="500"/>
                                        <p:tgtEl>
                                          <p:spTgt spid="17440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44025"/>
                                        </p:tgtEl>
                                        <p:attrNameLst>
                                          <p:attrName>style.visibility</p:attrName>
                                        </p:attrNameLst>
                                      </p:cBhvr>
                                      <p:to>
                                        <p:strVal val="visible"/>
                                      </p:to>
                                    </p:set>
                                    <p:animEffect transition="in" filter="wipe(left)">
                                      <p:cBhvr>
                                        <p:cTn id="36" dur="500"/>
                                        <p:tgtEl>
                                          <p:spTgt spid="174402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744027"/>
                                        </p:tgtEl>
                                        <p:attrNameLst>
                                          <p:attrName>style.visibility</p:attrName>
                                        </p:attrNameLst>
                                      </p:cBhvr>
                                      <p:to>
                                        <p:strVal val="visible"/>
                                      </p:to>
                                    </p:set>
                                    <p:animEffect transition="in" filter="wipe(left)">
                                      <p:cBhvr>
                                        <p:cTn id="39" dur="500"/>
                                        <p:tgtEl>
                                          <p:spTgt spid="1744027"/>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744028"/>
                                        </p:tgtEl>
                                        <p:attrNameLst>
                                          <p:attrName>style.visibility</p:attrName>
                                        </p:attrNameLst>
                                      </p:cBhvr>
                                      <p:to>
                                        <p:strVal val="visible"/>
                                      </p:to>
                                    </p:set>
                                    <p:animEffect transition="in" filter="wipe(left)">
                                      <p:cBhvr>
                                        <p:cTn id="43" dur="500"/>
                                        <p:tgtEl>
                                          <p:spTgt spid="1744028"/>
                                        </p:tgtEl>
                                      </p:cBhvr>
                                    </p:animEffect>
                                  </p:childTnLst>
                                </p:cTn>
                              </p:par>
                            </p:childTnLst>
                          </p:cTn>
                        </p:par>
                        <p:par>
                          <p:cTn id="44" fill="hold">
                            <p:stCondLst>
                              <p:cond delay="1000"/>
                            </p:stCondLst>
                            <p:childTnLst>
                              <p:par>
                                <p:cTn id="45" presetID="3" presetClass="entr" presetSubtype="10" fill="hold" nodeType="afterEffect">
                                  <p:stCondLst>
                                    <p:cond delay="0"/>
                                  </p:stCondLst>
                                  <p:childTnLst>
                                    <p:set>
                                      <p:cBhvr>
                                        <p:cTn id="46" dur="1" fill="hold">
                                          <p:stCondLst>
                                            <p:cond delay="0"/>
                                          </p:stCondLst>
                                        </p:cTn>
                                        <p:tgtEl>
                                          <p:spTgt spid="1744008"/>
                                        </p:tgtEl>
                                        <p:attrNameLst>
                                          <p:attrName>style.visibility</p:attrName>
                                        </p:attrNameLst>
                                      </p:cBhvr>
                                      <p:to>
                                        <p:strVal val="visible"/>
                                      </p:to>
                                    </p:set>
                                    <p:animEffect transition="in" filter="blinds(horizontal)">
                                      <p:cBhvr>
                                        <p:cTn id="47" dur="500"/>
                                        <p:tgtEl>
                                          <p:spTgt spid="17440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4024"/>
                                        </p:tgtEl>
                                        <p:attrNameLst>
                                          <p:attrName>style.visibility</p:attrName>
                                        </p:attrNameLst>
                                      </p:cBhvr>
                                      <p:to>
                                        <p:strVal val="visible"/>
                                      </p:to>
                                    </p:set>
                                    <p:animEffect transition="in" filter="wipe(left)">
                                      <p:cBhvr>
                                        <p:cTn id="52" dur="500"/>
                                        <p:tgtEl>
                                          <p:spTgt spid="1744024"/>
                                        </p:tgtEl>
                                      </p:cBhvr>
                                    </p:animEffect>
                                  </p:childTnLst>
                                </p:cTn>
                              </p:par>
                            </p:childTnLst>
                          </p:cTn>
                        </p:par>
                        <p:par>
                          <p:cTn id="53" fill="hold">
                            <p:stCondLst>
                              <p:cond delay="500"/>
                            </p:stCondLst>
                            <p:childTnLst>
                              <p:par>
                                <p:cTn id="54" presetID="4" presetClass="entr" presetSubtype="16" fill="hold" nodeType="afterEffect">
                                  <p:stCondLst>
                                    <p:cond delay="0"/>
                                  </p:stCondLst>
                                  <p:childTnLst>
                                    <p:set>
                                      <p:cBhvr>
                                        <p:cTn id="55" dur="1" fill="hold">
                                          <p:stCondLst>
                                            <p:cond delay="0"/>
                                          </p:stCondLst>
                                        </p:cTn>
                                        <p:tgtEl>
                                          <p:spTgt spid="1744021"/>
                                        </p:tgtEl>
                                        <p:attrNameLst>
                                          <p:attrName>style.visibility</p:attrName>
                                        </p:attrNameLst>
                                      </p:cBhvr>
                                      <p:to>
                                        <p:strVal val="visible"/>
                                      </p:to>
                                    </p:set>
                                    <p:animEffect transition="in" filter="box(in)">
                                      <p:cBhvr>
                                        <p:cTn id="56" dur="500"/>
                                        <p:tgtEl>
                                          <p:spTgt spid="1744021"/>
                                        </p:tgtEl>
                                      </p:cBhvr>
                                    </p:animEffect>
                                  </p:childTnLst>
                                </p:cTn>
                              </p:par>
                            </p:childTnLst>
                          </p:cTn>
                        </p:par>
                        <p:par>
                          <p:cTn id="57" fill="hold">
                            <p:stCondLst>
                              <p:cond delay="1000"/>
                            </p:stCondLst>
                            <p:childTnLst>
                              <p:par>
                                <p:cTn id="58" presetID="4" presetClass="entr" presetSubtype="16" fill="hold" grpId="0" nodeType="afterEffect">
                                  <p:stCondLst>
                                    <p:cond delay="0"/>
                                  </p:stCondLst>
                                  <p:childTnLst>
                                    <p:set>
                                      <p:cBhvr>
                                        <p:cTn id="59" dur="1" fill="hold">
                                          <p:stCondLst>
                                            <p:cond delay="0"/>
                                          </p:stCondLst>
                                        </p:cTn>
                                        <p:tgtEl>
                                          <p:spTgt spid="1744032"/>
                                        </p:tgtEl>
                                        <p:attrNameLst>
                                          <p:attrName>style.visibility</p:attrName>
                                        </p:attrNameLst>
                                      </p:cBhvr>
                                      <p:to>
                                        <p:strVal val="visible"/>
                                      </p:to>
                                    </p:set>
                                    <p:animEffect transition="in" filter="box(in)">
                                      <p:cBhvr>
                                        <p:cTn id="60" dur="500"/>
                                        <p:tgtEl>
                                          <p:spTgt spid="1744032"/>
                                        </p:tgtEl>
                                      </p:cBhvr>
                                    </p:animEffect>
                                  </p:childTnLst>
                                </p:cTn>
                              </p:par>
                            </p:childTnLst>
                          </p:cTn>
                        </p:par>
                        <p:par>
                          <p:cTn id="61" fill="hold">
                            <p:stCondLst>
                              <p:cond delay="1500"/>
                            </p:stCondLst>
                            <p:childTnLst>
                              <p:par>
                                <p:cTn id="62" presetID="4" presetClass="entr" presetSubtype="16" fill="hold" nodeType="afterEffect">
                                  <p:stCondLst>
                                    <p:cond delay="0"/>
                                  </p:stCondLst>
                                  <p:childTnLst>
                                    <p:set>
                                      <p:cBhvr>
                                        <p:cTn id="63" dur="1" fill="hold">
                                          <p:stCondLst>
                                            <p:cond delay="0"/>
                                          </p:stCondLst>
                                        </p:cTn>
                                        <p:tgtEl>
                                          <p:spTgt spid="1744022"/>
                                        </p:tgtEl>
                                        <p:attrNameLst>
                                          <p:attrName>style.visibility</p:attrName>
                                        </p:attrNameLst>
                                      </p:cBhvr>
                                      <p:to>
                                        <p:strVal val="visible"/>
                                      </p:to>
                                    </p:set>
                                    <p:animEffect transition="in" filter="box(in)">
                                      <p:cBhvr>
                                        <p:cTn id="64" dur="500"/>
                                        <p:tgtEl>
                                          <p:spTgt spid="1744022"/>
                                        </p:tgtEl>
                                      </p:cBhvr>
                                    </p:animEffect>
                                  </p:childTnLst>
                                </p:cTn>
                              </p:par>
                            </p:childTnLst>
                          </p:cTn>
                        </p:par>
                        <p:par>
                          <p:cTn id="65" fill="hold">
                            <p:stCondLst>
                              <p:cond delay="2000"/>
                            </p:stCondLst>
                            <p:childTnLst>
                              <p:par>
                                <p:cTn id="66" presetID="4" presetClass="entr" presetSubtype="16" fill="hold" grpId="0" nodeType="afterEffect">
                                  <p:stCondLst>
                                    <p:cond delay="0"/>
                                  </p:stCondLst>
                                  <p:childTnLst>
                                    <p:set>
                                      <p:cBhvr>
                                        <p:cTn id="67" dur="1" fill="hold">
                                          <p:stCondLst>
                                            <p:cond delay="0"/>
                                          </p:stCondLst>
                                        </p:cTn>
                                        <p:tgtEl>
                                          <p:spTgt spid="1744033"/>
                                        </p:tgtEl>
                                        <p:attrNameLst>
                                          <p:attrName>style.visibility</p:attrName>
                                        </p:attrNameLst>
                                      </p:cBhvr>
                                      <p:to>
                                        <p:strVal val="visible"/>
                                      </p:to>
                                    </p:set>
                                    <p:animEffect transition="in" filter="box(in)">
                                      <p:cBhvr>
                                        <p:cTn id="68" dur="500"/>
                                        <p:tgtEl>
                                          <p:spTgt spid="1744033"/>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1744029"/>
                                        </p:tgtEl>
                                        <p:attrNameLst>
                                          <p:attrName>style.visibility</p:attrName>
                                        </p:attrNameLst>
                                      </p:cBhvr>
                                      <p:to>
                                        <p:strVal val="visible"/>
                                      </p:to>
                                    </p:set>
                                    <p:animEffect transition="in" filter="wipe(left)">
                                      <p:cBhvr>
                                        <p:cTn id="72" dur="500"/>
                                        <p:tgtEl>
                                          <p:spTgt spid="1744029"/>
                                        </p:tgtEl>
                                      </p:cBhvr>
                                    </p:animEffect>
                                  </p:childTnLst>
                                </p:cTn>
                              </p:par>
                            </p:childTnLst>
                          </p:cTn>
                        </p:par>
                        <p:par>
                          <p:cTn id="73" fill="hold">
                            <p:stCondLst>
                              <p:cond delay="3000"/>
                            </p:stCondLst>
                            <p:childTnLst>
                              <p:par>
                                <p:cTn id="74" presetID="22" presetClass="entr" presetSubtype="8" fill="hold" grpId="0" nodeType="afterEffect">
                                  <p:stCondLst>
                                    <p:cond delay="0"/>
                                  </p:stCondLst>
                                  <p:childTnLst>
                                    <p:set>
                                      <p:cBhvr>
                                        <p:cTn id="75" dur="1" fill="hold">
                                          <p:stCondLst>
                                            <p:cond delay="0"/>
                                          </p:stCondLst>
                                        </p:cTn>
                                        <p:tgtEl>
                                          <p:spTgt spid="1744031"/>
                                        </p:tgtEl>
                                        <p:attrNameLst>
                                          <p:attrName>style.visibility</p:attrName>
                                        </p:attrNameLst>
                                      </p:cBhvr>
                                      <p:to>
                                        <p:strVal val="visible"/>
                                      </p:to>
                                    </p:set>
                                    <p:animEffect transition="in" filter="wipe(left)">
                                      <p:cBhvr>
                                        <p:cTn id="76" dur="500"/>
                                        <p:tgtEl>
                                          <p:spTgt spid="1744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024" grpId="0" animBg="1"/>
      <p:bldP spid="1744003" grpId="0" animBg="1"/>
      <p:bldP spid="1744012" grpId="0"/>
      <p:bldP spid="1744014" grpId="0"/>
      <p:bldP spid="1744015" grpId="0"/>
      <p:bldP spid="1744025" grpId="0" animBg="1"/>
      <p:bldP spid="1744027" grpId="0" animBg="1"/>
      <p:bldP spid="1744028" grpId="0" animBg="1"/>
      <p:bldP spid="1744029" grpId="0" animBg="1"/>
      <p:bldP spid="1744031" grpId="0" animBg="1"/>
      <p:bldP spid="1744032" grpId="0"/>
      <p:bldP spid="17440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16"/>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备份相关术语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备份策略</a:t>
            </a:r>
          </a:p>
        </p:txBody>
      </p:sp>
      <p:grpSp>
        <p:nvGrpSpPr>
          <p:cNvPr id="2" name="Group 136"/>
          <p:cNvGrpSpPr>
            <a:grpSpLocks/>
          </p:cNvGrpSpPr>
          <p:nvPr/>
        </p:nvGrpSpPr>
        <p:grpSpPr bwMode="auto">
          <a:xfrm>
            <a:off x="339725" y="1054100"/>
            <a:ext cx="2714625" cy="839788"/>
            <a:chOff x="494" y="927"/>
            <a:chExt cx="1878" cy="657"/>
          </a:xfrm>
        </p:grpSpPr>
        <p:sp>
          <p:nvSpPr>
            <p:cNvPr id="56447" name="AutoShape 137"/>
            <p:cNvSpPr>
              <a:spLocks noChangeArrowheads="1"/>
            </p:cNvSpPr>
            <p:nvPr/>
          </p:nvSpPr>
          <p:spPr bwMode="gray">
            <a:xfrm>
              <a:off x="494" y="927"/>
              <a:ext cx="1878" cy="657"/>
            </a:xfrm>
            <a:prstGeom prst="roundRect">
              <a:avLst>
                <a:gd name="adj" fmla="val 11921"/>
              </a:avLst>
            </a:prstGeom>
            <a:gradFill rotWithShape="1">
              <a:gsLst>
                <a:gs pos="0">
                  <a:schemeClr val="bg1">
                    <a:alpha val="0"/>
                  </a:schemeClr>
                </a:gs>
                <a:gs pos="100000">
                  <a:srgbClr val="C0C0C0">
                    <a:alpha val="48000"/>
                  </a:srgbClr>
                </a:gs>
              </a:gsLst>
              <a:lin ang="5400000" scaled="1"/>
            </a:gradFill>
            <a:ln w="38100" algn="ctr">
              <a:solidFill>
                <a:srgbClr val="DDDDDD"/>
              </a:solidFill>
              <a:round/>
              <a:headEnd/>
              <a:tailEnd/>
            </a:ln>
          </p:spPr>
          <p:txBody>
            <a:bodyPr wrap="none" anchor="ctr"/>
            <a:lstStyle/>
            <a:p>
              <a:pPr algn="ctr">
                <a:spcBef>
                  <a:spcPct val="50000"/>
                </a:spcBef>
              </a:pPr>
              <a:endParaRPr lang="zh-CN" altLang="en-US"/>
            </a:p>
          </p:txBody>
        </p:sp>
        <p:sp>
          <p:nvSpPr>
            <p:cNvPr id="56448" name="Rectangle 138"/>
            <p:cNvSpPr>
              <a:spLocks noChangeArrowheads="1"/>
            </p:cNvSpPr>
            <p:nvPr/>
          </p:nvSpPr>
          <p:spPr bwMode="auto">
            <a:xfrm>
              <a:off x="517" y="951"/>
              <a:ext cx="338" cy="214"/>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b="0"/>
                <a:t>三月</a:t>
              </a:r>
            </a:p>
          </p:txBody>
        </p:sp>
        <p:sp>
          <p:nvSpPr>
            <p:cNvPr id="56449" name="Rectangle 139"/>
            <p:cNvSpPr>
              <a:spLocks noChangeArrowheads="1"/>
            </p:cNvSpPr>
            <p:nvPr/>
          </p:nvSpPr>
          <p:spPr bwMode="auto">
            <a:xfrm>
              <a:off x="732" y="1088"/>
              <a:ext cx="186"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1</a:t>
              </a:r>
            </a:p>
          </p:txBody>
        </p:sp>
        <p:sp>
          <p:nvSpPr>
            <p:cNvPr id="56450" name="Rectangle 140"/>
            <p:cNvSpPr>
              <a:spLocks noChangeArrowheads="1"/>
            </p:cNvSpPr>
            <p:nvPr/>
          </p:nvSpPr>
          <p:spPr bwMode="auto">
            <a:xfrm>
              <a:off x="972" y="1088"/>
              <a:ext cx="185"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2</a:t>
              </a:r>
            </a:p>
          </p:txBody>
        </p:sp>
        <p:sp>
          <p:nvSpPr>
            <p:cNvPr id="56451" name="Rectangle 141"/>
            <p:cNvSpPr>
              <a:spLocks noChangeArrowheads="1"/>
            </p:cNvSpPr>
            <p:nvPr/>
          </p:nvSpPr>
          <p:spPr bwMode="auto">
            <a:xfrm>
              <a:off x="1229" y="1088"/>
              <a:ext cx="185"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3</a:t>
              </a:r>
            </a:p>
          </p:txBody>
        </p:sp>
        <p:sp>
          <p:nvSpPr>
            <p:cNvPr id="56452" name="Rectangle 142"/>
            <p:cNvSpPr>
              <a:spLocks noChangeArrowheads="1"/>
            </p:cNvSpPr>
            <p:nvPr/>
          </p:nvSpPr>
          <p:spPr bwMode="auto">
            <a:xfrm>
              <a:off x="1460" y="1090"/>
              <a:ext cx="186"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4</a:t>
              </a:r>
            </a:p>
          </p:txBody>
        </p:sp>
        <p:sp>
          <p:nvSpPr>
            <p:cNvPr id="56453" name="Rectangle 143"/>
            <p:cNvSpPr>
              <a:spLocks noChangeArrowheads="1"/>
            </p:cNvSpPr>
            <p:nvPr/>
          </p:nvSpPr>
          <p:spPr bwMode="auto">
            <a:xfrm>
              <a:off x="1692" y="1088"/>
              <a:ext cx="186"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5</a:t>
              </a:r>
            </a:p>
          </p:txBody>
        </p:sp>
        <p:sp>
          <p:nvSpPr>
            <p:cNvPr id="56454" name="Rectangle 144"/>
            <p:cNvSpPr>
              <a:spLocks noChangeArrowheads="1"/>
            </p:cNvSpPr>
            <p:nvPr/>
          </p:nvSpPr>
          <p:spPr bwMode="auto">
            <a:xfrm>
              <a:off x="1900" y="1088"/>
              <a:ext cx="185"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6</a:t>
              </a:r>
            </a:p>
          </p:txBody>
        </p:sp>
        <p:sp>
          <p:nvSpPr>
            <p:cNvPr id="56455" name="Rectangle 145"/>
            <p:cNvSpPr>
              <a:spLocks noChangeArrowheads="1"/>
            </p:cNvSpPr>
            <p:nvPr/>
          </p:nvSpPr>
          <p:spPr bwMode="auto">
            <a:xfrm>
              <a:off x="2116" y="1090"/>
              <a:ext cx="186" cy="215"/>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t>7</a:t>
              </a:r>
            </a:p>
          </p:txBody>
        </p:sp>
        <p:sp>
          <p:nvSpPr>
            <p:cNvPr id="56456" name="Rectangle 146"/>
            <p:cNvSpPr>
              <a:spLocks noChangeArrowheads="1"/>
            </p:cNvSpPr>
            <p:nvPr/>
          </p:nvSpPr>
          <p:spPr bwMode="auto">
            <a:xfrm>
              <a:off x="581" y="1271"/>
              <a:ext cx="128" cy="289"/>
            </a:xfrm>
            <a:prstGeom prst="rect">
              <a:avLst/>
            </a:prstGeom>
            <a:noFill/>
            <a:ln w="9525" algn="ctr">
              <a:noFill/>
              <a:miter lim="800000"/>
              <a:headEnd/>
              <a:tailEnd/>
            </a:ln>
          </p:spPr>
          <p:txBody>
            <a:bodyPr wrap="none">
              <a:spAutoFit/>
            </a:bodyPr>
            <a:lstStyle/>
            <a:p>
              <a:pPr algn="ctr">
                <a:spcBef>
                  <a:spcPct val="50000"/>
                </a:spcBef>
                <a:tabLst>
                  <a:tab pos="6342063" algn="r"/>
                </a:tabLst>
              </a:pPr>
              <a:endParaRPr lang="en-US" altLang="zh-CN" dirty="0"/>
            </a:p>
          </p:txBody>
        </p:sp>
      </p:grpSp>
      <p:sp>
        <p:nvSpPr>
          <p:cNvPr id="1735828" name="Oval 148"/>
          <p:cNvSpPr>
            <a:spLocks noChangeArrowheads="1"/>
          </p:cNvSpPr>
          <p:nvPr/>
        </p:nvSpPr>
        <p:spPr bwMode="auto">
          <a:xfrm>
            <a:off x="684213" y="1258888"/>
            <a:ext cx="288925" cy="265112"/>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56327" name="Rectangle 149"/>
          <p:cNvSpPr>
            <a:spLocks noChangeArrowheads="1"/>
          </p:cNvSpPr>
          <p:nvPr/>
        </p:nvSpPr>
        <p:spPr bwMode="auto">
          <a:xfrm>
            <a:off x="6143625" y="5749925"/>
            <a:ext cx="844550" cy="696913"/>
          </a:xfrm>
          <a:prstGeom prst="rect">
            <a:avLst/>
          </a:prstGeom>
          <a:noFill/>
          <a:ln w="9525" algn="ctr">
            <a:noFill/>
            <a:miter lim="800000"/>
            <a:headEnd/>
            <a:tailEnd/>
          </a:ln>
        </p:spPr>
        <p:txBody>
          <a:bodyPr wrap="none" anchor="ctr"/>
          <a:lstStyle/>
          <a:p>
            <a:pPr algn="ctr">
              <a:spcBef>
                <a:spcPct val="50000"/>
              </a:spcBef>
            </a:pPr>
            <a:endParaRPr lang="zh-CN" altLang="en-US"/>
          </a:p>
        </p:txBody>
      </p:sp>
      <p:sp>
        <p:nvSpPr>
          <p:cNvPr id="1735830" name="Rectangle 150"/>
          <p:cNvSpPr>
            <a:spLocks noChangeArrowheads="1"/>
          </p:cNvSpPr>
          <p:nvPr/>
        </p:nvSpPr>
        <p:spPr bwMode="gray">
          <a:xfrm rot="-5400000">
            <a:off x="5672138" y="1198562"/>
            <a:ext cx="1030288" cy="2754313"/>
          </a:xfrm>
          <a:prstGeom prst="rect">
            <a:avLst/>
          </a:prstGeom>
          <a:gradFill rotWithShape="1">
            <a:gsLst>
              <a:gs pos="0">
                <a:srgbClr val="CC3300"/>
              </a:gs>
              <a:gs pos="100000">
                <a:srgbClr val="FFFFFF"/>
              </a:gs>
            </a:gsLst>
            <a:lin ang="5400000" scaled="1"/>
          </a:gradFill>
          <a:ln w="9525" algn="ctr">
            <a:noFill/>
            <a:miter lim="800000"/>
            <a:headEnd/>
            <a:tailEnd/>
          </a:ln>
        </p:spPr>
        <p:txBody>
          <a:bodyPr anchor="ctr">
            <a:spAutoFit/>
          </a:bodyPr>
          <a:lstStyle/>
          <a:p>
            <a:pPr algn="ctr">
              <a:spcBef>
                <a:spcPct val="50000"/>
              </a:spcBef>
            </a:pPr>
            <a:endParaRPr lang="zh-CN" altLang="en-US"/>
          </a:p>
        </p:txBody>
      </p:sp>
      <p:sp>
        <p:nvSpPr>
          <p:cNvPr id="1735831" name="Rectangle 151"/>
          <p:cNvSpPr>
            <a:spLocks noChangeArrowheads="1"/>
          </p:cNvSpPr>
          <p:nvPr/>
        </p:nvSpPr>
        <p:spPr bwMode="gray">
          <a:xfrm rot="-5400000">
            <a:off x="5668168" y="4485482"/>
            <a:ext cx="1027113" cy="2743200"/>
          </a:xfrm>
          <a:prstGeom prst="rect">
            <a:avLst/>
          </a:prstGeom>
          <a:gradFill rotWithShape="1">
            <a:gsLst>
              <a:gs pos="0">
                <a:srgbClr val="0033CC"/>
              </a:gs>
              <a:gs pos="100000">
                <a:srgbClr val="FFFFFF"/>
              </a:gs>
            </a:gsLst>
            <a:lin ang="5400000" scaled="1"/>
          </a:gradFill>
          <a:ln w="9525" algn="ctr">
            <a:noFill/>
            <a:miter lim="800000"/>
            <a:headEnd/>
            <a:tailEnd/>
          </a:ln>
        </p:spPr>
        <p:txBody>
          <a:bodyPr anchor="ctr">
            <a:spAutoFit/>
          </a:bodyPr>
          <a:lstStyle/>
          <a:p>
            <a:pPr algn="ctr">
              <a:spcBef>
                <a:spcPct val="50000"/>
              </a:spcBef>
            </a:pPr>
            <a:endParaRPr lang="zh-CN" altLang="en-US"/>
          </a:p>
        </p:txBody>
      </p:sp>
      <p:sp>
        <p:nvSpPr>
          <p:cNvPr id="1735832" name="Rectangle 152"/>
          <p:cNvSpPr>
            <a:spLocks noChangeArrowheads="1"/>
          </p:cNvSpPr>
          <p:nvPr/>
        </p:nvSpPr>
        <p:spPr bwMode="gray">
          <a:xfrm rot="-5400000">
            <a:off x="5675313" y="2870200"/>
            <a:ext cx="1030287" cy="2760663"/>
          </a:xfrm>
          <a:prstGeom prst="rect">
            <a:avLst/>
          </a:prstGeom>
          <a:gradFill rotWithShape="1">
            <a:gsLst>
              <a:gs pos="0">
                <a:srgbClr val="999900"/>
              </a:gs>
              <a:gs pos="100000">
                <a:srgbClr val="FFFFFF"/>
              </a:gs>
            </a:gsLst>
            <a:lin ang="5400000" scaled="1"/>
          </a:gradFill>
          <a:ln w="9525" algn="ctr">
            <a:noFill/>
            <a:miter lim="800000"/>
            <a:headEnd/>
            <a:tailEnd/>
          </a:ln>
        </p:spPr>
        <p:txBody>
          <a:bodyPr anchor="ctr">
            <a:spAutoFit/>
          </a:bodyPr>
          <a:lstStyle/>
          <a:p>
            <a:pPr algn="ctr">
              <a:spcBef>
                <a:spcPct val="50000"/>
              </a:spcBef>
            </a:pPr>
            <a:endParaRPr lang="zh-CN" altLang="en-US"/>
          </a:p>
        </p:txBody>
      </p:sp>
      <p:grpSp>
        <p:nvGrpSpPr>
          <p:cNvPr id="3" name="Group 153"/>
          <p:cNvGrpSpPr>
            <a:grpSpLocks/>
          </p:cNvGrpSpPr>
          <p:nvPr/>
        </p:nvGrpSpPr>
        <p:grpSpPr bwMode="auto">
          <a:xfrm>
            <a:off x="4114800" y="1741488"/>
            <a:ext cx="736600" cy="274637"/>
            <a:chOff x="2112" y="1273"/>
            <a:chExt cx="464" cy="173"/>
          </a:xfrm>
        </p:grpSpPr>
        <p:sp>
          <p:nvSpPr>
            <p:cNvPr id="1735834" name="AutoShape 154"/>
            <p:cNvSpPr>
              <a:spLocks noChangeArrowheads="1"/>
            </p:cNvSpPr>
            <p:nvPr/>
          </p:nvSpPr>
          <p:spPr bwMode="auto">
            <a:xfrm>
              <a:off x="2112" y="1287"/>
              <a:ext cx="464" cy="153"/>
            </a:xfrm>
            <a:prstGeom prst="roundRect">
              <a:avLst>
                <a:gd name="adj" fmla="val 11921"/>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56446" name="Rectangle 155"/>
            <p:cNvSpPr>
              <a:spLocks noChangeArrowheads="1"/>
            </p:cNvSpPr>
            <p:nvPr/>
          </p:nvSpPr>
          <p:spPr bwMode="auto">
            <a:xfrm>
              <a:off x="2188" y="1273"/>
              <a:ext cx="30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全备</a:t>
              </a:r>
            </a:p>
          </p:txBody>
        </p:sp>
      </p:grpSp>
      <p:sp>
        <p:nvSpPr>
          <p:cNvPr id="1735836" name="Oval 156"/>
          <p:cNvSpPr>
            <a:spLocks noChangeArrowheads="1"/>
          </p:cNvSpPr>
          <p:nvPr/>
        </p:nvSpPr>
        <p:spPr bwMode="auto">
          <a:xfrm>
            <a:off x="1027113" y="1246188"/>
            <a:ext cx="288925" cy="265112"/>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735837" name="Oval 157"/>
          <p:cNvSpPr>
            <a:spLocks noChangeArrowheads="1"/>
          </p:cNvSpPr>
          <p:nvPr/>
        </p:nvSpPr>
        <p:spPr bwMode="auto">
          <a:xfrm>
            <a:off x="1408113" y="1258888"/>
            <a:ext cx="288925" cy="265112"/>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pic>
        <p:nvPicPr>
          <p:cNvPr id="1735838" name="Picture 45" descr="Storage_icon_01"/>
          <p:cNvPicPr preferRelativeResize="0">
            <a:picLocks noChangeAspect="1" noChangeArrowheads="1"/>
          </p:cNvPicPr>
          <p:nvPr/>
        </p:nvPicPr>
        <p:blipFill>
          <a:blip r:embed="rId3"/>
          <a:srcRect/>
          <a:stretch>
            <a:fillRect/>
          </a:stretch>
        </p:blipFill>
        <p:spPr bwMode="auto">
          <a:xfrm>
            <a:off x="1905000" y="3451225"/>
            <a:ext cx="1690688" cy="1603375"/>
          </a:xfrm>
          <a:prstGeom prst="rect">
            <a:avLst/>
          </a:prstGeom>
          <a:noFill/>
          <a:ln w="9525">
            <a:noFill/>
            <a:miter lim="800000"/>
            <a:headEnd/>
            <a:tailEnd/>
          </a:ln>
        </p:spPr>
      </p:pic>
      <p:grpSp>
        <p:nvGrpSpPr>
          <p:cNvPr id="4" name="Group 159"/>
          <p:cNvGrpSpPr>
            <a:grpSpLocks/>
          </p:cNvGrpSpPr>
          <p:nvPr/>
        </p:nvGrpSpPr>
        <p:grpSpPr bwMode="auto">
          <a:xfrm>
            <a:off x="2557463" y="4438650"/>
            <a:ext cx="352425" cy="196850"/>
            <a:chOff x="3863" y="3216"/>
            <a:chExt cx="425" cy="434"/>
          </a:xfrm>
        </p:grpSpPr>
        <p:sp>
          <p:nvSpPr>
            <p:cNvPr id="56443" name="Oval 160"/>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44" name="AutoShape 161"/>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5" name="Group 162"/>
          <p:cNvGrpSpPr>
            <a:grpSpLocks/>
          </p:cNvGrpSpPr>
          <p:nvPr/>
        </p:nvGrpSpPr>
        <p:grpSpPr bwMode="auto">
          <a:xfrm>
            <a:off x="2862263" y="4438650"/>
            <a:ext cx="352425" cy="196850"/>
            <a:chOff x="3863" y="3216"/>
            <a:chExt cx="425" cy="434"/>
          </a:xfrm>
        </p:grpSpPr>
        <p:sp>
          <p:nvSpPr>
            <p:cNvPr id="56441" name="Oval 163"/>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42" name="AutoShape 164"/>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6" name="Group 165"/>
          <p:cNvGrpSpPr>
            <a:grpSpLocks/>
          </p:cNvGrpSpPr>
          <p:nvPr/>
        </p:nvGrpSpPr>
        <p:grpSpPr bwMode="auto">
          <a:xfrm>
            <a:off x="2252663" y="4438650"/>
            <a:ext cx="352425" cy="196850"/>
            <a:chOff x="3863" y="3216"/>
            <a:chExt cx="425" cy="434"/>
          </a:xfrm>
        </p:grpSpPr>
        <p:sp>
          <p:nvSpPr>
            <p:cNvPr id="56439" name="Oval 166"/>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40" name="AutoShape 167"/>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pic>
        <p:nvPicPr>
          <p:cNvPr id="1735848" name="Picture 45" descr="Storage_icon_01"/>
          <p:cNvPicPr preferRelativeResize="0">
            <a:picLocks noChangeAspect="1" noChangeArrowheads="1"/>
          </p:cNvPicPr>
          <p:nvPr/>
        </p:nvPicPr>
        <p:blipFill>
          <a:blip r:embed="rId3"/>
          <a:srcRect/>
          <a:stretch>
            <a:fillRect/>
          </a:stretch>
        </p:blipFill>
        <p:spPr bwMode="auto">
          <a:xfrm>
            <a:off x="1905000" y="4978400"/>
            <a:ext cx="1690688" cy="1603375"/>
          </a:xfrm>
          <a:prstGeom prst="rect">
            <a:avLst/>
          </a:prstGeom>
          <a:noFill/>
          <a:ln w="9525">
            <a:noFill/>
            <a:miter lim="800000"/>
            <a:headEnd/>
            <a:tailEnd/>
          </a:ln>
        </p:spPr>
      </p:pic>
      <p:grpSp>
        <p:nvGrpSpPr>
          <p:cNvPr id="7" name="Group 169"/>
          <p:cNvGrpSpPr>
            <a:grpSpLocks/>
          </p:cNvGrpSpPr>
          <p:nvPr/>
        </p:nvGrpSpPr>
        <p:grpSpPr bwMode="auto">
          <a:xfrm>
            <a:off x="2543175" y="6003925"/>
            <a:ext cx="352425" cy="196850"/>
            <a:chOff x="3863" y="3216"/>
            <a:chExt cx="425" cy="434"/>
          </a:xfrm>
        </p:grpSpPr>
        <p:sp>
          <p:nvSpPr>
            <p:cNvPr id="56437" name="Oval 170"/>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38" name="AutoShape 171"/>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8" name="Group 172"/>
          <p:cNvGrpSpPr>
            <a:grpSpLocks/>
          </p:cNvGrpSpPr>
          <p:nvPr/>
        </p:nvGrpSpPr>
        <p:grpSpPr bwMode="auto">
          <a:xfrm>
            <a:off x="2847975" y="6003925"/>
            <a:ext cx="352425" cy="196850"/>
            <a:chOff x="3863" y="3216"/>
            <a:chExt cx="425" cy="434"/>
          </a:xfrm>
        </p:grpSpPr>
        <p:sp>
          <p:nvSpPr>
            <p:cNvPr id="56435" name="Oval 173"/>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36" name="AutoShape 174"/>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9" name="Group 175"/>
          <p:cNvGrpSpPr>
            <a:grpSpLocks/>
          </p:cNvGrpSpPr>
          <p:nvPr/>
        </p:nvGrpSpPr>
        <p:grpSpPr bwMode="auto">
          <a:xfrm>
            <a:off x="2238375" y="6003925"/>
            <a:ext cx="352425" cy="196850"/>
            <a:chOff x="3863" y="3216"/>
            <a:chExt cx="425" cy="434"/>
          </a:xfrm>
        </p:grpSpPr>
        <p:sp>
          <p:nvSpPr>
            <p:cNvPr id="56433" name="Oval 176"/>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34" name="AutoShape 177"/>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0" name="Group 178"/>
          <p:cNvGrpSpPr>
            <a:grpSpLocks/>
          </p:cNvGrpSpPr>
          <p:nvPr/>
        </p:nvGrpSpPr>
        <p:grpSpPr bwMode="auto">
          <a:xfrm>
            <a:off x="2543175" y="4216400"/>
            <a:ext cx="352425" cy="196850"/>
            <a:chOff x="3863" y="3216"/>
            <a:chExt cx="425" cy="434"/>
          </a:xfrm>
        </p:grpSpPr>
        <p:sp>
          <p:nvSpPr>
            <p:cNvPr id="1735859" name="Oval 179"/>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432" name="AutoShape 180"/>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1" name="Group 181"/>
          <p:cNvGrpSpPr>
            <a:grpSpLocks/>
          </p:cNvGrpSpPr>
          <p:nvPr/>
        </p:nvGrpSpPr>
        <p:grpSpPr bwMode="auto">
          <a:xfrm>
            <a:off x="2847975" y="4216400"/>
            <a:ext cx="352425" cy="196850"/>
            <a:chOff x="3863" y="3216"/>
            <a:chExt cx="425" cy="434"/>
          </a:xfrm>
        </p:grpSpPr>
        <p:sp>
          <p:nvSpPr>
            <p:cNvPr id="1735862" name="Oval 182"/>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428" name="AutoShape 183"/>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2" name="Group 184"/>
          <p:cNvGrpSpPr>
            <a:grpSpLocks/>
          </p:cNvGrpSpPr>
          <p:nvPr/>
        </p:nvGrpSpPr>
        <p:grpSpPr bwMode="auto">
          <a:xfrm>
            <a:off x="2238375" y="4216400"/>
            <a:ext cx="352425" cy="196850"/>
            <a:chOff x="3863" y="3216"/>
            <a:chExt cx="425" cy="434"/>
          </a:xfrm>
        </p:grpSpPr>
        <p:sp>
          <p:nvSpPr>
            <p:cNvPr id="1735865" name="Oval 185"/>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424" name="AutoShape 186"/>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3" name="Group 187"/>
          <p:cNvGrpSpPr>
            <a:grpSpLocks/>
          </p:cNvGrpSpPr>
          <p:nvPr/>
        </p:nvGrpSpPr>
        <p:grpSpPr bwMode="auto">
          <a:xfrm>
            <a:off x="2543175" y="5775325"/>
            <a:ext cx="352425" cy="196850"/>
            <a:chOff x="3863" y="3216"/>
            <a:chExt cx="425" cy="434"/>
          </a:xfrm>
        </p:grpSpPr>
        <p:sp>
          <p:nvSpPr>
            <p:cNvPr id="56419" name="Oval 188"/>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20" name="AutoShape 189"/>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4" name="Group 190"/>
          <p:cNvGrpSpPr>
            <a:grpSpLocks/>
          </p:cNvGrpSpPr>
          <p:nvPr/>
        </p:nvGrpSpPr>
        <p:grpSpPr bwMode="auto">
          <a:xfrm>
            <a:off x="2847975" y="5775325"/>
            <a:ext cx="352425" cy="196850"/>
            <a:chOff x="3863" y="3216"/>
            <a:chExt cx="425" cy="434"/>
          </a:xfrm>
        </p:grpSpPr>
        <p:sp>
          <p:nvSpPr>
            <p:cNvPr id="56417" name="Oval 191"/>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18" name="AutoShape 192"/>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5" name="Group 193"/>
          <p:cNvGrpSpPr>
            <a:grpSpLocks/>
          </p:cNvGrpSpPr>
          <p:nvPr/>
        </p:nvGrpSpPr>
        <p:grpSpPr bwMode="auto">
          <a:xfrm>
            <a:off x="2238375" y="5775325"/>
            <a:ext cx="352425" cy="196850"/>
            <a:chOff x="3863" y="3216"/>
            <a:chExt cx="425" cy="434"/>
          </a:xfrm>
        </p:grpSpPr>
        <p:sp>
          <p:nvSpPr>
            <p:cNvPr id="56415" name="Oval 194"/>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16" name="AutoShape 195"/>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6" name="Group 196"/>
          <p:cNvGrpSpPr>
            <a:grpSpLocks/>
          </p:cNvGrpSpPr>
          <p:nvPr/>
        </p:nvGrpSpPr>
        <p:grpSpPr bwMode="auto">
          <a:xfrm>
            <a:off x="2543175" y="5546725"/>
            <a:ext cx="352425" cy="196850"/>
            <a:chOff x="3863" y="3216"/>
            <a:chExt cx="425" cy="434"/>
          </a:xfrm>
        </p:grpSpPr>
        <p:sp>
          <p:nvSpPr>
            <p:cNvPr id="56413" name="Oval 197"/>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14" name="AutoShape 198"/>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7" name="Group 199"/>
          <p:cNvGrpSpPr>
            <a:grpSpLocks/>
          </p:cNvGrpSpPr>
          <p:nvPr/>
        </p:nvGrpSpPr>
        <p:grpSpPr bwMode="auto">
          <a:xfrm>
            <a:off x="2847975" y="5546725"/>
            <a:ext cx="352425" cy="196850"/>
            <a:chOff x="3863" y="3216"/>
            <a:chExt cx="425" cy="434"/>
          </a:xfrm>
        </p:grpSpPr>
        <p:sp>
          <p:nvSpPr>
            <p:cNvPr id="56411" name="Oval 200"/>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12" name="AutoShape 201"/>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18" name="Group 202"/>
          <p:cNvGrpSpPr>
            <a:grpSpLocks/>
          </p:cNvGrpSpPr>
          <p:nvPr/>
        </p:nvGrpSpPr>
        <p:grpSpPr bwMode="auto">
          <a:xfrm>
            <a:off x="2238375" y="5546725"/>
            <a:ext cx="352425" cy="196850"/>
            <a:chOff x="3863" y="3216"/>
            <a:chExt cx="425" cy="434"/>
          </a:xfrm>
        </p:grpSpPr>
        <p:sp>
          <p:nvSpPr>
            <p:cNvPr id="56409" name="Oval 203"/>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410" name="AutoShape 204"/>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pic>
        <p:nvPicPr>
          <p:cNvPr id="1735885" name="Picture 45" descr="Storage_icon_01"/>
          <p:cNvPicPr preferRelativeResize="0">
            <a:picLocks noChangeAspect="1" noChangeArrowheads="1"/>
          </p:cNvPicPr>
          <p:nvPr/>
        </p:nvPicPr>
        <p:blipFill>
          <a:blip r:embed="rId3"/>
          <a:srcRect/>
          <a:stretch>
            <a:fillRect/>
          </a:stretch>
        </p:blipFill>
        <p:spPr bwMode="auto">
          <a:xfrm>
            <a:off x="1905000" y="1927225"/>
            <a:ext cx="1690688" cy="1603375"/>
          </a:xfrm>
          <a:prstGeom prst="rect">
            <a:avLst/>
          </a:prstGeom>
          <a:noFill/>
          <a:ln w="9525">
            <a:noFill/>
            <a:miter lim="800000"/>
            <a:headEnd/>
            <a:tailEnd/>
          </a:ln>
        </p:spPr>
      </p:pic>
      <p:grpSp>
        <p:nvGrpSpPr>
          <p:cNvPr id="19" name="Group 206"/>
          <p:cNvGrpSpPr>
            <a:grpSpLocks/>
          </p:cNvGrpSpPr>
          <p:nvPr/>
        </p:nvGrpSpPr>
        <p:grpSpPr bwMode="auto">
          <a:xfrm>
            <a:off x="2847975" y="2876550"/>
            <a:ext cx="352425" cy="196850"/>
            <a:chOff x="3863" y="3216"/>
            <a:chExt cx="425" cy="434"/>
          </a:xfrm>
        </p:grpSpPr>
        <p:sp>
          <p:nvSpPr>
            <p:cNvPr id="56407" name="Oval 207"/>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08" name="AutoShape 208"/>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0" name="Group 209"/>
          <p:cNvGrpSpPr>
            <a:grpSpLocks/>
          </p:cNvGrpSpPr>
          <p:nvPr/>
        </p:nvGrpSpPr>
        <p:grpSpPr bwMode="auto">
          <a:xfrm>
            <a:off x="2543175" y="2876550"/>
            <a:ext cx="352425" cy="196850"/>
            <a:chOff x="3863" y="3216"/>
            <a:chExt cx="425" cy="434"/>
          </a:xfrm>
        </p:grpSpPr>
        <p:sp>
          <p:nvSpPr>
            <p:cNvPr id="56405" name="Oval 210"/>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06" name="AutoShape 211"/>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1" name="Group 212"/>
          <p:cNvGrpSpPr>
            <a:grpSpLocks/>
          </p:cNvGrpSpPr>
          <p:nvPr/>
        </p:nvGrpSpPr>
        <p:grpSpPr bwMode="auto">
          <a:xfrm>
            <a:off x="2238375" y="2876550"/>
            <a:ext cx="352425" cy="196850"/>
            <a:chOff x="3863" y="3216"/>
            <a:chExt cx="425" cy="434"/>
          </a:xfrm>
        </p:grpSpPr>
        <p:sp>
          <p:nvSpPr>
            <p:cNvPr id="56403" name="Oval 213"/>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04" name="AutoShape 214"/>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2" name="Group 215"/>
          <p:cNvGrpSpPr>
            <a:grpSpLocks/>
          </p:cNvGrpSpPr>
          <p:nvPr/>
        </p:nvGrpSpPr>
        <p:grpSpPr bwMode="auto">
          <a:xfrm>
            <a:off x="2847975" y="2876550"/>
            <a:ext cx="352425" cy="196850"/>
            <a:chOff x="3863" y="3216"/>
            <a:chExt cx="425" cy="434"/>
          </a:xfrm>
        </p:grpSpPr>
        <p:sp>
          <p:nvSpPr>
            <p:cNvPr id="56401" name="Oval 216"/>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02" name="AutoShape 217"/>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3" name="Group 218"/>
          <p:cNvGrpSpPr>
            <a:grpSpLocks/>
          </p:cNvGrpSpPr>
          <p:nvPr/>
        </p:nvGrpSpPr>
        <p:grpSpPr bwMode="auto">
          <a:xfrm>
            <a:off x="2543175" y="2876550"/>
            <a:ext cx="352425" cy="196850"/>
            <a:chOff x="3863" y="3216"/>
            <a:chExt cx="425" cy="434"/>
          </a:xfrm>
        </p:grpSpPr>
        <p:sp>
          <p:nvSpPr>
            <p:cNvPr id="56399" name="Oval 219"/>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400" name="AutoShape 220"/>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4" name="Group 221"/>
          <p:cNvGrpSpPr>
            <a:grpSpLocks/>
          </p:cNvGrpSpPr>
          <p:nvPr/>
        </p:nvGrpSpPr>
        <p:grpSpPr bwMode="auto">
          <a:xfrm>
            <a:off x="2238375" y="2876550"/>
            <a:ext cx="352425" cy="196850"/>
            <a:chOff x="3863" y="3216"/>
            <a:chExt cx="425" cy="434"/>
          </a:xfrm>
        </p:grpSpPr>
        <p:sp>
          <p:nvSpPr>
            <p:cNvPr id="56397" name="Oval 222"/>
            <p:cNvSpPr>
              <a:spLocks noChangeArrowheads="1"/>
            </p:cNvSpPr>
            <p:nvPr/>
          </p:nvSpPr>
          <p:spPr bwMode="auto">
            <a:xfrm>
              <a:off x="3863" y="3576"/>
              <a:ext cx="425" cy="74"/>
            </a:xfrm>
            <a:prstGeom prst="ellipse">
              <a:avLst/>
            </a:prstGeom>
            <a:solidFill>
              <a:schemeClr val="tx2">
                <a:alpha val="49019"/>
              </a:schemeClr>
            </a:solidFill>
            <a:ln w="9525">
              <a:noFill/>
              <a:round/>
              <a:headEnd/>
              <a:tailEnd/>
            </a:ln>
          </p:spPr>
          <p:txBody>
            <a:bodyPr wrap="none" anchor="ctr"/>
            <a:lstStyle/>
            <a:p>
              <a:pPr algn="ctr">
                <a:spcBef>
                  <a:spcPct val="50000"/>
                </a:spcBef>
              </a:pPr>
              <a:endParaRPr lang="zh-CN" altLang="en-US"/>
            </a:p>
          </p:txBody>
        </p:sp>
        <p:sp>
          <p:nvSpPr>
            <p:cNvPr id="56398" name="AutoShape 223"/>
            <p:cNvSpPr>
              <a:spLocks noChangeArrowheads="1"/>
            </p:cNvSpPr>
            <p:nvPr/>
          </p:nvSpPr>
          <p:spPr bwMode="auto">
            <a:xfrm>
              <a:off x="3951" y="3216"/>
              <a:ext cx="330" cy="405"/>
            </a:xfrm>
            <a:prstGeom prst="can">
              <a:avLst>
                <a:gd name="adj" fmla="val 22267"/>
              </a:avLst>
            </a:prstGeom>
            <a:gradFill rotWithShape="0">
              <a:gsLst>
                <a:gs pos="0">
                  <a:srgbClr val="0A2338"/>
                </a:gs>
                <a:gs pos="100000">
                  <a:srgbClr val="154C78"/>
                </a:gs>
              </a:gsLst>
              <a:lin ang="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5" name="Group 224"/>
          <p:cNvGrpSpPr>
            <a:grpSpLocks/>
          </p:cNvGrpSpPr>
          <p:nvPr/>
        </p:nvGrpSpPr>
        <p:grpSpPr bwMode="auto">
          <a:xfrm>
            <a:off x="2238375" y="4216400"/>
            <a:ext cx="352425" cy="196850"/>
            <a:chOff x="3863" y="3216"/>
            <a:chExt cx="425" cy="434"/>
          </a:xfrm>
        </p:grpSpPr>
        <p:sp>
          <p:nvSpPr>
            <p:cNvPr id="1735905" name="Oval 225"/>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396" name="AutoShape 226"/>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6" name="Group 227"/>
          <p:cNvGrpSpPr>
            <a:grpSpLocks/>
          </p:cNvGrpSpPr>
          <p:nvPr/>
        </p:nvGrpSpPr>
        <p:grpSpPr bwMode="auto">
          <a:xfrm>
            <a:off x="2543175" y="4216400"/>
            <a:ext cx="352425" cy="196850"/>
            <a:chOff x="3863" y="3216"/>
            <a:chExt cx="425" cy="434"/>
          </a:xfrm>
        </p:grpSpPr>
        <p:sp>
          <p:nvSpPr>
            <p:cNvPr id="1735908" name="Oval 228"/>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392" name="AutoShape 229"/>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7" name="Group 230"/>
          <p:cNvGrpSpPr>
            <a:grpSpLocks/>
          </p:cNvGrpSpPr>
          <p:nvPr/>
        </p:nvGrpSpPr>
        <p:grpSpPr bwMode="auto">
          <a:xfrm>
            <a:off x="2847975" y="4216400"/>
            <a:ext cx="352425" cy="196850"/>
            <a:chOff x="3863" y="3216"/>
            <a:chExt cx="425" cy="434"/>
          </a:xfrm>
        </p:grpSpPr>
        <p:sp>
          <p:nvSpPr>
            <p:cNvPr id="1735911" name="Oval 231"/>
            <p:cNvSpPr>
              <a:spLocks noChangeArrowheads="1"/>
            </p:cNvSpPr>
            <p:nvPr/>
          </p:nvSpPr>
          <p:spPr bwMode="auto">
            <a:xfrm>
              <a:off x="3863" y="3576"/>
              <a:ext cx="425" cy="74"/>
            </a:xfrm>
            <a:prstGeom prst="ellipse">
              <a:avLst/>
            </a:prstGeom>
            <a:gradFill rotWithShape="0">
              <a:gsLst>
                <a:gs pos="0">
                  <a:srgbClr val="FF5050">
                    <a:alpha val="49001"/>
                  </a:srgbClr>
                </a:gs>
                <a:gs pos="50000">
                  <a:srgbClr val="FFFFFF"/>
                </a:gs>
                <a:gs pos="100000">
                  <a:srgbClr val="FF5050">
                    <a:alpha val="49001"/>
                  </a:srgbClr>
                </a:gs>
              </a:gsLst>
              <a:lin ang="5400000" scaled="1"/>
            </a:gradFill>
            <a:ln w="9525">
              <a:no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56388" name="AutoShape 232"/>
            <p:cNvSpPr>
              <a:spLocks noChangeArrowheads="1"/>
            </p:cNvSpPr>
            <p:nvPr/>
          </p:nvSpPr>
          <p:spPr bwMode="auto">
            <a:xfrm>
              <a:off x="3951" y="3216"/>
              <a:ext cx="330" cy="405"/>
            </a:xfrm>
            <a:prstGeom prst="can">
              <a:avLst>
                <a:gd name="adj" fmla="val 22267"/>
              </a:avLst>
            </a:prstGeom>
            <a:gradFill rotWithShape="0">
              <a:gsLst>
                <a:gs pos="0">
                  <a:srgbClr val="FF5050"/>
                </a:gs>
                <a:gs pos="50000">
                  <a:srgbClr val="760000"/>
                </a:gs>
                <a:gs pos="100000">
                  <a:srgbClr val="FF5050"/>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8" name="Group 233"/>
          <p:cNvGrpSpPr>
            <a:grpSpLocks/>
          </p:cNvGrpSpPr>
          <p:nvPr/>
        </p:nvGrpSpPr>
        <p:grpSpPr bwMode="auto">
          <a:xfrm>
            <a:off x="2238375" y="5775325"/>
            <a:ext cx="352425" cy="196850"/>
            <a:chOff x="3863" y="3216"/>
            <a:chExt cx="425" cy="434"/>
          </a:xfrm>
        </p:grpSpPr>
        <p:sp>
          <p:nvSpPr>
            <p:cNvPr id="56383" name="Oval 234"/>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84" name="AutoShape 235"/>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29" name="Group 236"/>
          <p:cNvGrpSpPr>
            <a:grpSpLocks/>
          </p:cNvGrpSpPr>
          <p:nvPr/>
        </p:nvGrpSpPr>
        <p:grpSpPr bwMode="auto">
          <a:xfrm>
            <a:off x="2543175" y="5775325"/>
            <a:ext cx="352425" cy="196850"/>
            <a:chOff x="3863" y="3216"/>
            <a:chExt cx="425" cy="434"/>
          </a:xfrm>
        </p:grpSpPr>
        <p:sp>
          <p:nvSpPr>
            <p:cNvPr id="56381" name="Oval 237"/>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82" name="AutoShape 238"/>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30" name="Group 239"/>
          <p:cNvGrpSpPr>
            <a:grpSpLocks/>
          </p:cNvGrpSpPr>
          <p:nvPr/>
        </p:nvGrpSpPr>
        <p:grpSpPr bwMode="auto">
          <a:xfrm>
            <a:off x="2847975" y="5775325"/>
            <a:ext cx="352425" cy="196850"/>
            <a:chOff x="3863" y="3216"/>
            <a:chExt cx="425" cy="434"/>
          </a:xfrm>
        </p:grpSpPr>
        <p:sp>
          <p:nvSpPr>
            <p:cNvPr id="56379" name="Oval 240"/>
            <p:cNvSpPr>
              <a:spLocks noChangeArrowheads="1"/>
            </p:cNvSpPr>
            <p:nvPr/>
          </p:nvSpPr>
          <p:spPr bwMode="auto">
            <a:xfrm>
              <a:off x="3863" y="3576"/>
              <a:ext cx="425" cy="74"/>
            </a:xfrm>
            <a:prstGeom prst="ellipse">
              <a:avLst/>
            </a:prstGeom>
            <a:gradFill rotWithShape="1">
              <a:gsLst>
                <a:gs pos="0">
                  <a:srgbClr val="FF5050">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80" name="AutoShape 241"/>
            <p:cNvSpPr>
              <a:spLocks noChangeArrowheads="1"/>
            </p:cNvSpPr>
            <p:nvPr/>
          </p:nvSpPr>
          <p:spPr bwMode="auto">
            <a:xfrm>
              <a:off x="3951" y="3216"/>
              <a:ext cx="330" cy="405"/>
            </a:xfrm>
            <a:prstGeom prst="can">
              <a:avLst>
                <a:gd name="adj" fmla="val 22267"/>
              </a:avLst>
            </a:prstGeom>
            <a:gradFill rotWithShape="1">
              <a:gsLst>
                <a:gs pos="0">
                  <a:srgbClr val="FF5050"/>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31" name="Group 242"/>
          <p:cNvGrpSpPr>
            <a:grpSpLocks/>
          </p:cNvGrpSpPr>
          <p:nvPr/>
        </p:nvGrpSpPr>
        <p:grpSpPr bwMode="auto">
          <a:xfrm>
            <a:off x="2238375" y="5546725"/>
            <a:ext cx="352425" cy="196850"/>
            <a:chOff x="3863" y="3216"/>
            <a:chExt cx="425" cy="434"/>
          </a:xfrm>
        </p:grpSpPr>
        <p:sp>
          <p:nvSpPr>
            <p:cNvPr id="56377" name="Oval 243"/>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78" name="AutoShape 244"/>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56458" name="Group 245"/>
          <p:cNvGrpSpPr>
            <a:grpSpLocks/>
          </p:cNvGrpSpPr>
          <p:nvPr/>
        </p:nvGrpSpPr>
        <p:grpSpPr bwMode="auto">
          <a:xfrm>
            <a:off x="2543175" y="5546725"/>
            <a:ext cx="352425" cy="196850"/>
            <a:chOff x="3863" y="3216"/>
            <a:chExt cx="425" cy="434"/>
          </a:xfrm>
        </p:grpSpPr>
        <p:sp>
          <p:nvSpPr>
            <p:cNvPr id="56375" name="Oval 246"/>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76" name="AutoShape 247"/>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56459" name="Group 248"/>
          <p:cNvGrpSpPr>
            <a:grpSpLocks/>
          </p:cNvGrpSpPr>
          <p:nvPr/>
        </p:nvGrpSpPr>
        <p:grpSpPr bwMode="auto">
          <a:xfrm>
            <a:off x="2847975" y="5546725"/>
            <a:ext cx="352425" cy="196850"/>
            <a:chOff x="3863" y="3216"/>
            <a:chExt cx="425" cy="434"/>
          </a:xfrm>
        </p:grpSpPr>
        <p:sp>
          <p:nvSpPr>
            <p:cNvPr id="56373" name="Oval 249"/>
            <p:cNvSpPr>
              <a:spLocks noChangeArrowheads="1"/>
            </p:cNvSpPr>
            <p:nvPr/>
          </p:nvSpPr>
          <p:spPr bwMode="auto">
            <a:xfrm>
              <a:off x="3863" y="3576"/>
              <a:ext cx="425" cy="74"/>
            </a:xfrm>
            <a:prstGeom prst="ellipse">
              <a:avLst/>
            </a:prstGeom>
            <a:gradFill rotWithShape="1">
              <a:gsLst>
                <a:gs pos="0">
                  <a:srgbClr val="6600FF">
                    <a:alpha val="49001"/>
                  </a:srgbClr>
                </a:gs>
                <a:gs pos="100000">
                  <a:srgbClr val="FFFFFF"/>
                </a:gs>
              </a:gsLst>
              <a:lin ang="5400000" scaled="1"/>
            </a:gradFill>
            <a:ln w="9525">
              <a:noFill/>
              <a:round/>
              <a:headEnd/>
              <a:tailEnd/>
            </a:ln>
          </p:spPr>
          <p:txBody>
            <a:bodyPr wrap="none" anchor="ctr"/>
            <a:lstStyle/>
            <a:p>
              <a:pPr algn="ctr">
                <a:spcBef>
                  <a:spcPct val="50000"/>
                </a:spcBef>
              </a:pPr>
              <a:endParaRPr lang="zh-CN" altLang="en-US"/>
            </a:p>
          </p:txBody>
        </p:sp>
        <p:sp>
          <p:nvSpPr>
            <p:cNvPr id="56374" name="AutoShape 250"/>
            <p:cNvSpPr>
              <a:spLocks noChangeArrowheads="1"/>
            </p:cNvSpPr>
            <p:nvPr/>
          </p:nvSpPr>
          <p:spPr bwMode="auto">
            <a:xfrm>
              <a:off x="3951" y="3216"/>
              <a:ext cx="330" cy="405"/>
            </a:xfrm>
            <a:prstGeom prst="can">
              <a:avLst>
                <a:gd name="adj" fmla="val 22267"/>
              </a:avLst>
            </a:prstGeom>
            <a:gradFill rotWithShape="1">
              <a:gsLst>
                <a:gs pos="0">
                  <a:srgbClr val="6600FF"/>
                </a:gs>
                <a:gs pos="100000">
                  <a:srgbClr val="762525"/>
                </a:gs>
              </a:gsLst>
              <a:lin ang="5400000" scaled="1"/>
            </a:gradFill>
            <a:ln w="12700">
              <a:solidFill>
                <a:schemeClr val="tx1"/>
              </a:solidFill>
              <a:round/>
              <a:headEnd/>
              <a:tailEnd/>
            </a:ln>
          </p:spPr>
          <p:txBody>
            <a:bodyPr wrap="none" anchor="ctr"/>
            <a:lstStyle/>
            <a:p>
              <a:pPr algn="ctr">
                <a:spcBef>
                  <a:spcPct val="50000"/>
                </a:spcBef>
              </a:pPr>
              <a:endParaRPr lang="zh-CN" altLang="en-US"/>
            </a:p>
          </p:txBody>
        </p:sp>
      </p:grpSp>
      <p:grpSp>
        <p:nvGrpSpPr>
          <p:cNvPr id="56460" name="Group 251"/>
          <p:cNvGrpSpPr>
            <a:grpSpLocks/>
          </p:cNvGrpSpPr>
          <p:nvPr/>
        </p:nvGrpSpPr>
        <p:grpSpPr bwMode="auto">
          <a:xfrm>
            <a:off x="4114800" y="3417888"/>
            <a:ext cx="736600" cy="274637"/>
            <a:chOff x="2112" y="2329"/>
            <a:chExt cx="464" cy="173"/>
          </a:xfrm>
        </p:grpSpPr>
        <p:sp>
          <p:nvSpPr>
            <p:cNvPr id="1735932" name="AutoShape 252"/>
            <p:cNvSpPr>
              <a:spLocks noChangeArrowheads="1"/>
            </p:cNvSpPr>
            <p:nvPr/>
          </p:nvSpPr>
          <p:spPr bwMode="auto">
            <a:xfrm>
              <a:off x="2112" y="2343"/>
              <a:ext cx="464" cy="153"/>
            </a:xfrm>
            <a:prstGeom prst="roundRect">
              <a:avLst>
                <a:gd name="adj" fmla="val 11921"/>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56372" name="Rectangle 253"/>
            <p:cNvSpPr>
              <a:spLocks noChangeArrowheads="1"/>
            </p:cNvSpPr>
            <p:nvPr/>
          </p:nvSpPr>
          <p:spPr bwMode="auto">
            <a:xfrm>
              <a:off x="2188" y="2329"/>
              <a:ext cx="30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增备</a:t>
              </a:r>
            </a:p>
          </p:txBody>
        </p:sp>
      </p:grpSp>
      <p:grpSp>
        <p:nvGrpSpPr>
          <p:cNvPr id="56461" name="Group 257"/>
          <p:cNvGrpSpPr>
            <a:grpSpLocks/>
          </p:cNvGrpSpPr>
          <p:nvPr/>
        </p:nvGrpSpPr>
        <p:grpSpPr bwMode="auto">
          <a:xfrm>
            <a:off x="4114800" y="5046663"/>
            <a:ext cx="736600" cy="274637"/>
            <a:chOff x="2592" y="3179"/>
            <a:chExt cx="464" cy="173"/>
          </a:xfrm>
        </p:grpSpPr>
        <p:sp>
          <p:nvSpPr>
            <p:cNvPr id="1735935" name="AutoShape 255"/>
            <p:cNvSpPr>
              <a:spLocks noChangeArrowheads="1"/>
            </p:cNvSpPr>
            <p:nvPr/>
          </p:nvSpPr>
          <p:spPr bwMode="auto">
            <a:xfrm>
              <a:off x="2592" y="3186"/>
              <a:ext cx="464" cy="153"/>
            </a:xfrm>
            <a:prstGeom prst="roundRect">
              <a:avLst>
                <a:gd name="adj" fmla="val 11921"/>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56370" name="Rectangle 256"/>
            <p:cNvSpPr>
              <a:spLocks noChangeArrowheads="1"/>
            </p:cNvSpPr>
            <p:nvPr/>
          </p:nvSpPr>
          <p:spPr bwMode="auto">
            <a:xfrm>
              <a:off x="2668" y="3179"/>
              <a:ext cx="30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差备</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735828"/>
                                        </p:tgtEl>
                                        <p:attrNameLst>
                                          <p:attrName>style.visibility</p:attrName>
                                        </p:attrNameLst>
                                      </p:cBhvr>
                                      <p:to>
                                        <p:strVal val="visible"/>
                                      </p:to>
                                    </p:set>
                                    <p:anim calcmode="lin" valueType="num">
                                      <p:cBhvr additive="base">
                                        <p:cTn id="11" dur="500" fill="hold"/>
                                        <p:tgtEl>
                                          <p:spTgt spid="1735828"/>
                                        </p:tgtEl>
                                        <p:attrNameLst>
                                          <p:attrName>ppt_x</p:attrName>
                                        </p:attrNameLst>
                                      </p:cBhvr>
                                      <p:tavLst>
                                        <p:tav tm="0">
                                          <p:val>
                                            <p:strVal val="0-#ppt_w/2"/>
                                          </p:val>
                                        </p:tav>
                                        <p:tav tm="100000">
                                          <p:val>
                                            <p:strVal val="#ppt_x"/>
                                          </p:val>
                                        </p:tav>
                                      </p:tavLst>
                                    </p:anim>
                                    <p:anim calcmode="lin" valueType="num">
                                      <p:cBhvr additive="base">
                                        <p:cTn id="12" dur="500" fill="hold"/>
                                        <p:tgtEl>
                                          <p:spTgt spid="173582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35885"/>
                                        </p:tgtEl>
                                        <p:attrNameLst>
                                          <p:attrName>style.visibility</p:attrName>
                                        </p:attrNameLst>
                                      </p:cBhvr>
                                      <p:to>
                                        <p:strVal val="visible"/>
                                      </p:to>
                                    </p:set>
                                    <p:animEffect transition="in" filter="blinds(horizontal)">
                                      <p:cBhvr>
                                        <p:cTn id="17" dur="500"/>
                                        <p:tgtEl>
                                          <p:spTgt spid="1735885"/>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par>
                                <p:cTn id="36" presetID="2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35830"/>
                                        </p:tgtEl>
                                        <p:attrNameLst>
                                          <p:attrName>style.visibility</p:attrName>
                                        </p:attrNameLst>
                                      </p:cBhvr>
                                      <p:to>
                                        <p:strVal val="visible"/>
                                      </p:to>
                                    </p:set>
                                    <p:animEffect transition="in" filter="wipe(left)">
                                      <p:cBhvr>
                                        <p:cTn id="43" dur="500"/>
                                        <p:tgtEl>
                                          <p:spTgt spid="1735830"/>
                                        </p:tgtEl>
                                      </p:cBhvr>
                                    </p:animEffect>
                                  </p:childTnLst>
                                </p:cTn>
                              </p:par>
                            </p:childTnLst>
                          </p:cTn>
                        </p:par>
                        <p:par>
                          <p:cTn id="44" fill="hold">
                            <p:stCondLst>
                              <p:cond delay="500"/>
                            </p:stCondLst>
                            <p:childTnLst>
                              <p:par>
                                <p:cTn id="45" presetID="0" presetClass="path" presetSubtype="0" accel="50000" decel="50000" fill="hold" nodeType="afterEffect">
                                  <p:stCondLst>
                                    <p:cond delay="0"/>
                                  </p:stCondLst>
                                  <p:childTnLst>
                                    <p:animMotion origin="layout" path="M 0.00121 -0.01528 C -0.00868 -0.02986 -0.0184 -0.04422 0.03316 -0.05232 C 0.08472 -0.06042 0.26458 -0.06158 0.31094 -0.06343 " pathEditMode="relative" ptsTypes="aaA">
                                      <p:cBhvr>
                                        <p:cTn id="46" dur="2000" fill="hold"/>
                                        <p:tgtEl>
                                          <p:spTgt spid="21"/>
                                        </p:tgtEl>
                                        <p:attrNameLst>
                                          <p:attrName>ppt_x</p:attrName>
                                          <p:attrName>ppt_y</p:attrName>
                                        </p:attrNameLst>
                                      </p:cBhvr>
                                    </p:animMotion>
                                  </p:childTnLst>
                                </p:cTn>
                              </p:par>
                            </p:childTnLst>
                          </p:cTn>
                        </p:par>
                        <p:par>
                          <p:cTn id="47" fill="hold">
                            <p:stCondLst>
                              <p:cond delay="2500"/>
                            </p:stCondLst>
                            <p:childTnLst>
                              <p:par>
                                <p:cTn id="48" presetID="0" presetClass="path" presetSubtype="0" accel="50000" decel="50000" fill="hold" nodeType="afterEffect">
                                  <p:stCondLst>
                                    <p:cond delay="0"/>
                                  </p:stCondLst>
                                  <p:childTnLst>
                                    <p:animMotion origin="layout" path="M -0.00156 -0.01528 C -0.02621 -0.03172 -0.05069 -0.04792 -0.00017 -0.05602 C 0.05035 -0.06412 0.25104 -0.06227 0.30122 -0.06343 " pathEditMode="relative" ptsTypes="aaA">
                                      <p:cBhvr>
                                        <p:cTn id="49" dur="2000" fill="hold"/>
                                        <p:tgtEl>
                                          <p:spTgt spid="20"/>
                                        </p:tgtEl>
                                        <p:attrNameLst>
                                          <p:attrName>ppt_x</p:attrName>
                                          <p:attrName>ppt_y</p:attrName>
                                        </p:attrNameLst>
                                      </p:cBhvr>
                                    </p:animMotion>
                                  </p:childTnLst>
                                </p:cTn>
                              </p:par>
                            </p:childTnLst>
                          </p:cTn>
                        </p:par>
                        <p:par>
                          <p:cTn id="50" fill="hold">
                            <p:stCondLst>
                              <p:cond delay="4500"/>
                            </p:stCondLst>
                            <p:childTnLst>
                              <p:par>
                                <p:cTn id="51" presetID="0" presetClass="path" presetSubtype="0" accel="50000" decel="50000" fill="hold" nodeType="afterEffect">
                                  <p:stCondLst>
                                    <p:cond delay="0"/>
                                  </p:stCondLst>
                                  <p:childTnLst>
                                    <p:animMotion origin="layout" path="M 0.0026 -0.0125 C -0.03837 -0.02963 -0.07934 -0.04676 -0.03073 -0.0551 C 0.01788 -0.06343 0.2401 -0.06135 0.29427 -0.0625 " pathEditMode="relative" rAng="0" ptsTypes="aaA">
                                      <p:cBhvr>
                                        <p:cTn id="52" dur="2000" fill="hold"/>
                                        <p:tgtEl>
                                          <p:spTgt spid="19"/>
                                        </p:tgtEl>
                                        <p:attrNameLst>
                                          <p:attrName>ppt_x</p:attrName>
                                          <p:attrName>ppt_y</p:attrName>
                                        </p:attrNameLst>
                                      </p:cBhvr>
                                      <p:rCtr x="105" y="-25"/>
                                    </p:animMotion>
                                  </p:childTnLst>
                                </p:cTn>
                              </p:par>
                            </p:childTnLst>
                          </p:cTn>
                        </p:par>
                      </p:childTnLst>
                    </p:cTn>
                  </p:par>
                  <p:par>
                    <p:cTn id="53" fill="hold">
                      <p:stCondLst>
                        <p:cond delay="indefinite"/>
                      </p:stCondLst>
                      <p:childTnLst>
                        <p:par>
                          <p:cTn id="54" fill="hold">
                            <p:stCondLst>
                              <p:cond delay="0"/>
                            </p:stCondLst>
                            <p:childTnLst>
                              <p:par>
                                <p:cTn id="55" presetID="21"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heel(4)">
                                      <p:cBhvr>
                                        <p:cTn id="57" dur="20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735836"/>
                                        </p:tgtEl>
                                        <p:attrNameLst>
                                          <p:attrName>style.visibility</p:attrName>
                                        </p:attrNameLst>
                                      </p:cBhvr>
                                      <p:to>
                                        <p:strVal val="visible"/>
                                      </p:to>
                                    </p:set>
                                    <p:anim calcmode="lin" valueType="num">
                                      <p:cBhvr additive="base">
                                        <p:cTn id="62" dur="500" fill="hold"/>
                                        <p:tgtEl>
                                          <p:spTgt spid="1735836"/>
                                        </p:tgtEl>
                                        <p:attrNameLst>
                                          <p:attrName>ppt_x</p:attrName>
                                        </p:attrNameLst>
                                      </p:cBhvr>
                                      <p:tavLst>
                                        <p:tav tm="0">
                                          <p:val>
                                            <p:strVal val="0-#ppt_w/2"/>
                                          </p:val>
                                        </p:tav>
                                        <p:tav tm="100000">
                                          <p:val>
                                            <p:strVal val="#ppt_x"/>
                                          </p:val>
                                        </p:tav>
                                      </p:tavLst>
                                    </p:anim>
                                    <p:anim calcmode="lin" valueType="num">
                                      <p:cBhvr additive="base">
                                        <p:cTn id="63" dur="500" fill="hold"/>
                                        <p:tgtEl>
                                          <p:spTgt spid="1735836"/>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3" presetClass="entr" presetSubtype="10" fill="hold" nodeType="afterEffect">
                                  <p:stCondLst>
                                    <p:cond delay="0"/>
                                  </p:stCondLst>
                                  <p:childTnLst>
                                    <p:set>
                                      <p:cBhvr>
                                        <p:cTn id="66" dur="1" fill="hold">
                                          <p:stCondLst>
                                            <p:cond delay="0"/>
                                          </p:stCondLst>
                                        </p:cTn>
                                        <p:tgtEl>
                                          <p:spTgt spid="1735838"/>
                                        </p:tgtEl>
                                        <p:attrNameLst>
                                          <p:attrName>style.visibility</p:attrName>
                                        </p:attrNameLst>
                                      </p:cBhvr>
                                      <p:to>
                                        <p:strVal val="visible"/>
                                      </p:to>
                                    </p:set>
                                    <p:animEffect transition="in" filter="blinds(horizontal)">
                                      <p:cBhvr>
                                        <p:cTn id="67" dur="500"/>
                                        <p:tgtEl>
                                          <p:spTgt spid="1735838"/>
                                        </p:tgtEl>
                                      </p:cBhvr>
                                    </p:animEffect>
                                  </p:childTnLst>
                                </p:cTn>
                              </p:par>
                              <p:par>
                                <p:cTn id="68" presetID="3" presetClass="entr" presetSubtype="1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linds(horizontal)">
                                      <p:cBhvr>
                                        <p:cTn id="70" dur="500"/>
                                        <p:tgtEl>
                                          <p:spTgt spid="5"/>
                                        </p:tgtEl>
                                      </p:cBhvr>
                                    </p:animEffect>
                                  </p:childTnLst>
                                </p:cTn>
                              </p:par>
                              <p:par>
                                <p:cTn id="71" presetID="3" presetClass="entr" presetSubtype="1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blinds(horizontal)">
                                      <p:cBhvr>
                                        <p:cTn id="73" dur="500"/>
                                        <p:tgtEl>
                                          <p:spTgt spid="4"/>
                                        </p:tgtEl>
                                      </p:cBhvr>
                                    </p:animEffect>
                                  </p:childTnLst>
                                </p:cTn>
                              </p:par>
                              <p:par>
                                <p:cTn id="74" presetID="3" presetClass="entr" presetSubtype="1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blinds(horizontal)">
                                      <p:cBhvr>
                                        <p:cTn id="76" dur="500"/>
                                        <p:tgtEl>
                                          <p:spTgt spid="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down)">
                                      <p:cBhvr>
                                        <p:cTn id="81" dur="500"/>
                                        <p:tgtEl>
                                          <p:spTgt spid="11"/>
                                        </p:tgtEl>
                                      </p:cBhvr>
                                    </p:animEffect>
                                  </p:childTnLst>
                                </p:cTn>
                              </p:par>
                              <p:par>
                                <p:cTn id="82" presetID="22" presetClass="entr" presetSubtype="4"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down)">
                                      <p:cBhvr>
                                        <p:cTn id="84" dur="500"/>
                                        <p:tgtEl>
                                          <p:spTgt spid="10"/>
                                        </p:tgtEl>
                                      </p:cBhvr>
                                    </p:animEffect>
                                  </p:childTnLst>
                                </p:cTn>
                              </p:par>
                              <p:par>
                                <p:cTn id="85" presetID="22" presetClass="entr" presetSubtype="4"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00"/>
                                        <p:tgtEl>
                                          <p:spTgt spid="12"/>
                                        </p:tgtEl>
                                      </p:cBhvr>
                                    </p:animEffect>
                                  </p:childTnLst>
                                </p:cTn>
                              </p:par>
                              <p:par>
                                <p:cTn id="88" presetID="22" presetClass="entr" presetSubtype="4"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down)">
                                      <p:cBhvr>
                                        <p:cTn id="90" dur="500"/>
                                        <p:tgtEl>
                                          <p:spTgt spid="25"/>
                                        </p:tgtEl>
                                      </p:cBhvr>
                                    </p:animEffect>
                                  </p:childTnLst>
                                </p:cTn>
                              </p:par>
                              <p:par>
                                <p:cTn id="91" presetID="22" presetClass="entr" presetSubtype="4"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down)">
                                      <p:cBhvr>
                                        <p:cTn id="96" dur="500"/>
                                        <p:tgtEl>
                                          <p:spTgt spid="2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735832"/>
                                        </p:tgtEl>
                                        <p:attrNameLst>
                                          <p:attrName>style.visibility</p:attrName>
                                        </p:attrNameLst>
                                      </p:cBhvr>
                                      <p:to>
                                        <p:strVal val="visible"/>
                                      </p:to>
                                    </p:set>
                                    <p:animEffect transition="in" filter="wipe(left)">
                                      <p:cBhvr>
                                        <p:cTn id="101" dur="500"/>
                                        <p:tgtEl>
                                          <p:spTgt spid="1735832"/>
                                        </p:tgtEl>
                                      </p:cBhvr>
                                    </p:animEffect>
                                  </p:childTnLst>
                                </p:cTn>
                              </p:par>
                            </p:childTnLst>
                          </p:cTn>
                        </p:par>
                        <p:par>
                          <p:cTn id="102" fill="hold">
                            <p:stCondLst>
                              <p:cond delay="500"/>
                            </p:stCondLst>
                            <p:childTnLst>
                              <p:par>
                                <p:cTn id="103" presetID="0" presetClass="path" presetSubtype="0" accel="50000" decel="50000" fill="hold" nodeType="afterEffect">
                                  <p:stCondLst>
                                    <p:cond delay="0"/>
                                  </p:stCondLst>
                                  <p:childTnLst>
                                    <p:animMotion origin="layout" path="M -0.00017 -0.01227 C -0.00747 -0.01898 -0.01458 -0.02547 0.03733 -0.02523 C 0.08924 -0.025 0.26528 -0.01297 0.31094 -0.01042 " pathEditMode="relative" rAng="0" ptsTypes="aaA">
                                      <p:cBhvr>
                                        <p:cTn id="104" dur="2000" fill="hold"/>
                                        <p:tgtEl>
                                          <p:spTgt spid="12"/>
                                        </p:tgtEl>
                                        <p:attrNameLst>
                                          <p:attrName>ppt_x</p:attrName>
                                          <p:attrName>ppt_y</p:attrName>
                                        </p:attrNameLst>
                                      </p:cBhvr>
                                      <p:rCtr x="148" y="-6"/>
                                    </p:animMotion>
                                  </p:childTnLst>
                                </p:cTn>
                              </p:par>
                            </p:childTnLst>
                          </p:cTn>
                        </p:par>
                        <p:par>
                          <p:cTn id="105" fill="hold">
                            <p:stCondLst>
                              <p:cond delay="2500"/>
                            </p:stCondLst>
                            <p:childTnLst>
                              <p:par>
                                <p:cTn id="106" presetID="0" presetClass="path" presetSubtype="0" accel="50000" decel="50000" fill="hold" nodeType="afterEffect">
                                  <p:stCondLst>
                                    <p:cond delay="0"/>
                                  </p:stCondLst>
                                  <p:childTnLst>
                                    <p:animMotion origin="layout" path="M -0.00017 -0.01621 C -0.02552 -0.02315 -0.05069 -0.02986 -0.00017 -0.02917 C 0.05035 -0.02847 0.25209 -0.01528 0.30261 -0.0125 " pathEditMode="relative" ptsTypes="aaA">
                                      <p:cBhvr>
                                        <p:cTn id="107" dur="2000" fill="hold"/>
                                        <p:tgtEl>
                                          <p:spTgt spid="10"/>
                                        </p:tgtEl>
                                        <p:attrNameLst>
                                          <p:attrName>ppt_x</p:attrName>
                                          <p:attrName>ppt_y</p:attrName>
                                        </p:attrNameLst>
                                      </p:cBhvr>
                                    </p:animMotion>
                                  </p:childTnLst>
                                </p:cTn>
                              </p:par>
                            </p:childTnLst>
                          </p:cTn>
                        </p:par>
                        <p:par>
                          <p:cTn id="108" fill="hold">
                            <p:stCondLst>
                              <p:cond delay="4500"/>
                            </p:stCondLst>
                            <p:childTnLst>
                              <p:par>
                                <p:cTn id="109" presetID="0" presetClass="path" presetSubtype="0" accel="50000" decel="50000" fill="hold" nodeType="afterEffect">
                                  <p:stCondLst>
                                    <p:cond delay="0"/>
                                  </p:stCondLst>
                                  <p:childTnLst>
                                    <p:animMotion origin="layout" path="M 4.16667E-6 -0.00996 C -0.0408 -0.0176 -0.0816 -0.025 -0.03282 -0.02523 C 0.01597 -0.02547 0.23854 -0.01435 0.2927 -0.01204 " pathEditMode="relative" rAng="0" ptsTypes="aaA">
                                      <p:cBhvr>
                                        <p:cTn id="110" dur="2000" fill="hold"/>
                                        <p:tgtEl>
                                          <p:spTgt spid="11"/>
                                        </p:tgtEl>
                                        <p:attrNameLst>
                                          <p:attrName>ppt_x</p:attrName>
                                          <p:attrName>ppt_y</p:attrName>
                                        </p:attrNameLst>
                                      </p:cBhvr>
                                      <p:rCtr x="106" y="-8"/>
                                    </p:animMotion>
                                  </p:childTnLst>
                                </p:cTn>
                              </p:par>
                            </p:childTnLst>
                          </p:cTn>
                        </p:par>
                      </p:childTnLst>
                    </p:cTn>
                  </p:par>
                  <p:par>
                    <p:cTn id="111" fill="hold">
                      <p:stCondLst>
                        <p:cond delay="indefinite"/>
                      </p:stCondLst>
                      <p:childTnLst>
                        <p:par>
                          <p:cTn id="112" fill="hold">
                            <p:stCondLst>
                              <p:cond delay="0"/>
                            </p:stCondLst>
                            <p:childTnLst>
                              <p:par>
                                <p:cTn id="113" presetID="21" presetClass="entr" presetSubtype="4" fill="hold" nodeType="clickEffect">
                                  <p:stCondLst>
                                    <p:cond delay="0"/>
                                  </p:stCondLst>
                                  <p:childTnLst>
                                    <p:set>
                                      <p:cBhvr>
                                        <p:cTn id="114" dur="1" fill="hold">
                                          <p:stCondLst>
                                            <p:cond delay="0"/>
                                          </p:stCondLst>
                                        </p:cTn>
                                        <p:tgtEl>
                                          <p:spTgt spid="56460"/>
                                        </p:tgtEl>
                                        <p:attrNameLst>
                                          <p:attrName>style.visibility</p:attrName>
                                        </p:attrNameLst>
                                      </p:cBhvr>
                                      <p:to>
                                        <p:strVal val="visible"/>
                                      </p:to>
                                    </p:set>
                                    <p:animEffect transition="in" filter="wheel(4)">
                                      <p:cBhvr>
                                        <p:cTn id="115" dur="2000"/>
                                        <p:tgtEl>
                                          <p:spTgt spid="56460"/>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1735837"/>
                                        </p:tgtEl>
                                        <p:attrNameLst>
                                          <p:attrName>style.visibility</p:attrName>
                                        </p:attrNameLst>
                                      </p:cBhvr>
                                      <p:to>
                                        <p:strVal val="visible"/>
                                      </p:to>
                                    </p:set>
                                    <p:anim calcmode="lin" valueType="num">
                                      <p:cBhvr additive="base">
                                        <p:cTn id="120" dur="500" fill="hold"/>
                                        <p:tgtEl>
                                          <p:spTgt spid="1735837"/>
                                        </p:tgtEl>
                                        <p:attrNameLst>
                                          <p:attrName>ppt_x</p:attrName>
                                        </p:attrNameLst>
                                      </p:cBhvr>
                                      <p:tavLst>
                                        <p:tav tm="0">
                                          <p:val>
                                            <p:strVal val="0-#ppt_w/2"/>
                                          </p:val>
                                        </p:tav>
                                        <p:tav tm="100000">
                                          <p:val>
                                            <p:strVal val="#ppt_x"/>
                                          </p:val>
                                        </p:tav>
                                      </p:tavLst>
                                    </p:anim>
                                    <p:anim calcmode="lin" valueType="num">
                                      <p:cBhvr additive="base">
                                        <p:cTn id="121" dur="500" fill="hold"/>
                                        <p:tgtEl>
                                          <p:spTgt spid="1735837"/>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ID="3" presetClass="entr" presetSubtype="10" fill="hold" nodeType="afterEffect">
                                  <p:stCondLst>
                                    <p:cond delay="0"/>
                                  </p:stCondLst>
                                  <p:childTnLst>
                                    <p:set>
                                      <p:cBhvr>
                                        <p:cTn id="124" dur="1" fill="hold">
                                          <p:stCondLst>
                                            <p:cond delay="0"/>
                                          </p:stCondLst>
                                        </p:cTn>
                                        <p:tgtEl>
                                          <p:spTgt spid="1735848"/>
                                        </p:tgtEl>
                                        <p:attrNameLst>
                                          <p:attrName>style.visibility</p:attrName>
                                        </p:attrNameLst>
                                      </p:cBhvr>
                                      <p:to>
                                        <p:strVal val="visible"/>
                                      </p:to>
                                    </p:set>
                                    <p:animEffect transition="in" filter="blinds(horizontal)">
                                      <p:cBhvr>
                                        <p:cTn id="125" dur="500"/>
                                        <p:tgtEl>
                                          <p:spTgt spid="1735848"/>
                                        </p:tgtEl>
                                      </p:cBhvr>
                                    </p:animEffect>
                                  </p:childTnLst>
                                </p:cTn>
                              </p:par>
                              <p:par>
                                <p:cTn id="126" presetID="3" presetClass="entr" presetSubtype="10"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blinds(horizontal)">
                                      <p:cBhvr>
                                        <p:cTn id="128" dur="500"/>
                                        <p:tgtEl>
                                          <p:spTgt spid="14"/>
                                        </p:tgtEl>
                                      </p:cBhvr>
                                    </p:animEffect>
                                  </p:childTnLst>
                                </p:cTn>
                              </p:par>
                              <p:par>
                                <p:cTn id="129" presetID="3" presetClass="entr" presetSubtype="10" fill="hold" nodeType="withEffect">
                                  <p:stCondLst>
                                    <p:cond delay="0"/>
                                  </p:stCondLst>
                                  <p:childTnLst>
                                    <p:set>
                                      <p:cBhvr>
                                        <p:cTn id="130" dur="1" fill="hold">
                                          <p:stCondLst>
                                            <p:cond delay="0"/>
                                          </p:stCondLst>
                                        </p:cTn>
                                        <p:tgtEl>
                                          <p:spTgt spid="13"/>
                                        </p:tgtEl>
                                        <p:attrNameLst>
                                          <p:attrName>style.visibility</p:attrName>
                                        </p:attrNameLst>
                                      </p:cBhvr>
                                      <p:to>
                                        <p:strVal val="visible"/>
                                      </p:to>
                                    </p:set>
                                    <p:animEffect transition="in" filter="blinds(horizontal)">
                                      <p:cBhvr>
                                        <p:cTn id="131" dur="500"/>
                                        <p:tgtEl>
                                          <p:spTgt spid="13"/>
                                        </p:tgtEl>
                                      </p:cBhvr>
                                    </p:animEffect>
                                  </p:childTnLst>
                                </p:cTn>
                              </p:par>
                              <p:par>
                                <p:cTn id="132" presetID="3" presetClass="entr" presetSubtype="10" fill="hold" nodeType="withEffect">
                                  <p:stCondLst>
                                    <p:cond delay="0"/>
                                  </p:stCondLst>
                                  <p:childTnLst>
                                    <p:set>
                                      <p:cBhvr>
                                        <p:cTn id="133" dur="1" fill="hold">
                                          <p:stCondLst>
                                            <p:cond delay="0"/>
                                          </p:stCondLst>
                                        </p:cTn>
                                        <p:tgtEl>
                                          <p:spTgt spid="15"/>
                                        </p:tgtEl>
                                        <p:attrNameLst>
                                          <p:attrName>style.visibility</p:attrName>
                                        </p:attrNameLst>
                                      </p:cBhvr>
                                      <p:to>
                                        <p:strVal val="visible"/>
                                      </p:to>
                                    </p:set>
                                    <p:animEffect transition="in" filter="blinds(horizontal)">
                                      <p:cBhvr>
                                        <p:cTn id="134" dur="500"/>
                                        <p:tgtEl>
                                          <p:spTgt spid="15"/>
                                        </p:tgtEl>
                                      </p:cBhvr>
                                    </p:animEffect>
                                  </p:childTnLst>
                                </p:cTn>
                              </p:par>
                              <p:par>
                                <p:cTn id="135" presetID="3" presetClass="entr" presetSubtype="10" fill="hold" nodeType="with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blinds(horizontal)">
                                      <p:cBhvr>
                                        <p:cTn id="137" dur="500"/>
                                        <p:tgtEl>
                                          <p:spTgt spid="9"/>
                                        </p:tgtEl>
                                      </p:cBhvr>
                                    </p:animEffect>
                                  </p:childTnLst>
                                </p:cTn>
                              </p:par>
                              <p:par>
                                <p:cTn id="138" presetID="3" presetClass="entr" presetSubtype="10" fill="hold"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blinds(horizontal)">
                                      <p:cBhvr>
                                        <p:cTn id="140" dur="500"/>
                                        <p:tgtEl>
                                          <p:spTgt spid="7"/>
                                        </p:tgtEl>
                                      </p:cBhvr>
                                    </p:animEffect>
                                  </p:childTnLst>
                                </p:cTn>
                              </p:par>
                              <p:par>
                                <p:cTn id="141" presetID="3" presetClass="entr" presetSubtype="10" fill="hold" nodeType="with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blinds(horizontal)">
                                      <p:cBhvr>
                                        <p:cTn id="143" dur="500"/>
                                        <p:tgtEl>
                                          <p:spTgt spid="8"/>
                                        </p:tgtEl>
                                      </p:cBhvr>
                                    </p:animEffect>
                                  </p:childTnLst>
                                </p:cTn>
                              </p:par>
                              <p:par>
                                <p:cTn id="144" presetID="22" presetClass="entr" presetSubtype="4" fill="hold" nodeType="with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wipe(down)">
                                      <p:cBhvr>
                                        <p:cTn id="146" dur="500"/>
                                        <p:tgtEl>
                                          <p:spTgt spid="28"/>
                                        </p:tgtEl>
                                      </p:cBhvr>
                                    </p:animEffect>
                                  </p:childTnLst>
                                </p:cTn>
                              </p:par>
                              <p:par>
                                <p:cTn id="147" presetID="22" presetClass="entr" presetSubtype="4" fill="hold" nodeType="withEffect">
                                  <p:stCondLst>
                                    <p:cond delay="0"/>
                                  </p:stCondLst>
                                  <p:childTnLst>
                                    <p:set>
                                      <p:cBhvr>
                                        <p:cTn id="148" dur="1" fill="hold">
                                          <p:stCondLst>
                                            <p:cond delay="0"/>
                                          </p:stCondLst>
                                        </p:cTn>
                                        <p:tgtEl>
                                          <p:spTgt spid="29"/>
                                        </p:tgtEl>
                                        <p:attrNameLst>
                                          <p:attrName>style.visibility</p:attrName>
                                        </p:attrNameLst>
                                      </p:cBhvr>
                                      <p:to>
                                        <p:strVal val="visible"/>
                                      </p:to>
                                    </p:set>
                                    <p:animEffect transition="in" filter="wipe(down)">
                                      <p:cBhvr>
                                        <p:cTn id="149" dur="500"/>
                                        <p:tgtEl>
                                          <p:spTgt spid="29"/>
                                        </p:tgtEl>
                                      </p:cBhvr>
                                    </p:animEffect>
                                  </p:childTnLst>
                                </p:cTn>
                              </p:par>
                              <p:par>
                                <p:cTn id="150" presetID="22" presetClass="entr" presetSubtype="4" fill="hold" nodeType="with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wipe(down)">
                                      <p:cBhvr>
                                        <p:cTn id="152" dur="500"/>
                                        <p:tgtEl>
                                          <p:spTgt spid="3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nodeType="click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wipe(down)">
                                      <p:cBhvr>
                                        <p:cTn id="157" dur="500"/>
                                        <p:tgtEl>
                                          <p:spTgt spid="18"/>
                                        </p:tgtEl>
                                      </p:cBhvr>
                                    </p:animEffect>
                                  </p:childTnLst>
                                </p:cTn>
                              </p:par>
                              <p:par>
                                <p:cTn id="158" presetID="22" presetClass="entr" presetSubtype="4" fill="hold" nodeType="withEffect">
                                  <p:stCondLst>
                                    <p:cond delay="0"/>
                                  </p:stCondLst>
                                  <p:childTnLst>
                                    <p:set>
                                      <p:cBhvr>
                                        <p:cTn id="159" dur="1" fill="hold">
                                          <p:stCondLst>
                                            <p:cond delay="0"/>
                                          </p:stCondLst>
                                        </p:cTn>
                                        <p:tgtEl>
                                          <p:spTgt spid="16"/>
                                        </p:tgtEl>
                                        <p:attrNameLst>
                                          <p:attrName>style.visibility</p:attrName>
                                        </p:attrNameLst>
                                      </p:cBhvr>
                                      <p:to>
                                        <p:strVal val="visible"/>
                                      </p:to>
                                    </p:set>
                                    <p:animEffect transition="in" filter="wipe(down)">
                                      <p:cBhvr>
                                        <p:cTn id="160" dur="500"/>
                                        <p:tgtEl>
                                          <p:spTgt spid="16"/>
                                        </p:tgtEl>
                                      </p:cBhvr>
                                    </p:animEffect>
                                  </p:childTnLst>
                                </p:cTn>
                              </p:par>
                              <p:par>
                                <p:cTn id="161" presetID="22" presetClass="entr" presetSubtype="4" fill="hold" nodeType="withEffect">
                                  <p:stCondLst>
                                    <p:cond delay="0"/>
                                  </p:stCondLst>
                                  <p:childTnLst>
                                    <p:set>
                                      <p:cBhvr>
                                        <p:cTn id="162" dur="1" fill="hold">
                                          <p:stCondLst>
                                            <p:cond delay="0"/>
                                          </p:stCondLst>
                                        </p:cTn>
                                        <p:tgtEl>
                                          <p:spTgt spid="17"/>
                                        </p:tgtEl>
                                        <p:attrNameLst>
                                          <p:attrName>style.visibility</p:attrName>
                                        </p:attrNameLst>
                                      </p:cBhvr>
                                      <p:to>
                                        <p:strVal val="visible"/>
                                      </p:to>
                                    </p:set>
                                    <p:animEffect transition="in" filter="wipe(down)">
                                      <p:cBhvr>
                                        <p:cTn id="163" dur="500"/>
                                        <p:tgtEl>
                                          <p:spTgt spid="17"/>
                                        </p:tgtEl>
                                      </p:cBhvr>
                                    </p:animEffect>
                                  </p:childTnLst>
                                </p:cTn>
                              </p:par>
                              <p:par>
                                <p:cTn id="164" presetID="22" presetClass="entr" presetSubtype="4" fill="hold" nodeType="withEffect">
                                  <p:stCondLst>
                                    <p:cond delay="0"/>
                                  </p:stCondLst>
                                  <p:childTnLst>
                                    <p:set>
                                      <p:cBhvr>
                                        <p:cTn id="165" dur="1" fill="hold">
                                          <p:stCondLst>
                                            <p:cond delay="0"/>
                                          </p:stCondLst>
                                        </p:cTn>
                                        <p:tgtEl>
                                          <p:spTgt spid="31"/>
                                        </p:tgtEl>
                                        <p:attrNameLst>
                                          <p:attrName>style.visibility</p:attrName>
                                        </p:attrNameLst>
                                      </p:cBhvr>
                                      <p:to>
                                        <p:strVal val="visible"/>
                                      </p:to>
                                    </p:set>
                                    <p:animEffect transition="in" filter="wipe(down)">
                                      <p:cBhvr>
                                        <p:cTn id="166" dur="500"/>
                                        <p:tgtEl>
                                          <p:spTgt spid="31"/>
                                        </p:tgtEl>
                                      </p:cBhvr>
                                    </p:animEffect>
                                  </p:childTnLst>
                                </p:cTn>
                              </p:par>
                              <p:par>
                                <p:cTn id="167" presetID="22" presetClass="entr" presetSubtype="4" fill="hold" nodeType="withEffect">
                                  <p:stCondLst>
                                    <p:cond delay="0"/>
                                  </p:stCondLst>
                                  <p:childTnLst>
                                    <p:set>
                                      <p:cBhvr>
                                        <p:cTn id="168" dur="1" fill="hold">
                                          <p:stCondLst>
                                            <p:cond delay="0"/>
                                          </p:stCondLst>
                                        </p:cTn>
                                        <p:tgtEl>
                                          <p:spTgt spid="56458"/>
                                        </p:tgtEl>
                                        <p:attrNameLst>
                                          <p:attrName>style.visibility</p:attrName>
                                        </p:attrNameLst>
                                      </p:cBhvr>
                                      <p:to>
                                        <p:strVal val="visible"/>
                                      </p:to>
                                    </p:set>
                                    <p:animEffect transition="in" filter="wipe(down)">
                                      <p:cBhvr>
                                        <p:cTn id="169" dur="500"/>
                                        <p:tgtEl>
                                          <p:spTgt spid="56458"/>
                                        </p:tgtEl>
                                      </p:cBhvr>
                                    </p:animEffect>
                                  </p:childTnLst>
                                </p:cTn>
                              </p:par>
                              <p:par>
                                <p:cTn id="170" presetID="22" presetClass="entr" presetSubtype="4" fill="hold" nodeType="withEffect">
                                  <p:stCondLst>
                                    <p:cond delay="0"/>
                                  </p:stCondLst>
                                  <p:childTnLst>
                                    <p:set>
                                      <p:cBhvr>
                                        <p:cTn id="171" dur="1" fill="hold">
                                          <p:stCondLst>
                                            <p:cond delay="0"/>
                                          </p:stCondLst>
                                        </p:cTn>
                                        <p:tgtEl>
                                          <p:spTgt spid="56459"/>
                                        </p:tgtEl>
                                        <p:attrNameLst>
                                          <p:attrName>style.visibility</p:attrName>
                                        </p:attrNameLst>
                                      </p:cBhvr>
                                      <p:to>
                                        <p:strVal val="visible"/>
                                      </p:to>
                                    </p:set>
                                    <p:animEffect transition="in" filter="wipe(down)">
                                      <p:cBhvr>
                                        <p:cTn id="172" dur="500"/>
                                        <p:tgtEl>
                                          <p:spTgt spid="56459"/>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735831"/>
                                        </p:tgtEl>
                                        <p:attrNameLst>
                                          <p:attrName>style.visibility</p:attrName>
                                        </p:attrNameLst>
                                      </p:cBhvr>
                                      <p:to>
                                        <p:strVal val="visible"/>
                                      </p:to>
                                    </p:set>
                                    <p:animEffect transition="in" filter="wipe(left)">
                                      <p:cBhvr>
                                        <p:cTn id="177" dur="500"/>
                                        <p:tgtEl>
                                          <p:spTgt spid="1735831"/>
                                        </p:tgtEl>
                                      </p:cBhvr>
                                    </p:animEffect>
                                  </p:childTnLst>
                                </p:cTn>
                              </p:par>
                            </p:childTnLst>
                          </p:cTn>
                        </p:par>
                        <p:par>
                          <p:cTn id="178" fill="hold">
                            <p:stCondLst>
                              <p:cond delay="500"/>
                            </p:stCondLst>
                            <p:childTnLst>
                              <p:par>
                                <p:cTn id="179" presetID="0" presetClass="path" presetSubtype="0" accel="50000" decel="50000" fill="hold" nodeType="afterEffect">
                                  <p:stCondLst>
                                    <p:cond delay="0"/>
                                  </p:stCondLst>
                                  <p:childTnLst>
                                    <p:animMotion origin="layout" path="M 0.00365 -0.01481 C -0.00521 -0.03472 -0.01406 -0.05463 0.03698 -0.0537 C 0.08802 -0.05278 0.26493 -0.01597 0.31042 -0.00856 " pathEditMode="relative" ptsTypes="aaA">
                                      <p:cBhvr>
                                        <p:cTn id="180" dur="2000" fill="hold"/>
                                        <p:tgtEl>
                                          <p:spTgt spid="15"/>
                                        </p:tgtEl>
                                        <p:attrNameLst>
                                          <p:attrName>ppt_x</p:attrName>
                                          <p:attrName>ppt_y</p:attrName>
                                        </p:attrNameLst>
                                      </p:cBhvr>
                                    </p:animMotion>
                                  </p:childTnLst>
                                </p:cTn>
                              </p:par>
                            </p:childTnLst>
                          </p:cTn>
                        </p:par>
                        <p:par>
                          <p:cTn id="181" fill="hold">
                            <p:stCondLst>
                              <p:cond delay="2500"/>
                            </p:stCondLst>
                            <p:childTnLst>
                              <p:par>
                                <p:cTn id="182" presetID="0" presetClass="path" presetSubtype="0" accel="50000" decel="50000" fill="hold" nodeType="afterEffect">
                                  <p:stCondLst>
                                    <p:cond delay="0"/>
                                  </p:stCondLst>
                                  <p:childTnLst>
                                    <p:animMotion origin="layout" path="M 0.00261 -0.01481 C -0.02274 -0.03518 -0.04791 -0.05556 0.00209 -0.0544 C 0.05209 -0.05324 0.25261 -0.0162 0.30261 -0.00856 " pathEditMode="relative" ptsTypes="aaA">
                                      <p:cBhvr>
                                        <p:cTn id="183" dur="2000" fill="hold"/>
                                        <p:tgtEl>
                                          <p:spTgt spid="13"/>
                                        </p:tgtEl>
                                        <p:attrNameLst>
                                          <p:attrName>ppt_x</p:attrName>
                                          <p:attrName>ppt_y</p:attrName>
                                        </p:attrNameLst>
                                      </p:cBhvr>
                                    </p:animMotion>
                                  </p:childTnLst>
                                </p:cTn>
                              </p:par>
                            </p:childTnLst>
                          </p:cTn>
                        </p:par>
                        <p:par>
                          <p:cTn id="184" fill="hold">
                            <p:stCondLst>
                              <p:cond delay="4500"/>
                            </p:stCondLst>
                            <p:childTnLst>
                              <p:par>
                                <p:cTn id="185" presetID="0" presetClass="path" presetSubtype="0" accel="50000" decel="50000" fill="hold" nodeType="afterEffect">
                                  <p:stCondLst>
                                    <p:cond delay="0"/>
                                  </p:stCondLst>
                                  <p:childTnLst>
                                    <p:animMotion origin="layout" path="M 0.00468 -0.01273 C -0.03802 -0.03333 -0.08056 -0.05393 -0.0323 -0.05301 C 0.01597 -0.05208 0.23993 -0.01528 0.29427 -0.00787 " pathEditMode="relative" rAng="0" ptsTypes="aaA">
                                      <p:cBhvr>
                                        <p:cTn id="186" dur="2000" fill="hold"/>
                                        <p:tgtEl>
                                          <p:spTgt spid="14"/>
                                        </p:tgtEl>
                                        <p:attrNameLst>
                                          <p:attrName>ppt_x</p:attrName>
                                          <p:attrName>ppt_y</p:attrName>
                                        </p:attrNameLst>
                                      </p:cBhvr>
                                      <p:rCtr x="102" y="-18"/>
                                    </p:animMotion>
                                  </p:childTnLst>
                                </p:cTn>
                              </p:par>
                            </p:childTnLst>
                          </p:cTn>
                        </p:par>
                        <p:par>
                          <p:cTn id="187" fill="hold">
                            <p:stCondLst>
                              <p:cond delay="6500"/>
                            </p:stCondLst>
                            <p:childTnLst>
                              <p:par>
                                <p:cTn id="188" presetID="0" presetClass="path" presetSubtype="0" accel="50000" decel="50000" fill="hold" nodeType="afterEffect">
                                  <p:stCondLst>
                                    <p:cond delay="0"/>
                                  </p:stCondLst>
                                  <p:childTnLst>
                                    <p:animMotion origin="layout" path="M 0.00208 -0.01482 C -0.01406 -0.04283 -0.03004 -0.0706 0.03385 -0.06412 C 0.09774 -0.05764 0.32726 0.00926 0.38594 0.02407 " pathEditMode="relative" ptsTypes="aaA">
                                      <p:cBhvr>
                                        <p:cTn id="189" dur="2000" fill="hold"/>
                                        <p:tgtEl>
                                          <p:spTgt spid="18"/>
                                        </p:tgtEl>
                                        <p:attrNameLst>
                                          <p:attrName>ppt_x</p:attrName>
                                          <p:attrName>ppt_y</p:attrName>
                                        </p:attrNameLst>
                                      </p:cBhvr>
                                    </p:animMotion>
                                  </p:childTnLst>
                                </p:cTn>
                              </p:par>
                            </p:childTnLst>
                          </p:cTn>
                        </p:par>
                        <p:par>
                          <p:cTn id="190" fill="hold">
                            <p:stCondLst>
                              <p:cond delay="8500"/>
                            </p:stCondLst>
                            <p:childTnLst>
                              <p:par>
                                <p:cTn id="191" presetID="0" presetClass="path" presetSubtype="0" accel="50000" decel="50000" fill="hold" nodeType="afterEffect">
                                  <p:stCondLst>
                                    <p:cond delay="0"/>
                                  </p:stCondLst>
                                  <p:childTnLst>
                                    <p:animMotion origin="layout" path="M 0.00157 -0.01482 C -0.02968 -0.04422 -0.06093 -0.07361 0.00157 -0.0669 C 0.06407 -0.06019 0.31441 0.01018 0.37709 0.02546 " pathEditMode="relative" ptsTypes="aaA">
                                      <p:cBhvr>
                                        <p:cTn id="192" dur="2000" fill="hold"/>
                                        <p:tgtEl>
                                          <p:spTgt spid="16"/>
                                        </p:tgtEl>
                                        <p:attrNameLst>
                                          <p:attrName>ppt_x</p:attrName>
                                          <p:attrName>ppt_y</p:attrName>
                                        </p:attrNameLst>
                                      </p:cBhvr>
                                    </p:animMotion>
                                  </p:childTnLst>
                                </p:cTn>
                              </p:par>
                            </p:childTnLst>
                          </p:cTn>
                        </p:par>
                        <p:par>
                          <p:cTn id="193" fill="hold">
                            <p:stCondLst>
                              <p:cond delay="10500"/>
                            </p:stCondLst>
                            <p:childTnLst>
                              <p:par>
                                <p:cTn id="194" presetID="0" presetClass="path" presetSubtype="0" accel="50000" decel="50000" fill="hold" nodeType="afterEffect">
                                  <p:stCondLst>
                                    <p:cond delay="0"/>
                                  </p:stCondLst>
                                  <p:childTnLst>
                                    <p:animMotion origin="layout" path="M 0.00729 -0.01389 C -0.04219 -0.04422 -0.0915 -0.07454 -0.03125 -0.06806 C 0.02899 -0.06158 0.3026 0.00949 0.36927 0.025 " pathEditMode="relative" rAng="0" ptsTypes="aaA">
                                      <p:cBhvr>
                                        <p:cTn id="195" dur="2000" fill="hold"/>
                                        <p:tgtEl>
                                          <p:spTgt spid="17"/>
                                        </p:tgtEl>
                                        <p:attrNameLst>
                                          <p:attrName>ppt_x</p:attrName>
                                          <p:attrName>ppt_y</p:attrName>
                                        </p:attrNameLst>
                                      </p:cBhvr>
                                      <p:rCtr x="132" y="-11"/>
                                    </p:animMotion>
                                  </p:childTnLst>
                                </p:cTn>
                              </p:par>
                            </p:childTnLst>
                          </p:cTn>
                        </p:par>
                      </p:childTnLst>
                    </p:cTn>
                  </p:par>
                  <p:par>
                    <p:cTn id="196" fill="hold">
                      <p:stCondLst>
                        <p:cond delay="indefinite"/>
                      </p:stCondLst>
                      <p:childTnLst>
                        <p:par>
                          <p:cTn id="197" fill="hold">
                            <p:stCondLst>
                              <p:cond delay="0"/>
                            </p:stCondLst>
                            <p:childTnLst>
                              <p:par>
                                <p:cTn id="198" presetID="21" presetClass="entr" presetSubtype="4" fill="hold" nodeType="clickEffect">
                                  <p:stCondLst>
                                    <p:cond delay="0"/>
                                  </p:stCondLst>
                                  <p:childTnLst>
                                    <p:set>
                                      <p:cBhvr>
                                        <p:cTn id="199" dur="1" fill="hold">
                                          <p:stCondLst>
                                            <p:cond delay="0"/>
                                          </p:stCondLst>
                                        </p:cTn>
                                        <p:tgtEl>
                                          <p:spTgt spid="56461"/>
                                        </p:tgtEl>
                                        <p:attrNameLst>
                                          <p:attrName>style.visibility</p:attrName>
                                        </p:attrNameLst>
                                      </p:cBhvr>
                                      <p:to>
                                        <p:strVal val="visible"/>
                                      </p:to>
                                    </p:set>
                                    <p:animEffect transition="in" filter="wheel(4)">
                                      <p:cBhvr>
                                        <p:cTn id="200" dur="2000"/>
                                        <p:tgtEl>
                                          <p:spTgt spid="56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828" grpId="0" animBg="1"/>
      <p:bldP spid="1735830" grpId="0" animBg="1"/>
      <p:bldP spid="1735831" grpId="0" animBg="1"/>
      <p:bldP spid="1735832" grpId="0" animBg="1"/>
      <p:bldP spid="1735836" grpId="0" animBg="1"/>
      <p:bldP spid="17358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备份相关术语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Lan</a:t>
            </a:r>
            <a:r>
              <a:rPr lang="zh-CN" altLang="en-US" sz="3200" b="1" dirty="0" smtClean="0">
                <a:solidFill>
                  <a:schemeClr val="bg1"/>
                </a:solidFill>
                <a:latin typeface="微软雅黑" pitchFamily="34" charset="-122"/>
                <a:ea typeface="微软雅黑" pitchFamily="34" charset="-122"/>
                <a:cs typeface="Times New Roman" pitchFamily="18" charset="0"/>
              </a:rPr>
              <a:t>备份</a:t>
            </a:r>
          </a:p>
        </p:txBody>
      </p:sp>
      <p:pic>
        <p:nvPicPr>
          <p:cNvPr id="3080" name="Picture 6" descr="NF560D2"/>
          <p:cNvPicPr>
            <a:picLocks noChangeAspect="1" noChangeArrowheads="1"/>
          </p:cNvPicPr>
          <p:nvPr/>
        </p:nvPicPr>
        <p:blipFill>
          <a:blip r:embed="rId4"/>
          <a:srcRect/>
          <a:stretch>
            <a:fillRect/>
          </a:stretch>
        </p:blipFill>
        <p:spPr bwMode="auto">
          <a:xfrm>
            <a:off x="673100" y="3162322"/>
            <a:ext cx="1270000" cy="1016000"/>
          </a:xfrm>
          <a:prstGeom prst="rect">
            <a:avLst/>
          </a:prstGeom>
          <a:noFill/>
          <a:ln w="9525">
            <a:noFill/>
            <a:miter lim="800000"/>
            <a:headEnd/>
            <a:tailEnd/>
          </a:ln>
        </p:spPr>
      </p:pic>
      <p:pic>
        <p:nvPicPr>
          <p:cNvPr id="3081" name="Picture 8" descr="NF560D2"/>
          <p:cNvPicPr>
            <a:picLocks noChangeAspect="1" noChangeArrowheads="1"/>
          </p:cNvPicPr>
          <p:nvPr/>
        </p:nvPicPr>
        <p:blipFill>
          <a:blip r:embed="rId4"/>
          <a:srcRect/>
          <a:stretch>
            <a:fillRect/>
          </a:stretch>
        </p:blipFill>
        <p:spPr bwMode="auto">
          <a:xfrm>
            <a:off x="2171700" y="3162322"/>
            <a:ext cx="1270000" cy="1016000"/>
          </a:xfrm>
          <a:prstGeom prst="rect">
            <a:avLst/>
          </a:prstGeom>
          <a:noFill/>
          <a:ln w="9525">
            <a:noFill/>
            <a:miter lim="800000"/>
            <a:headEnd/>
            <a:tailEnd/>
          </a:ln>
        </p:spPr>
      </p:pic>
      <p:pic>
        <p:nvPicPr>
          <p:cNvPr id="3082" name="Picture 9" descr="NF560D2"/>
          <p:cNvPicPr>
            <a:picLocks noChangeAspect="1" noChangeArrowheads="1"/>
          </p:cNvPicPr>
          <p:nvPr/>
        </p:nvPicPr>
        <p:blipFill>
          <a:blip r:embed="rId4"/>
          <a:srcRect/>
          <a:stretch>
            <a:fillRect/>
          </a:stretch>
        </p:blipFill>
        <p:spPr bwMode="auto">
          <a:xfrm>
            <a:off x="3695700" y="3162322"/>
            <a:ext cx="1270000" cy="1016000"/>
          </a:xfrm>
          <a:prstGeom prst="rect">
            <a:avLst/>
          </a:prstGeom>
          <a:noFill/>
          <a:ln w="9525">
            <a:noFill/>
            <a:miter lim="800000"/>
            <a:headEnd/>
            <a:tailEnd/>
          </a:ln>
        </p:spPr>
      </p:pic>
      <p:sp>
        <p:nvSpPr>
          <p:cNvPr id="3083" name="Line 10"/>
          <p:cNvSpPr>
            <a:spLocks noChangeShapeType="1"/>
          </p:cNvSpPr>
          <p:nvPr/>
        </p:nvSpPr>
        <p:spPr bwMode="auto">
          <a:xfrm>
            <a:off x="812800" y="2819422"/>
            <a:ext cx="4191000" cy="0"/>
          </a:xfrm>
          <a:prstGeom prst="line">
            <a:avLst/>
          </a:prstGeom>
          <a:noFill/>
          <a:ln w="76200">
            <a:solidFill>
              <a:schemeClr val="bg2"/>
            </a:solidFill>
            <a:round/>
            <a:headEnd/>
            <a:tailEnd/>
          </a:ln>
        </p:spPr>
        <p:txBody>
          <a:bodyPr/>
          <a:lstStyle/>
          <a:p>
            <a:endParaRPr lang="zh-CN" altLang="en-US"/>
          </a:p>
        </p:txBody>
      </p:sp>
      <p:sp>
        <p:nvSpPr>
          <p:cNvPr id="3084" name="Line 11"/>
          <p:cNvSpPr>
            <a:spLocks noChangeShapeType="1"/>
          </p:cNvSpPr>
          <p:nvPr/>
        </p:nvSpPr>
        <p:spPr bwMode="auto">
          <a:xfrm flipV="1">
            <a:off x="1384300" y="2832122"/>
            <a:ext cx="0" cy="596900"/>
          </a:xfrm>
          <a:prstGeom prst="line">
            <a:avLst/>
          </a:prstGeom>
          <a:noFill/>
          <a:ln w="9525">
            <a:solidFill>
              <a:schemeClr val="bg2"/>
            </a:solidFill>
            <a:round/>
            <a:headEnd/>
            <a:tailEnd/>
          </a:ln>
        </p:spPr>
        <p:txBody>
          <a:bodyPr/>
          <a:lstStyle/>
          <a:p>
            <a:endParaRPr lang="zh-CN" altLang="en-US"/>
          </a:p>
        </p:txBody>
      </p:sp>
      <p:sp>
        <p:nvSpPr>
          <p:cNvPr id="3085" name="Line 12"/>
          <p:cNvSpPr>
            <a:spLocks noChangeShapeType="1"/>
          </p:cNvSpPr>
          <p:nvPr/>
        </p:nvSpPr>
        <p:spPr bwMode="auto">
          <a:xfrm flipV="1">
            <a:off x="2895600" y="2832122"/>
            <a:ext cx="0" cy="596900"/>
          </a:xfrm>
          <a:prstGeom prst="line">
            <a:avLst/>
          </a:prstGeom>
          <a:noFill/>
          <a:ln w="9525">
            <a:solidFill>
              <a:schemeClr val="bg2"/>
            </a:solidFill>
            <a:round/>
            <a:headEnd/>
            <a:tailEnd/>
          </a:ln>
        </p:spPr>
        <p:txBody>
          <a:bodyPr/>
          <a:lstStyle/>
          <a:p>
            <a:endParaRPr lang="zh-CN" altLang="en-US"/>
          </a:p>
        </p:txBody>
      </p:sp>
      <p:sp>
        <p:nvSpPr>
          <p:cNvPr id="3086" name="Line 13"/>
          <p:cNvSpPr>
            <a:spLocks noChangeShapeType="1"/>
          </p:cNvSpPr>
          <p:nvPr/>
        </p:nvSpPr>
        <p:spPr bwMode="auto">
          <a:xfrm flipV="1">
            <a:off x="4419600" y="2832122"/>
            <a:ext cx="0" cy="596900"/>
          </a:xfrm>
          <a:prstGeom prst="line">
            <a:avLst/>
          </a:prstGeom>
          <a:noFill/>
          <a:ln w="9525">
            <a:solidFill>
              <a:schemeClr val="bg2"/>
            </a:solidFill>
            <a:round/>
            <a:headEnd/>
            <a:tailEnd/>
          </a:ln>
        </p:spPr>
        <p:txBody>
          <a:bodyPr/>
          <a:lstStyle/>
          <a:p>
            <a:endParaRPr lang="zh-CN" altLang="en-US"/>
          </a:p>
        </p:txBody>
      </p:sp>
      <p:graphicFrame>
        <p:nvGraphicFramePr>
          <p:cNvPr id="3074" name="Object 20"/>
          <p:cNvGraphicFramePr>
            <a:graphicFrameLocks noChangeAspect="1"/>
          </p:cNvGraphicFramePr>
          <p:nvPr/>
        </p:nvGraphicFramePr>
        <p:xfrm>
          <a:off x="1952625" y="1863747"/>
          <a:ext cx="541338" cy="541338"/>
        </p:xfrm>
        <a:graphic>
          <a:graphicData uri="http://schemas.openxmlformats.org/presentationml/2006/ole">
            <p:oleObj spid="_x0000_s467970" name="Visio" r:id="rId5" imgW="947547" imgH="948309" progId="Visio.Drawing.11">
              <p:embed/>
            </p:oleObj>
          </a:graphicData>
        </a:graphic>
      </p:graphicFrame>
      <p:sp>
        <p:nvSpPr>
          <p:cNvPr id="3087" name="Line 21"/>
          <p:cNvSpPr>
            <a:spLocks noChangeShapeType="1"/>
          </p:cNvSpPr>
          <p:nvPr/>
        </p:nvSpPr>
        <p:spPr bwMode="auto">
          <a:xfrm>
            <a:off x="2171700" y="2400322"/>
            <a:ext cx="0" cy="368300"/>
          </a:xfrm>
          <a:prstGeom prst="line">
            <a:avLst/>
          </a:prstGeom>
          <a:noFill/>
          <a:ln w="9525">
            <a:solidFill>
              <a:schemeClr val="bg2"/>
            </a:solidFill>
            <a:round/>
            <a:headEnd/>
            <a:tailEnd/>
          </a:ln>
        </p:spPr>
        <p:txBody>
          <a:bodyPr/>
          <a:lstStyle/>
          <a:p>
            <a:endParaRPr lang="zh-CN" altLang="en-US"/>
          </a:p>
        </p:txBody>
      </p:sp>
      <p:sp>
        <p:nvSpPr>
          <p:cNvPr id="3088" name="Line 22"/>
          <p:cNvSpPr>
            <a:spLocks noChangeShapeType="1"/>
          </p:cNvSpPr>
          <p:nvPr/>
        </p:nvSpPr>
        <p:spPr bwMode="auto">
          <a:xfrm>
            <a:off x="2895600" y="2400322"/>
            <a:ext cx="0" cy="368300"/>
          </a:xfrm>
          <a:prstGeom prst="line">
            <a:avLst/>
          </a:prstGeom>
          <a:noFill/>
          <a:ln w="9525">
            <a:solidFill>
              <a:schemeClr val="bg2"/>
            </a:solidFill>
            <a:round/>
            <a:headEnd/>
            <a:tailEnd/>
          </a:ln>
        </p:spPr>
        <p:txBody>
          <a:bodyPr/>
          <a:lstStyle/>
          <a:p>
            <a:endParaRPr lang="zh-CN" altLang="en-US"/>
          </a:p>
        </p:txBody>
      </p:sp>
      <p:sp>
        <p:nvSpPr>
          <p:cNvPr id="3089" name="Line 23"/>
          <p:cNvSpPr>
            <a:spLocks noChangeShapeType="1"/>
          </p:cNvSpPr>
          <p:nvPr/>
        </p:nvSpPr>
        <p:spPr bwMode="auto">
          <a:xfrm>
            <a:off x="3619500" y="2400322"/>
            <a:ext cx="0" cy="368300"/>
          </a:xfrm>
          <a:prstGeom prst="line">
            <a:avLst/>
          </a:prstGeom>
          <a:noFill/>
          <a:ln w="9525">
            <a:solidFill>
              <a:schemeClr val="bg2"/>
            </a:solidFill>
            <a:round/>
            <a:headEnd/>
            <a:tailEnd/>
          </a:ln>
        </p:spPr>
        <p:txBody>
          <a:bodyPr/>
          <a:lstStyle/>
          <a:p>
            <a:endParaRPr lang="zh-CN" altLang="en-US"/>
          </a:p>
        </p:txBody>
      </p:sp>
      <p:graphicFrame>
        <p:nvGraphicFramePr>
          <p:cNvPr id="3075" name="Object 24"/>
          <p:cNvGraphicFramePr>
            <a:graphicFrameLocks noChangeAspect="1"/>
          </p:cNvGraphicFramePr>
          <p:nvPr/>
        </p:nvGraphicFramePr>
        <p:xfrm>
          <a:off x="2663825" y="1863747"/>
          <a:ext cx="541338" cy="541338"/>
        </p:xfrm>
        <a:graphic>
          <a:graphicData uri="http://schemas.openxmlformats.org/presentationml/2006/ole">
            <p:oleObj spid="_x0000_s467971" name="Visio" r:id="rId6" imgW="947547" imgH="948309" progId="Visio.Drawing.11">
              <p:embed/>
            </p:oleObj>
          </a:graphicData>
        </a:graphic>
      </p:graphicFrame>
      <p:graphicFrame>
        <p:nvGraphicFramePr>
          <p:cNvPr id="3076" name="Object 25"/>
          <p:cNvGraphicFramePr>
            <a:graphicFrameLocks noChangeAspect="1"/>
          </p:cNvGraphicFramePr>
          <p:nvPr/>
        </p:nvGraphicFramePr>
        <p:xfrm>
          <a:off x="3387725" y="1876447"/>
          <a:ext cx="541338" cy="541338"/>
        </p:xfrm>
        <a:graphic>
          <a:graphicData uri="http://schemas.openxmlformats.org/presentationml/2006/ole">
            <p:oleObj spid="_x0000_s467972" name="Visio" r:id="rId7" imgW="947547" imgH="948309" progId="Visio.Drawing.11">
              <p:embed/>
            </p:oleObj>
          </a:graphicData>
        </a:graphic>
      </p:graphicFrame>
      <p:sp>
        <p:nvSpPr>
          <p:cNvPr id="3090" name="Text Box 26"/>
          <p:cNvSpPr txBox="1">
            <a:spLocks noChangeArrowheads="1"/>
          </p:cNvSpPr>
          <p:nvPr/>
        </p:nvSpPr>
        <p:spPr bwMode="auto">
          <a:xfrm>
            <a:off x="215900" y="2679722"/>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t>LAN</a:t>
            </a:r>
          </a:p>
        </p:txBody>
      </p:sp>
      <p:grpSp>
        <p:nvGrpSpPr>
          <p:cNvPr id="3" name="Group 35"/>
          <p:cNvGrpSpPr>
            <a:grpSpLocks/>
          </p:cNvGrpSpPr>
          <p:nvPr/>
        </p:nvGrpSpPr>
        <p:grpSpPr bwMode="auto">
          <a:xfrm>
            <a:off x="2016125" y="5751535"/>
            <a:ext cx="1724025" cy="331787"/>
            <a:chOff x="1230" y="3391"/>
            <a:chExt cx="1086" cy="209"/>
          </a:xfrm>
        </p:grpSpPr>
        <p:sp>
          <p:nvSpPr>
            <p:cNvPr id="3133" name="AutoShape 36"/>
            <p:cNvSpPr>
              <a:spLocks noChangeArrowheads="1"/>
            </p:cNvSpPr>
            <p:nvPr/>
          </p:nvSpPr>
          <p:spPr bwMode="gray">
            <a:xfrm>
              <a:off x="1230" y="3391"/>
              <a:ext cx="1086" cy="209"/>
            </a:xfrm>
            <a:prstGeom prst="roundRect">
              <a:avLst>
                <a:gd name="adj" fmla="val 11921"/>
              </a:avLst>
            </a:prstGeom>
            <a:gradFill rotWithShape="1">
              <a:gsLst>
                <a:gs pos="0">
                  <a:schemeClr val="bg1">
                    <a:alpha val="0"/>
                  </a:schemeClr>
                </a:gs>
                <a:gs pos="100000">
                  <a:srgbClr val="C0C0C0">
                    <a:alpha val="48000"/>
                  </a:srgbClr>
                </a:gs>
              </a:gsLst>
              <a:lin ang="5400000" scaled="1"/>
            </a:gradFill>
            <a:ln w="38100" algn="ctr">
              <a:solidFill>
                <a:srgbClr val="DDDDDD"/>
              </a:solidFill>
              <a:round/>
              <a:headEnd/>
              <a:tailEnd/>
            </a:ln>
          </p:spPr>
          <p:txBody>
            <a:bodyPr wrap="none" anchor="ctr"/>
            <a:lstStyle/>
            <a:p>
              <a:pPr algn="ctr">
                <a:spcBef>
                  <a:spcPct val="50000"/>
                </a:spcBef>
              </a:pPr>
              <a:endParaRPr lang="zh-CN" altLang="en-US"/>
            </a:p>
          </p:txBody>
        </p:sp>
        <p:sp>
          <p:nvSpPr>
            <p:cNvPr id="3134" name="Text Box 37"/>
            <p:cNvSpPr txBox="1">
              <a:spLocks noChangeArrowheads="1"/>
            </p:cNvSpPr>
            <p:nvPr/>
          </p:nvSpPr>
          <p:spPr bwMode="auto">
            <a:xfrm>
              <a:off x="1392" y="3424"/>
              <a:ext cx="832" cy="173"/>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LAN</a:t>
              </a:r>
              <a:r>
                <a:rPr lang="zh-CN" altLang="en-US">
                  <a:latin typeface="微软雅黑" pitchFamily="34" charset="-122"/>
                  <a:ea typeface="微软雅黑" pitchFamily="34" charset="-122"/>
                </a:rPr>
                <a:t>备份</a:t>
              </a:r>
            </a:p>
          </p:txBody>
        </p:sp>
      </p:grpSp>
      <p:grpSp>
        <p:nvGrpSpPr>
          <p:cNvPr id="4" name="Group 40"/>
          <p:cNvGrpSpPr>
            <a:grpSpLocks/>
          </p:cNvGrpSpPr>
          <p:nvPr/>
        </p:nvGrpSpPr>
        <p:grpSpPr bwMode="auto">
          <a:xfrm>
            <a:off x="5838825" y="1112860"/>
            <a:ext cx="2713038" cy="2495550"/>
            <a:chOff x="2950" y="605"/>
            <a:chExt cx="1709" cy="1572"/>
          </a:xfrm>
        </p:grpSpPr>
        <p:sp>
          <p:nvSpPr>
            <p:cNvPr id="1739817" name="AutoShape 41"/>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所需设备</a:t>
              </a:r>
            </a:p>
          </p:txBody>
        </p:sp>
      </p:grpSp>
      <p:grpSp>
        <p:nvGrpSpPr>
          <p:cNvPr id="5" name="Group 43"/>
          <p:cNvGrpSpPr>
            <a:grpSpLocks/>
          </p:cNvGrpSpPr>
          <p:nvPr/>
        </p:nvGrpSpPr>
        <p:grpSpPr bwMode="auto">
          <a:xfrm>
            <a:off x="5838825" y="4148160"/>
            <a:ext cx="2713038" cy="2495550"/>
            <a:chOff x="2950" y="605"/>
            <a:chExt cx="1709" cy="1572"/>
          </a:xfrm>
        </p:grpSpPr>
        <p:sp>
          <p:nvSpPr>
            <p:cNvPr id="1739820" name="AutoShape 44"/>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优势分析</a:t>
              </a:r>
            </a:p>
          </p:txBody>
        </p:sp>
      </p:grpSp>
      <p:pic>
        <p:nvPicPr>
          <p:cNvPr id="3094" name="Picture 46" descr="AS400-1"/>
          <p:cNvPicPr>
            <a:picLocks noChangeAspect="1" noChangeArrowheads="1"/>
          </p:cNvPicPr>
          <p:nvPr/>
        </p:nvPicPr>
        <p:blipFill>
          <a:blip r:embed="rId8"/>
          <a:srcRect/>
          <a:stretch>
            <a:fillRect/>
          </a:stretch>
        </p:blipFill>
        <p:spPr bwMode="auto">
          <a:xfrm>
            <a:off x="3587750" y="4467247"/>
            <a:ext cx="1695450" cy="601663"/>
          </a:xfrm>
          <a:prstGeom prst="rect">
            <a:avLst/>
          </a:prstGeom>
          <a:noFill/>
          <a:ln w="9525">
            <a:noFill/>
            <a:miter lim="800000"/>
            <a:headEnd/>
            <a:tailEnd/>
          </a:ln>
        </p:spPr>
      </p:pic>
      <p:sp>
        <p:nvSpPr>
          <p:cNvPr id="3095" name="Text Box 47"/>
          <p:cNvSpPr txBox="1">
            <a:spLocks noChangeArrowheads="1"/>
          </p:cNvSpPr>
          <p:nvPr/>
        </p:nvSpPr>
        <p:spPr bwMode="auto">
          <a:xfrm>
            <a:off x="660400" y="3987822"/>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Win</a:t>
            </a:r>
          </a:p>
        </p:txBody>
      </p:sp>
      <p:sp>
        <p:nvSpPr>
          <p:cNvPr id="3096" name="Text Box 48"/>
          <p:cNvSpPr txBox="1">
            <a:spLocks noChangeArrowheads="1"/>
          </p:cNvSpPr>
          <p:nvPr/>
        </p:nvSpPr>
        <p:spPr bwMode="auto">
          <a:xfrm>
            <a:off x="2159000" y="3987822"/>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Lin</a:t>
            </a:r>
          </a:p>
        </p:txBody>
      </p:sp>
      <p:sp>
        <p:nvSpPr>
          <p:cNvPr id="3097" name="Text Box 49"/>
          <p:cNvSpPr txBox="1">
            <a:spLocks noChangeArrowheads="1"/>
          </p:cNvSpPr>
          <p:nvPr/>
        </p:nvSpPr>
        <p:spPr bwMode="auto">
          <a:xfrm>
            <a:off x="3286116" y="3962422"/>
            <a:ext cx="1349384" cy="338554"/>
          </a:xfrm>
          <a:prstGeom prst="rect">
            <a:avLst/>
          </a:prstGeom>
          <a:noFill/>
          <a:ln w="9525" algn="ctr">
            <a:noFill/>
            <a:miter lim="800000"/>
            <a:headEnd/>
            <a:tailEnd/>
          </a:ln>
        </p:spPr>
        <p:txBody>
          <a:bodyPr wrap="square">
            <a:spAutoFit/>
          </a:bodyPr>
          <a:lstStyle/>
          <a:p>
            <a:pPr algn="ctr">
              <a:spcBef>
                <a:spcPct val="50000"/>
              </a:spcBef>
              <a:tabLst>
                <a:tab pos="6342063" algn="r"/>
              </a:tabLst>
            </a:pPr>
            <a:r>
              <a:rPr lang="zh-CN" altLang="en-US" sz="1600" dirty="0">
                <a:latin typeface="微软雅黑" pitchFamily="34" charset="-122"/>
                <a:ea typeface="微软雅黑" pitchFamily="34" charset="-122"/>
              </a:rPr>
              <a:t>备份服务器</a:t>
            </a:r>
          </a:p>
        </p:txBody>
      </p:sp>
      <p:sp>
        <p:nvSpPr>
          <p:cNvPr id="3098" name="Line 50"/>
          <p:cNvSpPr>
            <a:spLocks noChangeShapeType="1"/>
          </p:cNvSpPr>
          <p:nvPr/>
        </p:nvSpPr>
        <p:spPr bwMode="auto">
          <a:xfrm>
            <a:off x="4521200" y="4013222"/>
            <a:ext cx="0" cy="508000"/>
          </a:xfrm>
          <a:prstGeom prst="line">
            <a:avLst/>
          </a:prstGeom>
          <a:noFill/>
          <a:ln w="9525">
            <a:solidFill>
              <a:srgbClr val="FF3300"/>
            </a:solidFill>
            <a:round/>
            <a:headEnd/>
            <a:tailEnd/>
          </a:ln>
        </p:spPr>
        <p:txBody>
          <a:bodyPr/>
          <a:lstStyle/>
          <a:p>
            <a:endParaRPr lang="zh-CN" altLang="en-US"/>
          </a:p>
        </p:txBody>
      </p:sp>
      <p:sp>
        <p:nvSpPr>
          <p:cNvPr id="3099" name="Text Box 51"/>
          <p:cNvSpPr txBox="1">
            <a:spLocks noChangeArrowheads="1"/>
          </p:cNvSpPr>
          <p:nvPr/>
        </p:nvSpPr>
        <p:spPr bwMode="auto">
          <a:xfrm>
            <a:off x="3606800" y="4991122"/>
            <a:ext cx="1054100" cy="338554"/>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sz="1600" dirty="0">
                <a:latin typeface="微软雅黑" pitchFamily="34" charset="-122"/>
                <a:ea typeface="微软雅黑" pitchFamily="34" charset="-122"/>
              </a:rPr>
              <a:t>存储</a:t>
            </a:r>
          </a:p>
        </p:txBody>
      </p:sp>
      <p:sp>
        <p:nvSpPr>
          <p:cNvPr id="1739828" name="Freeform 52"/>
          <p:cNvSpPr>
            <a:spLocks/>
          </p:cNvSpPr>
          <p:nvPr/>
        </p:nvSpPr>
        <p:spPr bwMode="auto">
          <a:xfrm>
            <a:off x="877888" y="2700360"/>
            <a:ext cx="4048125" cy="1782762"/>
          </a:xfrm>
          <a:custGeom>
            <a:avLst/>
            <a:gdLst>
              <a:gd name="T0" fmla="*/ 2147483647 w 2550"/>
              <a:gd name="T1" fmla="*/ 2147483647 h 1123"/>
              <a:gd name="T2" fmla="*/ 2147483647 w 2550"/>
              <a:gd name="T3" fmla="*/ 2147483647 h 1123"/>
              <a:gd name="T4" fmla="*/ 2147483647 w 2550"/>
              <a:gd name="T5" fmla="*/ 2147483647 h 1123"/>
              <a:gd name="T6" fmla="*/ 2147483647 w 2550"/>
              <a:gd name="T7" fmla="*/ 2147483647 h 1123"/>
              <a:gd name="T8" fmla="*/ 2147483647 w 2550"/>
              <a:gd name="T9" fmla="*/ 2147483647 h 1123"/>
              <a:gd name="T10" fmla="*/ 0 60000 65536"/>
              <a:gd name="T11" fmla="*/ 0 60000 65536"/>
              <a:gd name="T12" fmla="*/ 0 60000 65536"/>
              <a:gd name="T13" fmla="*/ 0 60000 65536"/>
              <a:gd name="T14" fmla="*/ 0 60000 65536"/>
              <a:gd name="T15" fmla="*/ 0 w 2550"/>
              <a:gd name="T16" fmla="*/ 0 h 1123"/>
              <a:gd name="T17" fmla="*/ 2550 w 2550"/>
              <a:gd name="T18" fmla="*/ 1123 h 1123"/>
            </a:gdLst>
            <a:ahLst/>
            <a:cxnLst>
              <a:cxn ang="T10">
                <a:pos x="T0" y="T1"/>
              </a:cxn>
              <a:cxn ang="T11">
                <a:pos x="T2" y="T3"/>
              </a:cxn>
              <a:cxn ang="T12">
                <a:pos x="T4" y="T5"/>
              </a:cxn>
              <a:cxn ang="T13">
                <a:pos x="T6" y="T7"/>
              </a:cxn>
              <a:cxn ang="T14">
                <a:pos x="T8" y="T9"/>
              </a:cxn>
            </a:cxnLst>
            <a:rect l="T15" t="T16" r="T17" b="T18"/>
            <a:pathLst>
              <a:path w="2550" h="1123">
                <a:moveTo>
                  <a:pt x="319" y="475"/>
                </a:moveTo>
                <a:cubicBezTo>
                  <a:pt x="159" y="309"/>
                  <a:pt x="0" y="143"/>
                  <a:pt x="319" y="75"/>
                </a:cubicBezTo>
                <a:cubicBezTo>
                  <a:pt x="638" y="7"/>
                  <a:pt x="1912" y="0"/>
                  <a:pt x="2231" y="67"/>
                </a:cubicBezTo>
                <a:cubicBezTo>
                  <a:pt x="2550" y="134"/>
                  <a:pt x="2231" y="299"/>
                  <a:pt x="2231" y="475"/>
                </a:cubicBezTo>
                <a:cubicBezTo>
                  <a:pt x="2231" y="651"/>
                  <a:pt x="2231" y="1022"/>
                  <a:pt x="2231" y="1123"/>
                </a:cubicBezTo>
              </a:path>
            </a:pathLst>
          </a:custGeom>
          <a:noFill/>
          <a:ln w="9525" cap="rnd">
            <a:solidFill>
              <a:srgbClr val="FF0000"/>
            </a:solidFill>
            <a:prstDash val="sysDot"/>
            <a:round/>
            <a:headEnd/>
            <a:tailEnd type="triangle" w="med" len="med"/>
          </a:ln>
        </p:spPr>
        <p:txBody>
          <a:bodyPr/>
          <a:lstStyle/>
          <a:p>
            <a:pPr algn="ctr">
              <a:spcBef>
                <a:spcPct val="50000"/>
              </a:spcBef>
            </a:pPr>
            <a:endParaRPr lang="zh-CN" altLang="en-US"/>
          </a:p>
        </p:txBody>
      </p:sp>
      <p:sp>
        <p:nvSpPr>
          <p:cNvPr id="1739830" name="Freeform 54"/>
          <p:cNvSpPr>
            <a:spLocks/>
          </p:cNvSpPr>
          <p:nvPr/>
        </p:nvSpPr>
        <p:spPr bwMode="auto">
          <a:xfrm>
            <a:off x="2641600" y="2732110"/>
            <a:ext cx="2032000" cy="1712912"/>
          </a:xfrm>
          <a:custGeom>
            <a:avLst/>
            <a:gdLst>
              <a:gd name="T0" fmla="*/ 2147483647 w 1280"/>
              <a:gd name="T1" fmla="*/ 2147483647 h 1079"/>
              <a:gd name="T2" fmla="*/ 2147483647 w 1280"/>
              <a:gd name="T3" fmla="*/ 2147483647 h 1079"/>
              <a:gd name="T4" fmla="*/ 2147483647 w 1280"/>
              <a:gd name="T5" fmla="*/ 2147483647 h 1079"/>
              <a:gd name="T6" fmla="*/ 2147483647 w 1280"/>
              <a:gd name="T7" fmla="*/ 2147483647 h 1079"/>
              <a:gd name="T8" fmla="*/ 2147483647 w 1280"/>
              <a:gd name="T9" fmla="*/ 2147483647 h 1079"/>
              <a:gd name="T10" fmla="*/ 0 60000 65536"/>
              <a:gd name="T11" fmla="*/ 0 60000 65536"/>
              <a:gd name="T12" fmla="*/ 0 60000 65536"/>
              <a:gd name="T13" fmla="*/ 0 60000 65536"/>
              <a:gd name="T14" fmla="*/ 0 60000 65536"/>
              <a:gd name="T15" fmla="*/ 0 w 1280"/>
              <a:gd name="T16" fmla="*/ 0 h 1079"/>
              <a:gd name="T17" fmla="*/ 1280 w 1280"/>
              <a:gd name="T18" fmla="*/ 1079 h 1079"/>
            </a:gdLst>
            <a:ahLst/>
            <a:cxnLst>
              <a:cxn ang="T10">
                <a:pos x="T0" y="T1"/>
              </a:cxn>
              <a:cxn ang="T11">
                <a:pos x="T2" y="T3"/>
              </a:cxn>
              <a:cxn ang="T12">
                <a:pos x="T4" y="T5"/>
              </a:cxn>
              <a:cxn ang="T13">
                <a:pos x="T6" y="T7"/>
              </a:cxn>
              <a:cxn ang="T14">
                <a:pos x="T8" y="T9"/>
              </a:cxn>
            </a:cxnLst>
            <a:rect l="T15" t="T16" r="T17" b="T18"/>
            <a:pathLst>
              <a:path w="1280" h="1079">
                <a:moveTo>
                  <a:pt x="160" y="455"/>
                </a:moveTo>
                <a:cubicBezTo>
                  <a:pt x="80" y="299"/>
                  <a:pt x="0" y="144"/>
                  <a:pt x="160" y="79"/>
                </a:cubicBezTo>
                <a:cubicBezTo>
                  <a:pt x="320" y="14"/>
                  <a:pt x="960" y="0"/>
                  <a:pt x="1120" y="63"/>
                </a:cubicBezTo>
                <a:cubicBezTo>
                  <a:pt x="1280" y="126"/>
                  <a:pt x="1141" y="286"/>
                  <a:pt x="1120" y="455"/>
                </a:cubicBezTo>
                <a:cubicBezTo>
                  <a:pt x="1099" y="624"/>
                  <a:pt x="1013" y="975"/>
                  <a:pt x="992" y="1079"/>
                </a:cubicBezTo>
              </a:path>
            </a:pathLst>
          </a:custGeom>
          <a:noFill/>
          <a:ln w="9525" cap="rnd">
            <a:solidFill>
              <a:srgbClr val="FF0000"/>
            </a:solidFill>
            <a:prstDash val="sysDot"/>
            <a:round/>
            <a:headEnd/>
            <a:tailEnd type="triangle" w="med" len="med"/>
          </a:ln>
        </p:spPr>
        <p:txBody>
          <a:bodyPr/>
          <a:lstStyle/>
          <a:p>
            <a:pPr algn="ctr">
              <a:spcBef>
                <a:spcPct val="50000"/>
              </a:spcBef>
            </a:pPr>
            <a:endParaRPr lang="zh-CN" altLang="en-US"/>
          </a:p>
        </p:txBody>
      </p:sp>
      <p:grpSp>
        <p:nvGrpSpPr>
          <p:cNvPr id="6" name="Group 60"/>
          <p:cNvGrpSpPr>
            <a:grpSpLocks/>
          </p:cNvGrpSpPr>
          <p:nvPr/>
        </p:nvGrpSpPr>
        <p:grpSpPr bwMode="auto">
          <a:xfrm>
            <a:off x="977900" y="3022625"/>
            <a:ext cx="850900" cy="388938"/>
            <a:chOff x="616" y="1664"/>
            <a:chExt cx="536" cy="245"/>
          </a:xfrm>
        </p:grpSpPr>
        <p:sp>
          <p:nvSpPr>
            <p:cNvPr id="1739832" name="AutoShape 56"/>
            <p:cNvSpPr>
              <a:spLocks noChangeArrowheads="1"/>
            </p:cNvSpPr>
            <p:nvPr/>
          </p:nvSpPr>
          <p:spPr bwMode="auto">
            <a:xfrm>
              <a:off x="672" y="1664"/>
              <a:ext cx="424" cy="216"/>
            </a:xfrm>
            <a:prstGeom prst="roundRect">
              <a:avLst>
                <a:gd name="adj" fmla="val 16667"/>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128" name="Text Box 58"/>
            <p:cNvSpPr txBox="1">
              <a:spLocks noChangeArrowheads="1"/>
            </p:cNvSpPr>
            <p:nvPr/>
          </p:nvSpPr>
          <p:spPr bwMode="auto">
            <a:xfrm>
              <a:off x="616" y="1696"/>
              <a:ext cx="536" cy="213"/>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sz="1600" dirty="0">
                  <a:latin typeface="微软雅黑" pitchFamily="34" charset="-122"/>
                  <a:ea typeface="微软雅黑" pitchFamily="34" charset="-122"/>
                </a:rPr>
                <a:t>客户端</a:t>
              </a:r>
            </a:p>
          </p:txBody>
        </p:sp>
      </p:grpSp>
      <p:grpSp>
        <p:nvGrpSpPr>
          <p:cNvPr id="7" name="Group 61"/>
          <p:cNvGrpSpPr>
            <a:grpSpLocks/>
          </p:cNvGrpSpPr>
          <p:nvPr/>
        </p:nvGrpSpPr>
        <p:grpSpPr bwMode="auto">
          <a:xfrm>
            <a:off x="2476500" y="3022625"/>
            <a:ext cx="850900" cy="388938"/>
            <a:chOff x="1560" y="1664"/>
            <a:chExt cx="536" cy="245"/>
          </a:xfrm>
        </p:grpSpPr>
        <p:sp>
          <p:nvSpPr>
            <p:cNvPr id="1739833" name="AutoShape 57"/>
            <p:cNvSpPr>
              <a:spLocks noChangeArrowheads="1"/>
            </p:cNvSpPr>
            <p:nvPr/>
          </p:nvSpPr>
          <p:spPr bwMode="auto">
            <a:xfrm>
              <a:off x="1608" y="1664"/>
              <a:ext cx="424" cy="216"/>
            </a:xfrm>
            <a:prstGeom prst="roundRect">
              <a:avLst>
                <a:gd name="adj" fmla="val 16667"/>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126" name="Text Box 59"/>
            <p:cNvSpPr txBox="1">
              <a:spLocks noChangeArrowheads="1"/>
            </p:cNvSpPr>
            <p:nvPr/>
          </p:nvSpPr>
          <p:spPr bwMode="auto">
            <a:xfrm>
              <a:off x="1560" y="1696"/>
              <a:ext cx="536" cy="213"/>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sz="1600" dirty="0">
                  <a:latin typeface="微软雅黑" pitchFamily="34" charset="-122"/>
                  <a:ea typeface="微软雅黑" pitchFamily="34" charset="-122"/>
                </a:rPr>
                <a:t>客户端</a:t>
              </a:r>
            </a:p>
          </p:txBody>
        </p:sp>
      </p:grpSp>
      <p:grpSp>
        <p:nvGrpSpPr>
          <p:cNvPr id="9" name="Group 62"/>
          <p:cNvGrpSpPr>
            <a:grpSpLocks/>
          </p:cNvGrpSpPr>
          <p:nvPr/>
        </p:nvGrpSpPr>
        <p:grpSpPr bwMode="auto">
          <a:xfrm>
            <a:off x="3987800" y="3022625"/>
            <a:ext cx="850900" cy="388938"/>
            <a:chOff x="1560" y="1664"/>
            <a:chExt cx="536" cy="245"/>
          </a:xfrm>
        </p:grpSpPr>
        <p:sp>
          <p:nvSpPr>
            <p:cNvPr id="1739839" name="AutoShape 63"/>
            <p:cNvSpPr>
              <a:spLocks noChangeArrowheads="1"/>
            </p:cNvSpPr>
            <p:nvPr/>
          </p:nvSpPr>
          <p:spPr bwMode="auto">
            <a:xfrm>
              <a:off x="1608" y="1664"/>
              <a:ext cx="424" cy="216"/>
            </a:xfrm>
            <a:prstGeom prst="roundRect">
              <a:avLst>
                <a:gd name="adj" fmla="val 16667"/>
              </a:avLst>
            </a:prstGeom>
            <a:gradFill rotWithShape="1">
              <a:gsLst>
                <a:gs pos="0">
                  <a:schemeClr val="bg1">
                    <a:alpha val="0"/>
                  </a:schemeClr>
                </a:gs>
                <a:gs pos="100000">
                  <a:schemeClr val="bg1">
                    <a:alpha val="94000"/>
                  </a:schemeClr>
                </a:gs>
              </a:gsLst>
              <a:path path="shape">
                <a:fillToRect l="50000" t="50000" r="50000" b="50000"/>
              </a:path>
            </a:gradFill>
            <a:ln w="3175" algn="ctr">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124" name="Text Box 64"/>
            <p:cNvSpPr txBox="1">
              <a:spLocks noChangeArrowheads="1"/>
            </p:cNvSpPr>
            <p:nvPr/>
          </p:nvSpPr>
          <p:spPr bwMode="auto">
            <a:xfrm>
              <a:off x="1560" y="1696"/>
              <a:ext cx="536" cy="213"/>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sz="1600" dirty="0">
                  <a:latin typeface="微软雅黑" pitchFamily="34" charset="-122"/>
                  <a:ea typeface="微软雅黑" pitchFamily="34" charset="-122"/>
                </a:rPr>
                <a:t>主模块</a:t>
              </a:r>
            </a:p>
          </p:txBody>
        </p:sp>
      </p:grpSp>
      <p:grpSp>
        <p:nvGrpSpPr>
          <p:cNvPr id="10" name="Group 71"/>
          <p:cNvGrpSpPr>
            <a:grpSpLocks/>
          </p:cNvGrpSpPr>
          <p:nvPr/>
        </p:nvGrpSpPr>
        <p:grpSpPr bwMode="auto">
          <a:xfrm>
            <a:off x="3706813" y="3352822"/>
            <a:ext cx="1333500" cy="660400"/>
            <a:chOff x="2335" y="1856"/>
            <a:chExt cx="840" cy="416"/>
          </a:xfrm>
        </p:grpSpPr>
        <p:sp>
          <p:nvSpPr>
            <p:cNvPr id="1739841" name="Oval 65"/>
            <p:cNvSpPr>
              <a:spLocks noChangeArrowheads="1"/>
            </p:cNvSpPr>
            <p:nvPr/>
          </p:nvSpPr>
          <p:spPr bwMode="auto">
            <a:xfrm>
              <a:off x="2335" y="1856"/>
              <a:ext cx="840" cy="416"/>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122" name="Rectangle 66"/>
            <p:cNvSpPr>
              <a:spLocks noChangeArrowheads="1"/>
            </p:cNvSpPr>
            <p:nvPr/>
          </p:nvSpPr>
          <p:spPr bwMode="auto">
            <a:xfrm>
              <a:off x="2458" y="1992"/>
              <a:ext cx="596"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solidFill>
                    <a:srgbClr val="FF9900"/>
                  </a:solidFill>
                  <a:latin typeface="微软雅黑" pitchFamily="34" charset="-122"/>
                  <a:ea typeface="微软雅黑" pitchFamily="34" charset="-122"/>
                </a:rPr>
                <a:t>备份服务器</a:t>
              </a:r>
            </a:p>
          </p:txBody>
        </p:sp>
      </p:grpSp>
      <p:grpSp>
        <p:nvGrpSpPr>
          <p:cNvPr id="11" name="Group 72"/>
          <p:cNvGrpSpPr>
            <a:grpSpLocks/>
          </p:cNvGrpSpPr>
          <p:nvPr/>
        </p:nvGrpSpPr>
        <p:grpSpPr bwMode="auto">
          <a:xfrm>
            <a:off x="3490913" y="4356122"/>
            <a:ext cx="1765300" cy="660400"/>
            <a:chOff x="2199" y="2504"/>
            <a:chExt cx="1112" cy="416"/>
          </a:xfrm>
        </p:grpSpPr>
        <p:sp>
          <p:nvSpPr>
            <p:cNvPr id="1739843" name="Oval 67"/>
            <p:cNvSpPr>
              <a:spLocks noChangeArrowheads="1"/>
            </p:cNvSpPr>
            <p:nvPr/>
          </p:nvSpPr>
          <p:spPr bwMode="auto">
            <a:xfrm>
              <a:off x="2199" y="2504"/>
              <a:ext cx="1112" cy="416"/>
            </a:xfrm>
            <a:prstGeom prst="ellipse">
              <a:avLst/>
            </a:prstGeom>
            <a:gradFill rotWithShape="1">
              <a:gsLst>
                <a:gs pos="0">
                  <a:schemeClr val="bg1">
                    <a:alpha val="0"/>
                  </a:schemeClr>
                </a:gs>
                <a:gs pos="100000">
                  <a:schemeClr val="bg1">
                    <a:alpha val="94000"/>
                  </a:schemeClr>
                </a:gs>
              </a:gsLst>
              <a:path path="shape">
                <a:fillToRect l="50000" t="50000" r="50000" b="50000"/>
              </a:path>
            </a:gradFill>
            <a:ln w="3175">
              <a:solidFill>
                <a:srgbClr val="CDB4FA"/>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120" name="Rectangle 68"/>
            <p:cNvSpPr>
              <a:spLocks noChangeArrowheads="1"/>
            </p:cNvSpPr>
            <p:nvPr/>
          </p:nvSpPr>
          <p:spPr bwMode="auto">
            <a:xfrm>
              <a:off x="2578" y="2608"/>
              <a:ext cx="30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solidFill>
                    <a:srgbClr val="FF9900"/>
                  </a:solidFill>
                  <a:latin typeface="微软雅黑" pitchFamily="34" charset="-122"/>
                  <a:ea typeface="微软雅黑" pitchFamily="34" charset="-122"/>
                </a:rPr>
                <a:t>存储</a:t>
              </a:r>
            </a:p>
          </p:txBody>
        </p:sp>
      </p:grpSp>
      <p:sp>
        <p:nvSpPr>
          <p:cNvPr id="1739851" name="AutoShape 75"/>
          <p:cNvSpPr>
            <a:spLocks/>
          </p:cNvSpPr>
          <p:nvPr/>
        </p:nvSpPr>
        <p:spPr bwMode="auto">
          <a:xfrm>
            <a:off x="7035800" y="2489222"/>
            <a:ext cx="127000" cy="800100"/>
          </a:xfrm>
          <a:prstGeom prst="leftBrace">
            <a:avLst>
              <a:gd name="adj1" fmla="val 52500"/>
              <a:gd name="adj2" fmla="val 50000"/>
            </a:avLst>
          </a:prstGeom>
          <a:noFill/>
          <a:ln w="9525">
            <a:solidFill>
              <a:schemeClr val="tx1"/>
            </a:solidFill>
            <a:round/>
            <a:headEnd/>
            <a:tailEnd/>
          </a:ln>
        </p:spPr>
        <p:txBody>
          <a:bodyPr wrap="none" anchor="ctr"/>
          <a:lstStyle/>
          <a:p>
            <a:pPr algn="ctr">
              <a:spcBef>
                <a:spcPct val="50000"/>
              </a:spcBef>
            </a:pPr>
            <a:endParaRPr lang="zh-CN" altLang="en-US"/>
          </a:p>
        </p:txBody>
      </p:sp>
      <p:sp>
        <p:nvSpPr>
          <p:cNvPr id="1739852" name="Rectangle 76"/>
          <p:cNvSpPr>
            <a:spLocks noChangeArrowheads="1"/>
          </p:cNvSpPr>
          <p:nvPr/>
        </p:nvSpPr>
        <p:spPr bwMode="auto">
          <a:xfrm>
            <a:off x="7235825" y="2527322"/>
            <a:ext cx="641350" cy="274638"/>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客户端</a:t>
            </a:r>
          </a:p>
        </p:txBody>
      </p:sp>
      <p:sp>
        <p:nvSpPr>
          <p:cNvPr id="1739853" name="Rectangle 77"/>
          <p:cNvSpPr>
            <a:spLocks noChangeArrowheads="1"/>
          </p:cNvSpPr>
          <p:nvPr/>
        </p:nvSpPr>
        <p:spPr bwMode="auto">
          <a:xfrm>
            <a:off x="7250113" y="3022622"/>
            <a:ext cx="641350" cy="274638"/>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主模块</a:t>
            </a:r>
          </a:p>
        </p:txBody>
      </p:sp>
      <p:grpSp>
        <p:nvGrpSpPr>
          <p:cNvPr id="12" name="Group 80"/>
          <p:cNvGrpSpPr>
            <a:grpSpLocks/>
          </p:cNvGrpSpPr>
          <p:nvPr/>
        </p:nvGrpSpPr>
        <p:grpSpPr bwMode="auto">
          <a:xfrm>
            <a:off x="6042025" y="1562122"/>
            <a:ext cx="815975" cy="795338"/>
            <a:chOff x="3806" y="744"/>
            <a:chExt cx="514" cy="501"/>
          </a:xfrm>
        </p:grpSpPr>
        <p:pic>
          <p:nvPicPr>
            <p:cNvPr id="3117" name="Picture 73" descr="NF560D2"/>
            <p:cNvPicPr>
              <a:picLocks noChangeAspect="1" noChangeArrowheads="1"/>
            </p:cNvPicPr>
            <p:nvPr/>
          </p:nvPicPr>
          <p:blipFill>
            <a:blip r:embed="rId9"/>
            <a:srcRect/>
            <a:stretch>
              <a:fillRect/>
            </a:stretch>
          </p:blipFill>
          <p:spPr bwMode="auto">
            <a:xfrm>
              <a:off x="3806" y="744"/>
              <a:ext cx="514" cy="411"/>
            </a:xfrm>
            <a:prstGeom prst="rect">
              <a:avLst/>
            </a:prstGeom>
            <a:noFill/>
            <a:ln w="9525">
              <a:noFill/>
              <a:miter lim="800000"/>
              <a:headEnd/>
              <a:tailEnd/>
            </a:ln>
          </p:spPr>
        </p:pic>
        <p:sp>
          <p:nvSpPr>
            <p:cNvPr id="3118" name="Rectangle 78"/>
            <p:cNvSpPr>
              <a:spLocks noChangeArrowheads="1"/>
            </p:cNvSpPr>
            <p:nvPr/>
          </p:nvSpPr>
          <p:spPr bwMode="auto">
            <a:xfrm>
              <a:off x="3845" y="1072"/>
              <a:ext cx="404"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服务器</a:t>
              </a:r>
            </a:p>
          </p:txBody>
        </p:sp>
      </p:grpSp>
      <p:grpSp>
        <p:nvGrpSpPr>
          <p:cNvPr id="13" name="Group 81"/>
          <p:cNvGrpSpPr>
            <a:grpSpLocks/>
          </p:cNvGrpSpPr>
          <p:nvPr/>
        </p:nvGrpSpPr>
        <p:grpSpPr bwMode="auto">
          <a:xfrm>
            <a:off x="7473950" y="1812947"/>
            <a:ext cx="882650" cy="544513"/>
            <a:chOff x="4708" y="902"/>
            <a:chExt cx="556" cy="343"/>
          </a:xfrm>
        </p:grpSpPr>
        <p:pic>
          <p:nvPicPr>
            <p:cNvPr id="3115" name="Picture 74" descr="AS400-1"/>
            <p:cNvPicPr>
              <a:picLocks noChangeAspect="1" noChangeArrowheads="1"/>
            </p:cNvPicPr>
            <p:nvPr/>
          </p:nvPicPr>
          <p:blipFill>
            <a:blip r:embed="rId10"/>
            <a:srcRect/>
            <a:stretch>
              <a:fillRect/>
            </a:stretch>
          </p:blipFill>
          <p:spPr bwMode="auto">
            <a:xfrm>
              <a:off x="4708" y="902"/>
              <a:ext cx="556" cy="197"/>
            </a:xfrm>
            <a:prstGeom prst="rect">
              <a:avLst/>
            </a:prstGeom>
            <a:noFill/>
            <a:ln w="9525">
              <a:noFill/>
              <a:miter lim="800000"/>
              <a:headEnd/>
              <a:tailEnd/>
            </a:ln>
          </p:spPr>
        </p:pic>
        <p:sp>
          <p:nvSpPr>
            <p:cNvPr id="3116" name="Rectangle 79"/>
            <p:cNvSpPr>
              <a:spLocks noChangeArrowheads="1"/>
            </p:cNvSpPr>
            <p:nvPr/>
          </p:nvSpPr>
          <p:spPr bwMode="auto">
            <a:xfrm>
              <a:off x="4781" y="1072"/>
              <a:ext cx="30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a:latin typeface="微软雅黑" pitchFamily="34" charset="-122"/>
                  <a:ea typeface="微软雅黑" pitchFamily="34" charset="-122"/>
                </a:rPr>
                <a:t>存储</a:t>
              </a:r>
            </a:p>
          </p:txBody>
        </p:sp>
      </p:grpSp>
      <p:sp>
        <p:nvSpPr>
          <p:cNvPr id="1739858" name="Rectangle 82"/>
          <p:cNvSpPr>
            <a:spLocks noChangeArrowheads="1"/>
          </p:cNvSpPr>
          <p:nvPr/>
        </p:nvSpPr>
        <p:spPr bwMode="auto">
          <a:xfrm>
            <a:off x="6143636" y="2755922"/>
            <a:ext cx="839787" cy="274638"/>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dirty="0">
                <a:latin typeface="微软雅黑" pitchFamily="34" charset="-122"/>
                <a:ea typeface="微软雅黑" pitchFamily="34" charset="-122"/>
              </a:rPr>
              <a:t>备份软件 </a:t>
            </a:r>
          </a:p>
        </p:txBody>
      </p:sp>
      <p:sp>
        <p:nvSpPr>
          <p:cNvPr id="1739859" name="Rectangle 83"/>
          <p:cNvSpPr>
            <a:spLocks noChangeArrowheads="1"/>
          </p:cNvSpPr>
          <p:nvPr/>
        </p:nvSpPr>
        <p:spPr bwMode="auto">
          <a:xfrm>
            <a:off x="5940425" y="4714884"/>
            <a:ext cx="2632075" cy="45720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a:latin typeface="微软雅黑" pitchFamily="34" charset="-122"/>
                <a:ea typeface="微软雅黑" pitchFamily="34" charset="-122"/>
              </a:rPr>
              <a:t>备份用户通过通过</a:t>
            </a:r>
            <a:r>
              <a:rPr lang="en-US" altLang="zh-CN">
                <a:latin typeface="微软雅黑" pitchFamily="34" charset="-122"/>
                <a:ea typeface="微软雅黑" pitchFamily="34" charset="-122"/>
              </a:rPr>
              <a:t>LAN</a:t>
            </a:r>
            <a:r>
              <a:rPr lang="zh-CN" altLang="en-US">
                <a:latin typeface="微软雅黑" pitchFamily="34" charset="-122"/>
                <a:ea typeface="微软雅黑" pitchFamily="34" charset="-122"/>
              </a:rPr>
              <a:t>共享和备份服务器相连的备份设备</a:t>
            </a:r>
          </a:p>
        </p:txBody>
      </p:sp>
      <p:sp>
        <p:nvSpPr>
          <p:cNvPr id="1739860" name="Rectangle 84"/>
          <p:cNvSpPr>
            <a:spLocks noChangeArrowheads="1"/>
          </p:cNvSpPr>
          <p:nvPr/>
        </p:nvSpPr>
        <p:spPr bwMode="auto">
          <a:xfrm>
            <a:off x="5940425" y="5797568"/>
            <a:ext cx="2632075" cy="274638"/>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dirty="0">
                <a:latin typeface="微软雅黑" pitchFamily="34" charset="-122"/>
                <a:ea typeface="微软雅黑" pitchFamily="34" charset="-122"/>
              </a:rPr>
              <a:t>对备份工作集中管理</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9828"/>
                                        </p:tgtEl>
                                        <p:attrNameLst>
                                          <p:attrName>style.visibility</p:attrName>
                                        </p:attrNameLst>
                                      </p:cBhvr>
                                      <p:to>
                                        <p:strVal val="visible"/>
                                      </p:to>
                                    </p:set>
                                    <p:animEffect transition="in" filter="wipe(left)">
                                      <p:cBhvr>
                                        <p:cTn id="7" dur="3000"/>
                                        <p:tgtEl>
                                          <p:spTgt spid="1739828"/>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1739830"/>
                                        </p:tgtEl>
                                        <p:attrNameLst>
                                          <p:attrName>style.visibility</p:attrName>
                                        </p:attrNameLst>
                                      </p:cBhvr>
                                      <p:to>
                                        <p:strVal val="visible"/>
                                      </p:to>
                                    </p:set>
                                    <p:animEffect transition="in" filter="wipe(left)">
                                      <p:cBhvr>
                                        <p:cTn id="11" dur="3000"/>
                                        <p:tgtEl>
                                          <p:spTgt spid="17398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par>
                          <p:cTn id="26" fill="hold">
                            <p:stCondLst>
                              <p:cond delay="1000"/>
                            </p:stCondLst>
                            <p:childTnLst>
                              <p:par>
                                <p:cTn id="27" presetID="4" presetClass="entr" presetSubtype="1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par>
                          <p:cTn id="35" fill="hold">
                            <p:stCondLst>
                              <p:cond delay="500"/>
                            </p:stCondLst>
                            <p:childTnLst>
                              <p:par>
                                <p:cTn id="36" presetID="4" presetClass="entr" presetSubtype="16"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ox(i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par>
                          <p:cTn id="44" fill="hold">
                            <p:stCondLst>
                              <p:cond delay="500"/>
                            </p:stCondLst>
                            <p:childTnLst>
                              <p:par>
                                <p:cTn id="45" presetID="3" presetClass="entr" presetSubtype="1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par>
                          <p:cTn id="48" fill="hold">
                            <p:stCondLst>
                              <p:cond delay="1000"/>
                            </p:stCondLst>
                            <p:childTnLst>
                              <p:par>
                                <p:cTn id="49" presetID="3" presetClass="entr" presetSubtype="1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739858"/>
                                        </p:tgtEl>
                                        <p:attrNameLst>
                                          <p:attrName>style.visibility</p:attrName>
                                        </p:attrNameLst>
                                      </p:cBhvr>
                                      <p:to>
                                        <p:strVal val="visible"/>
                                      </p:to>
                                    </p:set>
                                    <p:animEffect transition="in" filter="wipe(left)">
                                      <p:cBhvr>
                                        <p:cTn id="55" dur="500"/>
                                        <p:tgtEl>
                                          <p:spTgt spid="1739858"/>
                                        </p:tgtEl>
                                      </p:cBhvr>
                                    </p:animEffect>
                                  </p:childTnLst>
                                </p:cTn>
                              </p:par>
                            </p:childTnLst>
                          </p:cTn>
                        </p:par>
                        <p:par>
                          <p:cTn id="56" fill="hold">
                            <p:stCondLst>
                              <p:cond delay="2000"/>
                            </p:stCondLst>
                            <p:childTnLst>
                              <p:par>
                                <p:cTn id="57" presetID="22" presetClass="entr" presetSubtype="8" fill="hold" grpId="0" nodeType="afterEffect">
                                  <p:stCondLst>
                                    <p:cond delay="0"/>
                                  </p:stCondLst>
                                  <p:childTnLst>
                                    <p:set>
                                      <p:cBhvr>
                                        <p:cTn id="58" dur="1" fill="hold">
                                          <p:stCondLst>
                                            <p:cond delay="0"/>
                                          </p:stCondLst>
                                        </p:cTn>
                                        <p:tgtEl>
                                          <p:spTgt spid="1739851"/>
                                        </p:tgtEl>
                                        <p:attrNameLst>
                                          <p:attrName>style.visibility</p:attrName>
                                        </p:attrNameLst>
                                      </p:cBhvr>
                                      <p:to>
                                        <p:strVal val="visible"/>
                                      </p:to>
                                    </p:set>
                                    <p:animEffect transition="in" filter="wipe(left)">
                                      <p:cBhvr>
                                        <p:cTn id="59" dur="500"/>
                                        <p:tgtEl>
                                          <p:spTgt spid="1739851"/>
                                        </p:tgtEl>
                                      </p:cBhvr>
                                    </p:animEffect>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1739852"/>
                                        </p:tgtEl>
                                        <p:attrNameLst>
                                          <p:attrName>style.visibility</p:attrName>
                                        </p:attrNameLst>
                                      </p:cBhvr>
                                      <p:to>
                                        <p:strVal val="visible"/>
                                      </p:to>
                                    </p:set>
                                    <p:animEffect transition="in" filter="wipe(left)">
                                      <p:cBhvr>
                                        <p:cTn id="63" dur="500"/>
                                        <p:tgtEl>
                                          <p:spTgt spid="1739852"/>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1739853"/>
                                        </p:tgtEl>
                                        <p:attrNameLst>
                                          <p:attrName>style.visibility</p:attrName>
                                        </p:attrNameLst>
                                      </p:cBhvr>
                                      <p:to>
                                        <p:strVal val="visible"/>
                                      </p:to>
                                    </p:set>
                                    <p:animEffect transition="in" filter="wipe(left)">
                                      <p:cBhvr>
                                        <p:cTn id="67" dur="500"/>
                                        <p:tgtEl>
                                          <p:spTgt spid="17398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childTnLst>
                          </p:cTn>
                        </p:par>
                        <p:par>
                          <p:cTn id="73" fill="hold">
                            <p:stCondLst>
                              <p:cond delay="500"/>
                            </p:stCondLst>
                            <p:childTnLst>
                              <p:par>
                                <p:cTn id="74" presetID="27" presetClass="entr" presetSubtype="0" fill="hold" nodeType="afterEffect">
                                  <p:stCondLst>
                                    <p:cond delay="0"/>
                                  </p:stCondLst>
                                  <p:iterate type="lt">
                                    <p:tmPct val="50000"/>
                                  </p:iterate>
                                  <p:childTnLst>
                                    <p:set>
                                      <p:cBhvr>
                                        <p:cTn id="75" dur="1" fill="hold">
                                          <p:stCondLst>
                                            <p:cond delay="0"/>
                                          </p:stCondLst>
                                        </p:cTn>
                                        <p:tgtEl>
                                          <p:spTgt spid="1739859">
                                            <p:txEl>
                                              <p:pRg st="0" end="0"/>
                                            </p:txEl>
                                          </p:spTgt>
                                        </p:tgtEl>
                                        <p:attrNameLst>
                                          <p:attrName>style.visibility</p:attrName>
                                        </p:attrNameLst>
                                      </p:cBhvr>
                                      <p:to>
                                        <p:strVal val="visible"/>
                                      </p:to>
                                    </p:set>
                                    <p:anim calcmode="discrete" valueType="clr">
                                      <p:cBhvr override="childStyle">
                                        <p:cTn id="76" dur="80"/>
                                        <p:tgtEl>
                                          <p:spTgt spid="173985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1739859">
                                            <p:txEl>
                                              <p:pRg st="0" end="0"/>
                                            </p:txEl>
                                          </p:spTgt>
                                        </p:tgtEl>
                                        <p:attrNameLst>
                                          <p:attrName>fillcolor</p:attrName>
                                        </p:attrNameLst>
                                      </p:cBhvr>
                                      <p:tavLst>
                                        <p:tav tm="0">
                                          <p:val>
                                            <p:clrVal>
                                              <a:schemeClr val="accent2"/>
                                            </p:clrVal>
                                          </p:val>
                                        </p:tav>
                                        <p:tav tm="50000">
                                          <p:val>
                                            <p:clrVal>
                                              <a:schemeClr val="hlink"/>
                                            </p:clrVal>
                                          </p:val>
                                        </p:tav>
                                      </p:tavLst>
                                    </p:anim>
                                    <p:set>
                                      <p:cBhvr>
                                        <p:cTn id="78" dur="80"/>
                                        <p:tgtEl>
                                          <p:spTgt spid="1739859">
                                            <p:txEl>
                                              <p:pRg st="0" end="0"/>
                                            </p:txEl>
                                          </p:spTgt>
                                        </p:tgtEl>
                                        <p:attrNameLst>
                                          <p:attrName>fill.type</p:attrName>
                                        </p:attrNameLst>
                                      </p:cBhvr>
                                      <p:to>
                                        <p:strVal val="solid"/>
                                      </p:to>
                                    </p:set>
                                  </p:childTnLst>
                                </p:cTn>
                              </p:par>
                            </p:childTnLst>
                          </p:cTn>
                        </p:par>
                        <p:par>
                          <p:cTn id="79" fill="hold">
                            <p:stCondLst>
                              <p:cond delay="1580"/>
                            </p:stCondLst>
                            <p:childTnLst>
                              <p:par>
                                <p:cTn id="80" presetID="27" presetClass="entr" presetSubtype="0" fill="hold" nodeType="afterEffect">
                                  <p:stCondLst>
                                    <p:cond delay="0"/>
                                  </p:stCondLst>
                                  <p:iterate type="lt">
                                    <p:tmPct val="50000"/>
                                  </p:iterate>
                                  <p:childTnLst>
                                    <p:set>
                                      <p:cBhvr>
                                        <p:cTn id="81" dur="1" fill="hold">
                                          <p:stCondLst>
                                            <p:cond delay="0"/>
                                          </p:stCondLst>
                                        </p:cTn>
                                        <p:tgtEl>
                                          <p:spTgt spid="1739860">
                                            <p:txEl>
                                              <p:pRg st="0" end="0"/>
                                            </p:txEl>
                                          </p:spTgt>
                                        </p:tgtEl>
                                        <p:attrNameLst>
                                          <p:attrName>style.visibility</p:attrName>
                                        </p:attrNameLst>
                                      </p:cBhvr>
                                      <p:to>
                                        <p:strVal val="visible"/>
                                      </p:to>
                                    </p:set>
                                    <p:anim calcmode="discrete" valueType="clr">
                                      <p:cBhvr override="childStyle">
                                        <p:cTn id="82" dur="80"/>
                                        <p:tgtEl>
                                          <p:spTgt spid="173986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3" dur="80"/>
                                        <p:tgtEl>
                                          <p:spTgt spid="1739860">
                                            <p:txEl>
                                              <p:pRg st="0" end="0"/>
                                            </p:txEl>
                                          </p:spTgt>
                                        </p:tgtEl>
                                        <p:attrNameLst>
                                          <p:attrName>fillcolor</p:attrName>
                                        </p:attrNameLst>
                                      </p:cBhvr>
                                      <p:tavLst>
                                        <p:tav tm="0">
                                          <p:val>
                                            <p:clrVal>
                                              <a:schemeClr val="accent2"/>
                                            </p:clrVal>
                                          </p:val>
                                        </p:tav>
                                        <p:tav tm="50000">
                                          <p:val>
                                            <p:clrVal>
                                              <a:schemeClr val="hlink"/>
                                            </p:clrVal>
                                          </p:val>
                                        </p:tav>
                                      </p:tavLst>
                                    </p:anim>
                                    <p:set>
                                      <p:cBhvr>
                                        <p:cTn id="84" dur="80"/>
                                        <p:tgtEl>
                                          <p:spTgt spid="1739860">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9828" grpId="0" animBg="1"/>
      <p:bldP spid="1739830" grpId="0" animBg="1"/>
      <p:bldP spid="1739851" grpId="0" animBg="1"/>
      <p:bldP spid="1739852" grpId="0"/>
      <p:bldP spid="1739853" grpId="0"/>
      <p:bldP spid="17398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16"/>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备份相关术语</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Lan</a:t>
            </a:r>
            <a:r>
              <a:rPr lang="en-US" altLang="zh-CN" sz="3200" b="1" dirty="0" smtClean="0">
                <a:solidFill>
                  <a:schemeClr val="bg1"/>
                </a:solidFill>
                <a:latin typeface="微软雅黑" pitchFamily="34" charset="-122"/>
                <a:ea typeface="微软雅黑" pitchFamily="34" charset="-122"/>
                <a:cs typeface="Times New Roman" pitchFamily="18" charset="0"/>
              </a:rPr>
              <a:t>-Free</a:t>
            </a:r>
            <a:r>
              <a:rPr lang="zh-CN" altLang="en-US" sz="3200" b="1" dirty="0" smtClean="0">
                <a:solidFill>
                  <a:schemeClr val="bg1"/>
                </a:solidFill>
                <a:latin typeface="微软雅黑" pitchFamily="34" charset="-122"/>
                <a:ea typeface="微软雅黑" pitchFamily="34" charset="-122"/>
                <a:cs typeface="Times New Roman" pitchFamily="18" charset="0"/>
              </a:rPr>
              <a:t>备份</a:t>
            </a:r>
          </a:p>
        </p:txBody>
      </p:sp>
      <p:pic>
        <p:nvPicPr>
          <p:cNvPr id="4104" name="Picture 136" descr="productsTapeScalar24Lg"/>
          <p:cNvPicPr>
            <a:picLocks noChangeAspect="1" noChangeArrowheads="1"/>
          </p:cNvPicPr>
          <p:nvPr/>
        </p:nvPicPr>
        <p:blipFill>
          <a:blip r:embed="rId4"/>
          <a:srcRect/>
          <a:stretch>
            <a:fillRect/>
          </a:stretch>
        </p:blipFill>
        <p:spPr bwMode="auto">
          <a:xfrm>
            <a:off x="3395663" y="4360863"/>
            <a:ext cx="1398587" cy="928687"/>
          </a:xfrm>
          <a:prstGeom prst="rect">
            <a:avLst/>
          </a:prstGeom>
          <a:noFill/>
          <a:ln w="9525">
            <a:noFill/>
            <a:miter lim="800000"/>
            <a:headEnd/>
            <a:tailEnd/>
          </a:ln>
        </p:spPr>
      </p:pic>
      <p:pic>
        <p:nvPicPr>
          <p:cNvPr id="4105" name="Picture 137" descr="NF560D2"/>
          <p:cNvPicPr>
            <a:picLocks noChangeAspect="1" noChangeArrowheads="1"/>
          </p:cNvPicPr>
          <p:nvPr/>
        </p:nvPicPr>
        <p:blipFill>
          <a:blip r:embed="rId5"/>
          <a:srcRect/>
          <a:stretch>
            <a:fillRect/>
          </a:stretch>
        </p:blipFill>
        <p:spPr bwMode="auto">
          <a:xfrm>
            <a:off x="673100" y="2781300"/>
            <a:ext cx="1270000" cy="1016000"/>
          </a:xfrm>
          <a:prstGeom prst="rect">
            <a:avLst/>
          </a:prstGeom>
          <a:noFill/>
          <a:ln w="9525">
            <a:noFill/>
            <a:miter lim="800000"/>
            <a:headEnd/>
            <a:tailEnd/>
          </a:ln>
        </p:spPr>
      </p:pic>
      <p:pic>
        <p:nvPicPr>
          <p:cNvPr id="4106" name="Picture 138" descr="AS400-1"/>
          <p:cNvPicPr>
            <a:picLocks noChangeAspect="1" noChangeArrowheads="1"/>
          </p:cNvPicPr>
          <p:nvPr/>
        </p:nvPicPr>
        <p:blipFill>
          <a:blip r:embed="rId6"/>
          <a:srcRect/>
          <a:stretch>
            <a:fillRect/>
          </a:stretch>
        </p:blipFill>
        <p:spPr bwMode="auto">
          <a:xfrm>
            <a:off x="1212850" y="4479925"/>
            <a:ext cx="1695450" cy="601663"/>
          </a:xfrm>
          <a:prstGeom prst="rect">
            <a:avLst/>
          </a:prstGeom>
          <a:noFill/>
          <a:ln w="9525">
            <a:noFill/>
            <a:miter lim="800000"/>
            <a:headEnd/>
            <a:tailEnd/>
          </a:ln>
        </p:spPr>
      </p:pic>
      <p:pic>
        <p:nvPicPr>
          <p:cNvPr id="4107" name="Picture 140" descr="NF560D2"/>
          <p:cNvPicPr>
            <a:picLocks noChangeAspect="1" noChangeArrowheads="1"/>
          </p:cNvPicPr>
          <p:nvPr/>
        </p:nvPicPr>
        <p:blipFill>
          <a:blip r:embed="rId5"/>
          <a:srcRect/>
          <a:stretch>
            <a:fillRect/>
          </a:stretch>
        </p:blipFill>
        <p:spPr bwMode="auto">
          <a:xfrm>
            <a:off x="2171700" y="2781300"/>
            <a:ext cx="1270000" cy="1016000"/>
          </a:xfrm>
          <a:prstGeom prst="rect">
            <a:avLst/>
          </a:prstGeom>
          <a:noFill/>
          <a:ln w="9525">
            <a:noFill/>
            <a:miter lim="800000"/>
            <a:headEnd/>
            <a:tailEnd/>
          </a:ln>
        </p:spPr>
      </p:pic>
      <p:pic>
        <p:nvPicPr>
          <p:cNvPr id="4108" name="Picture 141" descr="NF560D2"/>
          <p:cNvPicPr>
            <a:picLocks noChangeAspect="1" noChangeArrowheads="1"/>
          </p:cNvPicPr>
          <p:nvPr/>
        </p:nvPicPr>
        <p:blipFill>
          <a:blip r:embed="rId5"/>
          <a:srcRect/>
          <a:stretch>
            <a:fillRect/>
          </a:stretch>
        </p:blipFill>
        <p:spPr bwMode="auto">
          <a:xfrm>
            <a:off x="3695700" y="2781300"/>
            <a:ext cx="1270000" cy="1016000"/>
          </a:xfrm>
          <a:prstGeom prst="rect">
            <a:avLst/>
          </a:prstGeom>
          <a:noFill/>
          <a:ln w="9525">
            <a:noFill/>
            <a:miter lim="800000"/>
            <a:headEnd/>
            <a:tailEnd/>
          </a:ln>
        </p:spPr>
      </p:pic>
      <p:sp>
        <p:nvSpPr>
          <p:cNvPr id="4109" name="Line 142"/>
          <p:cNvSpPr>
            <a:spLocks noChangeShapeType="1"/>
          </p:cNvSpPr>
          <p:nvPr/>
        </p:nvSpPr>
        <p:spPr bwMode="auto">
          <a:xfrm>
            <a:off x="812800" y="2438400"/>
            <a:ext cx="4191000" cy="0"/>
          </a:xfrm>
          <a:prstGeom prst="line">
            <a:avLst/>
          </a:prstGeom>
          <a:noFill/>
          <a:ln w="76200">
            <a:solidFill>
              <a:schemeClr val="bg2"/>
            </a:solidFill>
            <a:round/>
            <a:headEnd/>
            <a:tailEnd/>
          </a:ln>
        </p:spPr>
        <p:txBody>
          <a:bodyPr/>
          <a:lstStyle/>
          <a:p>
            <a:endParaRPr lang="zh-CN" altLang="en-US"/>
          </a:p>
        </p:txBody>
      </p:sp>
      <p:sp>
        <p:nvSpPr>
          <p:cNvPr id="4110" name="Line 143"/>
          <p:cNvSpPr>
            <a:spLocks noChangeShapeType="1"/>
          </p:cNvSpPr>
          <p:nvPr/>
        </p:nvSpPr>
        <p:spPr bwMode="auto">
          <a:xfrm flipV="1">
            <a:off x="1384300" y="2451100"/>
            <a:ext cx="0" cy="596900"/>
          </a:xfrm>
          <a:prstGeom prst="line">
            <a:avLst/>
          </a:prstGeom>
          <a:noFill/>
          <a:ln w="9525">
            <a:solidFill>
              <a:schemeClr val="bg2"/>
            </a:solidFill>
            <a:round/>
            <a:headEnd/>
            <a:tailEnd/>
          </a:ln>
        </p:spPr>
        <p:txBody>
          <a:bodyPr/>
          <a:lstStyle/>
          <a:p>
            <a:endParaRPr lang="zh-CN" altLang="en-US"/>
          </a:p>
        </p:txBody>
      </p:sp>
      <p:sp>
        <p:nvSpPr>
          <p:cNvPr id="4111" name="Line 144"/>
          <p:cNvSpPr>
            <a:spLocks noChangeShapeType="1"/>
          </p:cNvSpPr>
          <p:nvPr/>
        </p:nvSpPr>
        <p:spPr bwMode="auto">
          <a:xfrm flipV="1">
            <a:off x="2895600" y="2451100"/>
            <a:ext cx="0" cy="596900"/>
          </a:xfrm>
          <a:prstGeom prst="line">
            <a:avLst/>
          </a:prstGeom>
          <a:noFill/>
          <a:ln w="9525">
            <a:solidFill>
              <a:schemeClr val="bg2"/>
            </a:solidFill>
            <a:round/>
            <a:headEnd/>
            <a:tailEnd/>
          </a:ln>
        </p:spPr>
        <p:txBody>
          <a:bodyPr/>
          <a:lstStyle/>
          <a:p>
            <a:endParaRPr lang="zh-CN" altLang="en-US"/>
          </a:p>
        </p:txBody>
      </p:sp>
      <p:sp>
        <p:nvSpPr>
          <p:cNvPr id="4112" name="Line 145"/>
          <p:cNvSpPr>
            <a:spLocks noChangeShapeType="1"/>
          </p:cNvSpPr>
          <p:nvPr/>
        </p:nvSpPr>
        <p:spPr bwMode="auto">
          <a:xfrm flipV="1">
            <a:off x="4419600" y="2451100"/>
            <a:ext cx="0" cy="596900"/>
          </a:xfrm>
          <a:prstGeom prst="line">
            <a:avLst/>
          </a:prstGeom>
          <a:noFill/>
          <a:ln w="9525">
            <a:solidFill>
              <a:schemeClr val="bg2"/>
            </a:solidFill>
            <a:round/>
            <a:headEnd/>
            <a:tailEnd/>
          </a:ln>
        </p:spPr>
        <p:txBody>
          <a:bodyPr/>
          <a:lstStyle/>
          <a:p>
            <a:endParaRPr lang="zh-CN" altLang="en-US"/>
          </a:p>
        </p:txBody>
      </p:sp>
      <p:sp>
        <p:nvSpPr>
          <p:cNvPr id="4113" name="Line 146"/>
          <p:cNvSpPr>
            <a:spLocks noChangeShapeType="1"/>
          </p:cNvSpPr>
          <p:nvPr/>
        </p:nvSpPr>
        <p:spPr bwMode="auto">
          <a:xfrm>
            <a:off x="914400" y="4114800"/>
            <a:ext cx="4191000" cy="0"/>
          </a:xfrm>
          <a:prstGeom prst="line">
            <a:avLst/>
          </a:prstGeom>
          <a:noFill/>
          <a:ln w="76200">
            <a:solidFill>
              <a:srgbClr val="FF9900"/>
            </a:solidFill>
            <a:round/>
            <a:headEnd/>
            <a:tailEnd/>
          </a:ln>
        </p:spPr>
        <p:txBody>
          <a:bodyPr/>
          <a:lstStyle/>
          <a:p>
            <a:endParaRPr lang="zh-CN" altLang="en-US"/>
          </a:p>
        </p:txBody>
      </p:sp>
      <p:sp>
        <p:nvSpPr>
          <p:cNvPr id="4114" name="Line 147"/>
          <p:cNvSpPr>
            <a:spLocks noChangeShapeType="1"/>
          </p:cNvSpPr>
          <p:nvPr/>
        </p:nvSpPr>
        <p:spPr bwMode="auto">
          <a:xfrm>
            <a:off x="1511300" y="3644900"/>
            <a:ext cx="0" cy="469900"/>
          </a:xfrm>
          <a:prstGeom prst="line">
            <a:avLst/>
          </a:prstGeom>
          <a:noFill/>
          <a:ln w="9525">
            <a:solidFill>
              <a:srgbClr val="FF9900"/>
            </a:solidFill>
            <a:round/>
            <a:headEnd/>
            <a:tailEnd/>
          </a:ln>
        </p:spPr>
        <p:txBody>
          <a:bodyPr/>
          <a:lstStyle/>
          <a:p>
            <a:endParaRPr lang="zh-CN" altLang="en-US"/>
          </a:p>
        </p:txBody>
      </p:sp>
      <p:sp>
        <p:nvSpPr>
          <p:cNvPr id="4115" name="Line 148"/>
          <p:cNvSpPr>
            <a:spLocks noChangeShapeType="1"/>
          </p:cNvSpPr>
          <p:nvPr/>
        </p:nvSpPr>
        <p:spPr bwMode="auto">
          <a:xfrm>
            <a:off x="3022600" y="3632200"/>
            <a:ext cx="0" cy="469900"/>
          </a:xfrm>
          <a:prstGeom prst="line">
            <a:avLst/>
          </a:prstGeom>
          <a:noFill/>
          <a:ln w="9525">
            <a:solidFill>
              <a:srgbClr val="FF9900"/>
            </a:solidFill>
            <a:round/>
            <a:headEnd/>
            <a:tailEnd/>
          </a:ln>
        </p:spPr>
        <p:txBody>
          <a:bodyPr/>
          <a:lstStyle/>
          <a:p>
            <a:endParaRPr lang="zh-CN" altLang="en-US"/>
          </a:p>
        </p:txBody>
      </p:sp>
      <p:sp>
        <p:nvSpPr>
          <p:cNvPr id="4116" name="Line 149"/>
          <p:cNvSpPr>
            <a:spLocks noChangeShapeType="1"/>
          </p:cNvSpPr>
          <p:nvPr/>
        </p:nvSpPr>
        <p:spPr bwMode="auto">
          <a:xfrm>
            <a:off x="4546600" y="3632200"/>
            <a:ext cx="0" cy="469900"/>
          </a:xfrm>
          <a:prstGeom prst="line">
            <a:avLst/>
          </a:prstGeom>
          <a:noFill/>
          <a:ln w="9525">
            <a:solidFill>
              <a:srgbClr val="FF9900"/>
            </a:solidFill>
            <a:round/>
            <a:headEnd/>
            <a:tailEnd/>
          </a:ln>
        </p:spPr>
        <p:txBody>
          <a:bodyPr/>
          <a:lstStyle/>
          <a:p>
            <a:endParaRPr lang="zh-CN" altLang="en-US"/>
          </a:p>
        </p:txBody>
      </p:sp>
      <p:sp>
        <p:nvSpPr>
          <p:cNvPr id="4117" name="Line 150"/>
          <p:cNvSpPr>
            <a:spLocks noChangeShapeType="1"/>
          </p:cNvSpPr>
          <p:nvPr/>
        </p:nvSpPr>
        <p:spPr bwMode="auto">
          <a:xfrm>
            <a:off x="1955800" y="4140200"/>
            <a:ext cx="0" cy="381000"/>
          </a:xfrm>
          <a:prstGeom prst="line">
            <a:avLst/>
          </a:prstGeom>
          <a:noFill/>
          <a:ln w="9525">
            <a:solidFill>
              <a:srgbClr val="FF9900"/>
            </a:solidFill>
            <a:round/>
            <a:headEnd/>
            <a:tailEnd/>
          </a:ln>
        </p:spPr>
        <p:txBody>
          <a:bodyPr/>
          <a:lstStyle/>
          <a:p>
            <a:endParaRPr lang="zh-CN" altLang="en-US"/>
          </a:p>
        </p:txBody>
      </p:sp>
      <p:sp>
        <p:nvSpPr>
          <p:cNvPr id="4118" name="Line 151"/>
          <p:cNvSpPr>
            <a:spLocks noChangeShapeType="1"/>
          </p:cNvSpPr>
          <p:nvPr/>
        </p:nvSpPr>
        <p:spPr bwMode="auto">
          <a:xfrm>
            <a:off x="3937000" y="4127500"/>
            <a:ext cx="0" cy="381000"/>
          </a:xfrm>
          <a:prstGeom prst="line">
            <a:avLst/>
          </a:prstGeom>
          <a:noFill/>
          <a:ln w="9525">
            <a:solidFill>
              <a:srgbClr val="FF9900"/>
            </a:solidFill>
            <a:round/>
            <a:headEnd/>
            <a:tailEnd/>
          </a:ln>
        </p:spPr>
        <p:txBody>
          <a:bodyPr/>
          <a:lstStyle/>
          <a:p>
            <a:endParaRPr lang="zh-CN" altLang="en-US"/>
          </a:p>
        </p:txBody>
      </p:sp>
      <p:graphicFrame>
        <p:nvGraphicFramePr>
          <p:cNvPr id="4098" name="Object 152"/>
          <p:cNvGraphicFramePr>
            <a:graphicFrameLocks noChangeAspect="1"/>
          </p:cNvGraphicFramePr>
          <p:nvPr/>
        </p:nvGraphicFramePr>
        <p:xfrm>
          <a:off x="1952625" y="1482725"/>
          <a:ext cx="541338" cy="541338"/>
        </p:xfrm>
        <a:graphic>
          <a:graphicData uri="http://schemas.openxmlformats.org/presentationml/2006/ole">
            <p:oleObj spid="_x0000_s468994" name="Visio" r:id="rId7" imgW="947547" imgH="948309" progId="Visio.Drawing.11">
              <p:embed/>
            </p:oleObj>
          </a:graphicData>
        </a:graphic>
      </p:graphicFrame>
      <p:sp>
        <p:nvSpPr>
          <p:cNvPr id="4119" name="Line 154"/>
          <p:cNvSpPr>
            <a:spLocks noChangeShapeType="1"/>
          </p:cNvSpPr>
          <p:nvPr/>
        </p:nvSpPr>
        <p:spPr bwMode="auto">
          <a:xfrm>
            <a:off x="2171700" y="2019300"/>
            <a:ext cx="0" cy="368300"/>
          </a:xfrm>
          <a:prstGeom prst="line">
            <a:avLst/>
          </a:prstGeom>
          <a:noFill/>
          <a:ln w="9525">
            <a:solidFill>
              <a:schemeClr val="bg2"/>
            </a:solidFill>
            <a:round/>
            <a:headEnd/>
            <a:tailEnd/>
          </a:ln>
        </p:spPr>
        <p:txBody>
          <a:bodyPr/>
          <a:lstStyle/>
          <a:p>
            <a:endParaRPr lang="zh-CN" altLang="en-US"/>
          </a:p>
        </p:txBody>
      </p:sp>
      <p:sp>
        <p:nvSpPr>
          <p:cNvPr id="4120" name="Line 155"/>
          <p:cNvSpPr>
            <a:spLocks noChangeShapeType="1"/>
          </p:cNvSpPr>
          <p:nvPr/>
        </p:nvSpPr>
        <p:spPr bwMode="auto">
          <a:xfrm>
            <a:off x="2895600" y="2019300"/>
            <a:ext cx="0" cy="368300"/>
          </a:xfrm>
          <a:prstGeom prst="line">
            <a:avLst/>
          </a:prstGeom>
          <a:noFill/>
          <a:ln w="9525">
            <a:solidFill>
              <a:schemeClr val="bg2"/>
            </a:solidFill>
            <a:round/>
            <a:headEnd/>
            <a:tailEnd/>
          </a:ln>
        </p:spPr>
        <p:txBody>
          <a:bodyPr/>
          <a:lstStyle/>
          <a:p>
            <a:endParaRPr lang="zh-CN" altLang="en-US"/>
          </a:p>
        </p:txBody>
      </p:sp>
      <p:sp>
        <p:nvSpPr>
          <p:cNvPr id="4121" name="Line 156"/>
          <p:cNvSpPr>
            <a:spLocks noChangeShapeType="1"/>
          </p:cNvSpPr>
          <p:nvPr/>
        </p:nvSpPr>
        <p:spPr bwMode="auto">
          <a:xfrm>
            <a:off x="3619500" y="2019300"/>
            <a:ext cx="0" cy="368300"/>
          </a:xfrm>
          <a:prstGeom prst="line">
            <a:avLst/>
          </a:prstGeom>
          <a:noFill/>
          <a:ln w="9525">
            <a:solidFill>
              <a:schemeClr val="bg2"/>
            </a:solidFill>
            <a:round/>
            <a:headEnd/>
            <a:tailEnd/>
          </a:ln>
        </p:spPr>
        <p:txBody>
          <a:bodyPr/>
          <a:lstStyle/>
          <a:p>
            <a:endParaRPr lang="zh-CN" altLang="en-US"/>
          </a:p>
        </p:txBody>
      </p:sp>
      <p:graphicFrame>
        <p:nvGraphicFramePr>
          <p:cNvPr id="4099" name="Object 157"/>
          <p:cNvGraphicFramePr>
            <a:graphicFrameLocks noChangeAspect="1"/>
          </p:cNvGraphicFramePr>
          <p:nvPr/>
        </p:nvGraphicFramePr>
        <p:xfrm>
          <a:off x="2663825" y="1482725"/>
          <a:ext cx="541338" cy="541338"/>
        </p:xfrm>
        <a:graphic>
          <a:graphicData uri="http://schemas.openxmlformats.org/presentationml/2006/ole">
            <p:oleObj spid="_x0000_s468995" name="Visio" r:id="rId8" imgW="947547" imgH="948309" progId="Visio.Drawing.11">
              <p:embed/>
            </p:oleObj>
          </a:graphicData>
        </a:graphic>
      </p:graphicFrame>
      <p:graphicFrame>
        <p:nvGraphicFramePr>
          <p:cNvPr id="4100" name="Object 158"/>
          <p:cNvGraphicFramePr>
            <a:graphicFrameLocks noChangeAspect="1"/>
          </p:cNvGraphicFramePr>
          <p:nvPr/>
        </p:nvGraphicFramePr>
        <p:xfrm>
          <a:off x="3387725" y="1495425"/>
          <a:ext cx="541338" cy="541338"/>
        </p:xfrm>
        <a:graphic>
          <a:graphicData uri="http://schemas.openxmlformats.org/presentationml/2006/ole">
            <p:oleObj spid="_x0000_s468996" name="Visio" r:id="rId9" imgW="947547" imgH="948309" progId="Visio.Drawing.11">
              <p:embed/>
            </p:oleObj>
          </a:graphicData>
        </a:graphic>
      </p:graphicFrame>
      <p:sp>
        <p:nvSpPr>
          <p:cNvPr id="4122" name="Text Box 159"/>
          <p:cNvSpPr txBox="1">
            <a:spLocks noChangeArrowheads="1"/>
          </p:cNvSpPr>
          <p:nvPr/>
        </p:nvSpPr>
        <p:spPr bwMode="auto">
          <a:xfrm>
            <a:off x="215900" y="2298700"/>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LAN</a:t>
            </a:r>
          </a:p>
        </p:txBody>
      </p:sp>
      <p:sp>
        <p:nvSpPr>
          <p:cNvPr id="4123" name="Text Box 160"/>
          <p:cNvSpPr txBox="1">
            <a:spLocks noChangeArrowheads="1"/>
          </p:cNvSpPr>
          <p:nvPr/>
        </p:nvSpPr>
        <p:spPr bwMode="auto">
          <a:xfrm>
            <a:off x="304800" y="3975100"/>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SAN</a:t>
            </a:r>
          </a:p>
        </p:txBody>
      </p:sp>
      <p:sp>
        <p:nvSpPr>
          <p:cNvPr id="4124" name="Text Box 161"/>
          <p:cNvSpPr txBox="1">
            <a:spLocks noChangeArrowheads="1"/>
          </p:cNvSpPr>
          <p:nvPr/>
        </p:nvSpPr>
        <p:spPr bwMode="auto">
          <a:xfrm>
            <a:off x="660400" y="3606800"/>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Win</a:t>
            </a:r>
          </a:p>
        </p:txBody>
      </p:sp>
      <p:sp>
        <p:nvSpPr>
          <p:cNvPr id="4125" name="Text Box 163"/>
          <p:cNvSpPr txBox="1">
            <a:spLocks noChangeArrowheads="1"/>
          </p:cNvSpPr>
          <p:nvPr/>
        </p:nvSpPr>
        <p:spPr bwMode="auto">
          <a:xfrm>
            <a:off x="2159000" y="3606800"/>
            <a:ext cx="8509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a:latin typeface="微软雅黑" pitchFamily="34" charset="-122"/>
                <a:ea typeface="微软雅黑" pitchFamily="34" charset="-122"/>
              </a:rPr>
              <a:t>Lin</a:t>
            </a:r>
          </a:p>
        </p:txBody>
      </p:sp>
      <p:sp>
        <p:nvSpPr>
          <p:cNvPr id="4126" name="Text Box 164"/>
          <p:cNvSpPr txBox="1">
            <a:spLocks noChangeArrowheads="1"/>
          </p:cNvSpPr>
          <p:nvPr/>
        </p:nvSpPr>
        <p:spPr bwMode="auto">
          <a:xfrm>
            <a:off x="3581400" y="3581400"/>
            <a:ext cx="10541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a:latin typeface="微软雅黑" pitchFamily="34" charset="-122"/>
                <a:ea typeface="微软雅黑" pitchFamily="34" charset="-122"/>
              </a:rPr>
              <a:t>备份服务器</a:t>
            </a:r>
          </a:p>
        </p:txBody>
      </p:sp>
      <p:sp>
        <p:nvSpPr>
          <p:cNvPr id="4127" name="Text Box 165"/>
          <p:cNvSpPr txBox="1">
            <a:spLocks noChangeArrowheads="1"/>
          </p:cNvSpPr>
          <p:nvPr/>
        </p:nvSpPr>
        <p:spPr bwMode="auto">
          <a:xfrm>
            <a:off x="1358900" y="4940300"/>
            <a:ext cx="1054100" cy="274638"/>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a:latin typeface="微软雅黑" pitchFamily="34" charset="-122"/>
                <a:ea typeface="微软雅黑" pitchFamily="34" charset="-122"/>
              </a:rPr>
              <a:t>存储</a:t>
            </a:r>
          </a:p>
        </p:txBody>
      </p:sp>
      <p:sp>
        <p:nvSpPr>
          <p:cNvPr id="4128" name="Text Box 166"/>
          <p:cNvSpPr txBox="1">
            <a:spLocks noChangeArrowheads="1"/>
          </p:cNvSpPr>
          <p:nvPr/>
        </p:nvSpPr>
        <p:spPr bwMode="auto">
          <a:xfrm>
            <a:off x="3594100" y="4927600"/>
            <a:ext cx="1054100" cy="646331"/>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dirty="0" smtClean="0">
                <a:latin typeface="微软雅黑" pitchFamily="34" charset="-122"/>
                <a:ea typeface="微软雅黑" pitchFamily="34" charset="-122"/>
              </a:rPr>
              <a:t>虚拟磁带库</a:t>
            </a:r>
            <a:endParaRPr lang="zh-CN" altLang="en-US" dirty="0">
              <a:latin typeface="微软雅黑" pitchFamily="34" charset="-122"/>
              <a:ea typeface="微软雅黑" pitchFamily="34" charset="-122"/>
            </a:endParaRPr>
          </a:p>
        </p:txBody>
      </p:sp>
      <p:grpSp>
        <p:nvGrpSpPr>
          <p:cNvPr id="2" name="Group 185"/>
          <p:cNvGrpSpPr>
            <a:grpSpLocks/>
          </p:cNvGrpSpPr>
          <p:nvPr/>
        </p:nvGrpSpPr>
        <p:grpSpPr bwMode="auto">
          <a:xfrm>
            <a:off x="2181225" y="5383213"/>
            <a:ext cx="1724025" cy="331787"/>
            <a:chOff x="1230" y="3391"/>
            <a:chExt cx="1086" cy="209"/>
          </a:xfrm>
        </p:grpSpPr>
        <p:sp>
          <p:nvSpPr>
            <p:cNvPr id="4138" name="AutoShape 173"/>
            <p:cNvSpPr>
              <a:spLocks noChangeArrowheads="1"/>
            </p:cNvSpPr>
            <p:nvPr/>
          </p:nvSpPr>
          <p:spPr bwMode="gray">
            <a:xfrm>
              <a:off x="1230" y="3391"/>
              <a:ext cx="1086" cy="209"/>
            </a:xfrm>
            <a:prstGeom prst="roundRect">
              <a:avLst>
                <a:gd name="adj" fmla="val 11921"/>
              </a:avLst>
            </a:prstGeom>
            <a:gradFill rotWithShape="1">
              <a:gsLst>
                <a:gs pos="0">
                  <a:schemeClr val="bg1">
                    <a:alpha val="0"/>
                  </a:schemeClr>
                </a:gs>
                <a:gs pos="100000">
                  <a:srgbClr val="C0C0C0">
                    <a:alpha val="48000"/>
                  </a:srgbClr>
                </a:gs>
              </a:gsLst>
              <a:lin ang="5400000" scaled="1"/>
            </a:gradFill>
            <a:ln w="38100" algn="ctr">
              <a:solidFill>
                <a:srgbClr val="DDDDDD"/>
              </a:solidFill>
              <a:round/>
              <a:headEnd/>
              <a:tailEnd/>
            </a:ln>
          </p:spPr>
          <p:txBody>
            <a:bodyPr wrap="none" anchor="ctr"/>
            <a:lstStyle/>
            <a:p>
              <a:pPr algn="ctr">
                <a:spcBef>
                  <a:spcPct val="50000"/>
                </a:spcBef>
              </a:pPr>
              <a:endParaRPr lang="zh-CN" altLang="en-US"/>
            </a:p>
          </p:txBody>
        </p:sp>
        <p:sp>
          <p:nvSpPr>
            <p:cNvPr id="4139" name="Text Box 184"/>
            <p:cNvSpPr txBox="1">
              <a:spLocks noChangeArrowheads="1"/>
            </p:cNvSpPr>
            <p:nvPr/>
          </p:nvSpPr>
          <p:spPr bwMode="auto">
            <a:xfrm>
              <a:off x="1392" y="3424"/>
              <a:ext cx="832" cy="173"/>
            </a:xfrm>
            <a:prstGeom prst="rect">
              <a:avLst/>
            </a:prstGeom>
            <a:noFill/>
            <a:ln w="9525" algn="ctr">
              <a:noFill/>
              <a:miter lim="800000"/>
              <a:headEnd/>
              <a:tailEnd/>
            </a:ln>
          </p:spPr>
          <p:txBody>
            <a:bodyPr>
              <a:spAutoFit/>
            </a:bodyPr>
            <a:lstStyle/>
            <a:p>
              <a:pPr algn="ctr">
                <a:spcBef>
                  <a:spcPct val="50000"/>
                </a:spcBef>
                <a:tabLst>
                  <a:tab pos="6342063" algn="r"/>
                </a:tabLst>
              </a:pPr>
              <a:r>
                <a:rPr lang="en-US" altLang="zh-CN" dirty="0">
                  <a:latin typeface="微软雅黑" pitchFamily="34" charset="-122"/>
                  <a:ea typeface="微软雅黑" pitchFamily="34" charset="-122"/>
                </a:rPr>
                <a:t>LAN-Free</a:t>
              </a:r>
              <a:r>
                <a:rPr lang="zh-CN" altLang="en-US" dirty="0">
                  <a:latin typeface="微软雅黑" pitchFamily="34" charset="-122"/>
                  <a:ea typeface="微软雅黑" pitchFamily="34" charset="-122"/>
                </a:rPr>
                <a:t>备份</a:t>
              </a:r>
            </a:p>
          </p:txBody>
        </p:sp>
      </p:grpSp>
      <p:grpSp>
        <p:nvGrpSpPr>
          <p:cNvPr id="3" name="Group 192"/>
          <p:cNvGrpSpPr>
            <a:grpSpLocks/>
          </p:cNvGrpSpPr>
          <p:nvPr/>
        </p:nvGrpSpPr>
        <p:grpSpPr bwMode="auto">
          <a:xfrm>
            <a:off x="5838825" y="2357438"/>
            <a:ext cx="2713038" cy="2495550"/>
            <a:chOff x="2950" y="605"/>
            <a:chExt cx="1709" cy="1572"/>
          </a:xfrm>
        </p:grpSpPr>
        <p:sp>
          <p:nvSpPr>
            <p:cNvPr id="1737921" name="AutoShape 193"/>
            <p:cNvSpPr>
              <a:spLocks noChangeArrowheads="1"/>
            </p:cNvSpPr>
            <p:nvPr/>
          </p:nvSpPr>
          <p:spPr bwMode="auto">
            <a:xfrm>
              <a:off x="2950" y="760"/>
              <a:ext cx="1709"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520" y="605"/>
              <a:ext cx="584" cy="274"/>
            </a:xfrm>
            <a:prstGeom prst="roundRect">
              <a:avLst>
                <a:gd name="adj" fmla="val 50000"/>
              </a:avLst>
            </a:prstGeom>
            <a:solidFill>
              <a:schemeClr val="accent1"/>
            </a:solidFill>
            <a:ln w="12700" algn="ctr">
              <a:solidFill>
                <a:srgbClr val="CFCFC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a:latin typeface="微软雅黑" pitchFamily="34" charset="-122"/>
                  <a:ea typeface="微软雅黑" pitchFamily="34" charset="-122"/>
                </a:rPr>
                <a:t>优势分析</a:t>
              </a:r>
            </a:p>
          </p:txBody>
        </p:sp>
      </p:grpSp>
      <p:sp>
        <p:nvSpPr>
          <p:cNvPr id="1737923" name="Rectangle 195"/>
          <p:cNvSpPr>
            <a:spLocks noChangeArrowheads="1"/>
          </p:cNvSpPr>
          <p:nvPr/>
        </p:nvSpPr>
        <p:spPr bwMode="auto">
          <a:xfrm>
            <a:off x="5940425" y="2928934"/>
            <a:ext cx="2632075" cy="274638"/>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dirty="0">
                <a:latin typeface="微软雅黑" pitchFamily="34" charset="-122"/>
                <a:ea typeface="微软雅黑" pitchFamily="34" charset="-122"/>
              </a:rPr>
              <a:t>引入</a:t>
            </a:r>
            <a:r>
              <a:rPr lang="en-US" altLang="zh-CN" dirty="0">
                <a:latin typeface="微软雅黑" pitchFamily="34" charset="-122"/>
                <a:ea typeface="微软雅黑" pitchFamily="34" charset="-122"/>
              </a:rPr>
              <a:t>SAN</a:t>
            </a:r>
            <a:r>
              <a:rPr lang="zh-CN" altLang="en-US" dirty="0">
                <a:latin typeface="微软雅黑" pitchFamily="34" charset="-122"/>
                <a:ea typeface="微软雅黑" pitchFamily="34" charset="-122"/>
              </a:rPr>
              <a:t>，提高数据块的传输速率</a:t>
            </a:r>
          </a:p>
        </p:txBody>
      </p:sp>
      <p:sp>
        <p:nvSpPr>
          <p:cNvPr id="1737924" name="Rectangle 196"/>
          <p:cNvSpPr>
            <a:spLocks noChangeArrowheads="1"/>
          </p:cNvSpPr>
          <p:nvPr/>
        </p:nvSpPr>
        <p:spPr bwMode="auto">
          <a:xfrm>
            <a:off x="5915025" y="3571876"/>
            <a:ext cx="2632075" cy="274638"/>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dirty="0">
                <a:latin typeface="微软雅黑" pitchFamily="34" charset="-122"/>
                <a:ea typeface="微软雅黑" pitchFamily="34" charset="-122"/>
              </a:rPr>
              <a:t>备份数据流和业务数据流的分离</a:t>
            </a:r>
          </a:p>
        </p:txBody>
      </p:sp>
      <p:sp>
        <p:nvSpPr>
          <p:cNvPr id="1737925" name="Rectangle 197"/>
          <p:cNvSpPr>
            <a:spLocks noChangeArrowheads="1"/>
          </p:cNvSpPr>
          <p:nvPr/>
        </p:nvSpPr>
        <p:spPr bwMode="auto">
          <a:xfrm>
            <a:off x="5940425" y="4154494"/>
            <a:ext cx="2632075" cy="274638"/>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dirty="0">
                <a:latin typeface="微软雅黑" pitchFamily="34" charset="-122"/>
                <a:ea typeface="微软雅黑" pitchFamily="34" charset="-122"/>
              </a:rPr>
              <a:t>容易扩展备份容量</a:t>
            </a:r>
          </a:p>
        </p:txBody>
      </p:sp>
      <p:sp>
        <p:nvSpPr>
          <p:cNvPr id="47" name="任意多边形 46"/>
          <p:cNvSpPr/>
          <p:nvPr/>
        </p:nvSpPr>
        <p:spPr bwMode="auto">
          <a:xfrm>
            <a:off x="1362075" y="3629025"/>
            <a:ext cx="614363" cy="869950"/>
          </a:xfrm>
          <a:custGeom>
            <a:avLst/>
            <a:gdLst>
              <a:gd name="connsiteX0" fmla="*/ 524933 w 614437"/>
              <a:gd name="connsiteY0" fmla="*/ 870858 h 870858"/>
              <a:gd name="connsiteX1" fmla="*/ 539447 w 614437"/>
              <a:gd name="connsiteY1" fmla="*/ 478972 h 870858"/>
              <a:gd name="connsiteX2" fmla="*/ 74990 w 614437"/>
              <a:gd name="connsiteY2" fmla="*/ 478972 h 870858"/>
              <a:gd name="connsiteX3" fmla="*/ 89504 w 614437"/>
              <a:gd name="connsiteY3" fmla="*/ 0 h 870858"/>
              <a:gd name="connsiteX4" fmla="*/ 89504 w 614437"/>
              <a:gd name="connsiteY4" fmla="*/ 0 h 87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437" h="870858">
                <a:moveTo>
                  <a:pt x="524933" y="870858"/>
                </a:moveTo>
                <a:cubicBezTo>
                  <a:pt x="569685" y="707572"/>
                  <a:pt x="614437" y="544286"/>
                  <a:pt x="539447" y="478972"/>
                </a:cubicBezTo>
                <a:cubicBezTo>
                  <a:pt x="464457" y="413658"/>
                  <a:pt x="149981" y="558801"/>
                  <a:pt x="74990" y="478972"/>
                </a:cubicBezTo>
                <a:cubicBezTo>
                  <a:pt x="0" y="399143"/>
                  <a:pt x="89504" y="0"/>
                  <a:pt x="89504" y="0"/>
                </a:cubicBezTo>
                <a:lnTo>
                  <a:pt x="89504" y="0"/>
                </a:lnTo>
              </a:path>
            </a:pathLst>
          </a:custGeom>
          <a:noFill/>
          <a:ln w="9525" cap="flat" cmpd="sng" algn="ctr">
            <a:solidFill>
              <a:schemeClr val="tx1">
                <a:lumMod val="95000"/>
                <a:lumOff val="5000"/>
              </a:schemeClr>
            </a:solidFill>
            <a:prstDash val="solid"/>
            <a:round/>
            <a:headEnd type="none" w="med" len="med"/>
            <a:tailEnd type="triangle" w="med" len="med"/>
          </a:ln>
          <a:effectLst/>
        </p:spPr>
        <p:txBody>
          <a:bodyPr/>
          <a:lstStyle/>
          <a:p>
            <a:pPr algn="ctr">
              <a:spcBef>
                <a:spcPct val="50000"/>
              </a:spcBef>
              <a:tabLst>
                <a:tab pos="6342063" algn="r"/>
              </a:tabLst>
              <a:defRPr/>
            </a:pPr>
            <a:endParaRPr lang="zh-CN" altLang="en-US">
              <a:ea typeface="宋体" pitchFamily="2" charset="-122"/>
            </a:endParaRPr>
          </a:p>
        </p:txBody>
      </p:sp>
      <p:sp>
        <p:nvSpPr>
          <p:cNvPr id="48" name="任意多边形 47"/>
          <p:cNvSpPr/>
          <p:nvPr/>
        </p:nvSpPr>
        <p:spPr bwMode="auto">
          <a:xfrm>
            <a:off x="1108075" y="3643313"/>
            <a:ext cx="3228975" cy="869950"/>
          </a:xfrm>
          <a:custGeom>
            <a:avLst/>
            <a:gdLst>
              <a:gd name="connsiteX0" fmla="*/ 416076 w 3229428"/>
              <a:gd name="connsiteY0" fmla="*/ 0 h 870857"/>
              <a:gd name="connsiteX1" fmla="*/ 401562 w 3229428"/>
              <a:gd name="connsiteY1" fmla="*/ 449943 h 870857"/>
              <a:gd name="connsiteX2" fmla="*/ 2825447 w 3229428"/>
              <a:gd name="connsiteY2" fmla="*/ 449943 h 870857"/>
              <a:gd name="connsiteX3" fmla="*/ 2825447 w 3229428"/>
              <a:gd name="connsiteY3" fmla="*/ 870857 h 870857"/>
              <a:gd name="connsiteX4" fmla="*/ 2825447 w 3229428"/>
              <a:gd name="connsiteY4" fmla="*/ 870857 h 87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428" h="870857">
                <a:moveTo>
                  <a:pt x="416076" y="0"/>
                </a:moveTo>
                <a:cubicBezTo>
                  <a:pt x="208038" y="187476"/>
                  <a:pt x="0" y="374953"/>
                  <a:pt x="401562" y="449943"/>
                </a:cubicBezTo>
                <a:cubicBezTo>
                  <a:pt x="803124" y="524934"/>
                  <a:pt x="2421466" y="379791"/>
                  <a:pt x="2825447" y="449943"/>
                </a:cubicBezTo>
                <a:cubicBezTo>
                  <a:pt x="3229428" y="520095"/>
                  <a:pt x="2825447" y="870857"/>
                  <a:pt x="2825447" y="870857"/>
                </a:cubicBezTo>
                <a:lnTo>
                  <a:pt x="2825447" y="870857"/>
                </a:lnTo>
              </a:path>
            </a:pathLst>
          </a:custGeom>
          <a:noFill/>
          <a:ln w="9525" cap="flat" cmpd="sng" algn="ctr">
            <a:solidFill>
              <a:schemeClr val="tx1">
                <a:lumMod val="95000"/>
                <a:lumOff val="5000"/>
              </a:schemeClr>
            </a:solidFill>
            <a:prstDash val="solid"/>
            <a:round/>
            <a:headEnd type="none" w="med" len="med"/>
            <a:tailEnd type="triangle" w="med" len="med"/>
          </a:ln>
          <a:effectLst/>
        </p:spPr>
        <p:txBody>
          <a:bodyPr/>
          <a:lstStyle/>
          <a:p>
            <a:pPr algn="ctr">
              <a:spcBef>
                <a:spcPct val="50000"/>
              </a:spcBef>
              <a:tabLst>
                <a:tab pos="6342063" algn="r"/>
              </a:tabLst>
              <a:defRPr/>
            </a:pPr>
            <a:endParaRPr lang="zh-CN" altLang="en-US">
              <a:ea typeface="宋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50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1737923"/>
                                        </p:tgtEl>
                                        <p:attrNameLst>
                                          <p:attrName>style.visibility</p:attrName>
                                        </p:attrNameLst>
                                      </p:cBhvr>
                                      <p:to>
                                        <p:strVal val="visible"/>
                                      </p:to>
                                    </p:set>
                                    <p:anim calcmode="discrete" valueType="clr">
                                      <p:cBhvr override="childStyle">
                                        <p:cTn id="25" dur="80"/>
                                        <p:tgtEl>
                                          <p:spTgt spid="1737923"/>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737923"/>
                                        </p:tgtEl>
                                        <p:attrNameLst>
                                          <p:attrName>fillcolor</p:attrName>
                                        </p:attrNameLst>
                                      </p:cBhvr>
                                      <p:tavLst>
                                        <p:tav tm="0">
                                          <p:val>
                                            <p:clrVal>
                                              <a:schemeClr val="accent2"/>
                                            </p:clrVal>
                                          </p:val>
                                        </p:tav>
                                        <p:tav tm="50000">
                                          <p:val>
                                            <p:clrVal>
                                              <a:schemeClr val="hlink"/>
                                            </p:clrVal>
                                          </p:val>
                                        </p:tav>
                                      </p:tavLst>
                                    </p:anim>
                                    <p:set>
                                      <p:cBhvr>
                                        <p:cTn id="27" dur="80"/>
                                        <p:tgtEl>
                                          <p:spTgt spid="1737923"/>
                                        </p:tgtEl>
                                        <p:attrNameLst>
                                          <p:attrName>fill.type</p:attrName>
                                        </p:attrNameLst>
                                      </p:cBhvr>
                                      <p:to>
                                        <p:strVal val="solid"/>
                                      </p:to>
                                    </p:set>
                                  </p:childTnLst>
                                </p:cTn>
                              </p:par>
                            </p:childTnLst>
                          </p:cTn>
                        </p:par>
                        <p:par>
                          <p:cTn id="28" fill="hold">
                            <p:stCondLst>
                              <p:cond delay="118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1737924">
                                            <p:txEl>
                                              <p:pRg st="0" end="0"/>
                                            </p:txEl>
                                          </p:spTgt>
                                        </p:tgtEl>
                                        <p:attrNameLst>
                                          <p:attrName>style.visibility</p:attrName>
                                        </p:attrNameLst>
                                      </p:cBhvr>
                                      <p:to>
                                        <p:strVal val="visible"/>
                                      </p:to>
                                    </p:set>
                                    <p:anim calcmode="discrete" valueType="clr">
                                      <p:cBhvr override="childStyle">
                                        <p:cTn id="31" dur="80"/>
                                        <p:tgtEl>
                                          <p:spTgt spid="173792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737924">
                                            <p:txEl>
                                              <p:pRg st="0" end="0"/>
                                            </p:txEl>
                                          </p:spTgt>
                                        </p:tgtEl>
                                        <p:attrNameLst>
                                          <p:attrName>fillcolor</p:attrName>
                                        </p:attrNameLst>
                                      </p:cBhvr>
                                      <p:tavLst>
                                        <p:tav tm="0">
                                          <p:val>
                                            <p:clrVal>
                                              <a:schemeClr val="accent2"/>
                                            </p:clrVal>
                                          </p:val>
                                        </p:tav>
                                        <p:tav tm="50000">
                                          <p:val>
                                            <p:clrVal>
                                              <a:schemeClr val="hlink"/>
                                            </p:clrVal>
                                          </p:val>
                                        </p:tav>
                                      </p:tavLst>
                                    </p:anim>
                                    <p:set>
                                      <p:cBhvr>
                                        <p:cTn id="33" dur="80"/>
                                        <p:tgtEl>
                                          <p:spTgt spid="1737924">
                                            <p:txEl>
                                              <p:pRg st="0" end="0"/>
                                            </p:txEl>
                                          </p:spTgt>
                                        </p:tgtEl>
                                        <p:attrNameLst>
                                          <p:attrName>fill.type</p:attrName>
                                        </p:attrNameLst>
                                      </p:cBhvr>
                                      <p:to>
                                        <p:strVal val="solid"/>
                                      </p:to>
                                    </p:set>
                                  </p:childTnLst>
                                </p:cTn>
                              </p:par>
                            </p:childTnLst>
                          </p:cTn>
                        </p:par>
                        <p:par>
                          <p:cTn id="34" fill="hold">
                            <p:stCondLst>
                              <p:cond delay="1780"/>
                            </p:stCondLst>
                            <p:childTnLst>
                              <p:par>
                                <p:cTn id="35" presetID="27" presetClass="entr" presetSubtype="0" fill="hold" nodeType="afterEffect">
                                  <p:stCondLst>
                                    <p:cond delay="0"/>
                                  </p:stCondLst>
                                  <p:iterate type="lt">
                                    <p:tmPct val="50000"/>
                                  </p:iterate>
                                  <p:childTnLst>
                                    <p:set>
                                      <p:cBhvr>
                                        <p:cTn id="36" dur="1" fill="hold">
                                          <p:stCondLst>
                                            <p:cond delay="0"/>
                                          </p:stCondLst>
                                        </p:cTn>
                                        <p:tgtEl>
                                          <p:spTgt spid="1737925">
                                            <p:txEl>
                                              <p:pRg st="0" end="0"/>
                                            </p:txEl>
                                          </p:spTgt>
                                        </p:tgtEl>
                                        <p:attrNameLst>
                                          <p:attrName>style.visibility</p:attrName>
                                        </p:attrNameLst>
                                      </p:cBhvr>
                                      <p:to>
                                        <p:strVal val="visible"/>
                                      </p:to>
                                    </p:set>
                                    <p:anim calcmode="discrete" valueType="clr">
                                      <p:cBhvr override="childStyle">
                                        <p:cTn id="37" dur="80"/>
                                        <p:tgtEl>
                                          <p:spTgt spid="173792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737925">
                                            <p:txEl>
                                              <p:pRg st="0" end="0"/>
                                            </p:txEl>
                                          </p:spTgt>
                                        </p:tgtEl>
                                        <p:attrNameLst>
                                          <p:attrName>fillcolor</p:attrName>
                                        </p:attrNameLst>
                                      </p:cBhvr>
                                      <p:tavLst>
                                        <p:tav tm="0">
                                          <p:val>
                                            <p:clrVal>
                                              <a:schemeClr val="accent2"/>
                                            </p:clrVal>
                                          </p:val>
                                        </p:tav>
                                        <p:tav tm="50000">
                                          <p:val>
                                            <p:clrVal>
                                              <a:schemeClr val="hlink"/>
                                            </p:clrVal>
                                          </p:val>
                                        </p:tav>
                                      </p:tavLst>
                                    </p:anim>
                                    <p:set>
                                      <p:cBhvr>
                                        <p:cTn id="39" dur="80"/>
                                        <p:tgtEl>
                                          <p:spTgt spid="173792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7923" grpId="0"/>
      <p:bldP spid="47" grpId="0" animBg="1"/>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dissolv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4"/>
          <p:cNvSpPr>
            <a:spLocks noChangeShapeType="1"/>
          </p:cNvSpPr>
          <p:nvPr/>
        </p:nvSpPr>
        <p:spPr bwMode="auto">
          <a:xfrm flipH="1">
            <a:off x="3844925" y="1358900"/>
            <a:ext cx="0" cy="4321175"/>
          </a:xfrm>
          <a:prstGeom prst="line">
            <a:avLst/>
          </a:prstGeom>
          <a:noFill/>
          <a:ln w="9525" cap="rnd">
            <a:solidFill>
              <a:srgbClr val="B2B2B2"/>
            </a:solidFill>
            <a:prstDash val="sysDot"/>
            <a:round/>
            <a:headEnd/>
            <a:tailEnd/>
          </a:ln>
        </p:spPr>
        <p:txBody>
          <a:bodyPr wrap="none" anchor="ctr"/>
          <a:lstStyle/>
          <a:p>
            <a:endParaRPr lang="zh-CN" altLang="en-US"/>
          </a:p>
        </p:txBody>
      </p:sp>
      <p:sp>
        <p:nvSpPr>
          <p:cNvPr id="15368"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目录</a:t>
            </a:r>
          </a:p>
        </p:txBody>
      </p:sp>
      <p:sp>
        <p:nvSpPr>
          <p:cNvPr id="9" name="内容占位符 2"/>
          <p:cNvSpPr txBox="1">
            <a:spLocks/>
          </p:cNvSpPr>
          <p:nvPr/>
        </p:nvSpPr>
        <p:spPr>
          <a:xfrm>
            <a:off x="428596" y="1500174"/>
            <a:ext cx="8229600" cy="4525963"/>
          </a:xfrm>
          <a:prstGeom prst="rect">
            <a:avLst/>
          </a:prstGeom>
        </p:spPr>
        <p:txBody>
          <a:bodyPr/>
          <a:lstStyle/>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存储是什么</a:t>
            </a:r>
            <a:endParaRPr lang="en-US" altLang="zh-CN" sz="2800" b="1" dirty="0" smtClean="0">
              <a:latin typeface="微软雅黑" pitchFamily="34" charset="-122"/>
              <a:ea typeface="微软雅黑" pitchFamily="34" charset="-122"/>
              <a:cs typeface="Times New Roman" pitchFamily="18" charset="0"/>
            </a:endParaRPr>
          </a:p>
          <a:p>
            <a:pPr marL="34290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存储基础知识</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solidFill>
                  <a:srgbClr val="FF0000"/>
                </a:solidFill>
                <a:latin typeface="微软雅黑" pitchFamily="34" charset="-122"/>
                <a:ea typeface="微软雅黑" pitchFamily="34" charset="-122"/>
                <a:cs typeface="Times New Roman" pitchFamily="18" charset="0"/>
              </a:rPr>
              <a:t>存储系统的产品组成</a:t>
            </a:r>
            <a:endParaRPr lang="en-US" altLang="zh-CN" sz="2800" b="1" dirty="0" smtClean="0">
              <a:solidFill>
                <a:srgbClr val="FF0000"/>
              </a:solidFill>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存储应用解析</a:t>
            </a:r>
            <a:endParaRPr lang="en-US" altLang="zh-CN" sz="2800" b="1" dirty="0" smtClean="0">
              <a:latin typeface="微软雅黑" pitchFamily="34" charset="-122"/>
              <a:ea typeface="微软雅黑" pitchFamily="34"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uLnTx/>
              <a:uFillTx/>
              <a:latin typeface="微软雅黑" pitchFamily="34" charset="-122"/>
              <a:ea typeface="微软雅黑" pitchFamily="34" charset="-122"/>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63563" y="2152651"/>
            <a:ext cx="8137525" cy="4067175"/>
            <a:chOff x="528" y="1212"/>
            <a:chExt cx="5126" cy="2562"/>
          </a:xfrm>
        </p:grpSpPr>
        <p:sp>
          <p:nvSpPr>
            <p:cNvPr id="14" name="AutoShape 4"/>
            <p:cNvSpPr>
              <a:spLocks noChangeArrowheads="1"/>
            </p:cNvSpPr>
            <p:nvPr/>
          </p:nvSpPr>
          <p:spPr bwMode="auto">
            <a:xfrm>
              <a:off x="4214" y="2094"/>
              <a:ext cx="1440" cy="1680"/>
            </a:xfrm>
            <a:prstGeom prst="roundRect">
              <a:avLst>
                <a:gd name="adj" fmla="val 16667"/>
              </a:avLst>
            </a:prstGeom>
            <a:solidFill>
              <a:schemeClr val="bg1"/>
            </a:solidFill>
            <a:ln w="3175">
              <a:solidFill>
                <a:srgbClr val="FFCC99"/>
              </a:solidFill>
              <a:round/>
              <a:headEnd/>
              <a:tailEnd/>
            </a:ln>
            <a:effectLst>
              <a:outerShdw dist="107763" dir="2700000" algn="ctr" rotWithShape="0">
                <a:srgbClr val="000000">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6" name="AutoShape 6"/>
            <p:cNvSpPr>
              <a:spLocks noChangeArrowheads="1"/>
            </p:cNvSpPr>
            <p:nvPr/>
          </p:nvSpPr>
          <p:spPr bwMode="auto">
            <a:xfrm>
              <a:off x="528" y="2094"/>
              <a:ext cx="1440" cy="1680"/>
            </a:xfrm>
            <a:prstGeom prst="roundRect">
              <a:avLst>
                <a:gd name="adj" fmla="val 16667"/>
              </a:avLst>
            </a:prstGeom>
            <a:solidFill>
              <a:schemeClr val="bg1"/>
            </a:solidFill>
            <a:ln w="3175">
              <a:solidFill>
                <a:schemeClr val="accent1">
                  <a:lumMod val="75000"/>
                </a:schemeClr>
              </a:solidFill>
              <a:round/>
              <a:headEnd/>
              <a:tailEnd/>
            </a:ln>
            <a:effectLst>
              <a:outerShdw dist="107763" dir="2700000" algn="ctr" rotWithShape="0">
                <a:srgbClr val="000000">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7424" name="AutoShape 8"/>
            <p:cNvSpPr>
              <a:spLocks noChangeAspect="1" noChangeArrowheads="1" noTextEdit="1"/>
            </p:cNvSpPr>
            <p:nvPr/>
          </p:nvSpPr>
          <p:spPr bwMode="gray">
            <a:xfrm>
              <a:off x="2174" y="2031"/>
              <a:ext cx="573" cy="784"/>
            </a:xfrm>
            <a:prstGeom prst="rect">
              <a:avLst/>
            </a:prstGeom>
            <a:noFill/>
            <a:ln w="9525">
              <a:noFill/>
              <a:miter lim="800000"/>
              <a:headEnd/>
              <a:tailEnd/>
            </a:ln>
          </p:spPr>
          <p:txBody>
            <a:bodyPr/>
            <a:lstStyle/>
            <a:p>
              <a:endParaRPr lang="zh-CN" altLang="en-US"/>
            </a:p>
          </p:txBody>
        </p:sp>
        <p:sp>
          <p:nvSpPr>
            <p:cNvPr id="17425" name="Freeform 9"/>
            <p:cNvSpPr>
              <a:spLocks/>
            </p:cNvSpPr>
            <p:nvPr/>
          </p:nvSpPr>
          <p:spPr bwMode="gray">
            <a:xfrm>
              <a:off x="1924" y="1476"/>
              <a:ext cx="569" cy="782"/>
            </a:xfrm>
            <a:custGeom>
              <a:avLst/>
              <a:gdLst>
                <a:gd name="T0" fmla="*/ 321 w 580"/>
                <a:gd name="T1" fmla="*/ 0 h 798"/>
                <a:gd name="T2" fmla="*/ 319 w 580"/>
                <a:gd name="T3" fmla="*/ 51 h 798"/>
                <a:gd name="T4" fmla="*/ 314 w 580"/>
                <a:gd name="T5" fmla="*/ 95 h 798"/>
                <a:gd name="T6" fmla="*/ 306 w 580"/>
                <a:gd name="T7" fmla="*/ 135 h 798"/>
                <a:gd name="T8" fmla="*/ 290 w 580"/>
                <a:gd name="T9" fmla="*/ 172 h 798"/>
                <a:gd name="T10" fmla="*/ 273 w 580"/>
                <a:gd name="T11" fmla="*/ 208 h 798"/>
                <a:gd name="T12" fmla="*/ 250 w 580"/>
                <a:gd name="T13" fmla="*/ 240 h 798"/>
                <a:gd name="T14" fmla="*/ 223 w 580"/>
                <a:gd name="T15" fmla="*/ 270 h 798"/>
                <a:gd name="T16" fmla="*/ 189 w 580"/>
                <a:gd name="T17" fmla="*/ 300 h 798"/>
                <a:gd name="T18" fmla="*/ 150 w 580"/>
                <a:gd name="T19" fmla="*/ 325 h 798"/>
                <a:gd name="T20" fmla="*/ 106 w 580"/>
                <a:gd name="T21" fmla="*/ 350 h 798"/>
                <a:gd name="T22" fmla="*/ 106 w 580"/>
                <a:gd name="T23" fmla="*/ 426 h 798"/>
                <a:gd name="T24" fmla="*/ 0 w 580"/>
                <a:gd name="T25" fmla="*/ 274 h 798"/>
                <a:gd name="T26" fmla="*/ 106 w 580"/>
                <a:gd name="T27" fmla="*/ 122 h 798"/>
                <a:gd name="T28" fmla="*/ 106 w 580"/>
                <a:gd name="T29" fmla="*/ 200 h 798"/>
                <a:gd name="T30" fmla="*/ 124 w 580"/>
                <a:gd name="T31" fmla="*/ 197 h 798"/>
                <a:gd name="T32" fmla="*/ 146 w 580"/>
                <a:gd name="T33" fmla="*/ 191 h 798"/>
                <a:gd name="T34" fmla="*/ 169 w 580"/>
                <a:gd name="T35" fmla="*/ 180 h 798"/>
                <a:gd name="T36" fmla="*/ 193 w 580"/>
                <a:gd name="T37" fmla="*/ 166 h 798"/>
                <a:gd name="T38" fmla="*/ 217 w 580"/>
                <a:gd name="T39" fmla="*/ 151 h 798"/>
                <a:gd name="T40" fmla="*/ 238 w 580"/>
                <a:gd name="T41" fmla="*/ 131 h 798"/>
                <a:gd name="T42" fmla="*/ 261 w 580"/>
                <a:gd name="T43" fmla="*/ 112 h 798"/>
                <a:gd name="T44" fmla="*/ 280 w 580"/>
                <a:gd name="T45" fmla="*/ 90 h 798"/>
                <a:gd name="T46" fmla="*/ 296 w 580"/>
                <a:gd name="T47" fmla="*/ 68 h 798"/>
                <a:gd name="T48" fmla="*/ 309 w 580"/>
                <a:gd name="T49" fmla="*/ 47 h 798"/>
                <a:gd name="T50" fmla="*/ 318 w 580"/>
                <a:gd name="T51" fmla="*/ 24 h 798"/>
                <a:gd name="T52" fmla="*/ 319 w 580"/>
                <a:gd name="T53" fmla="*/ 0 h 798"/>
                <a:gd name="T54" fmla="*/ 32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w="0">
              <a:noFill/>
              <a:round/>
              <a:headEnd/>
              <a:tailEnd/>
            </a:ln>
          </p:spPr>
          <p:txBody>
            <a:bodyPr/>
            <a:lstStyle/>
            <a:p>
              <a:pPr algn="ctr">
                <a:spcBef>
                  <a:spcPct val="50000"/>
                </a:spcBef>
              </a:pPr>
              <a:endParaRPr lang="zh-CN" altLang="en-US"/>
            </a:p>
          </p:txBody>
        </p:sp>
        <p:sp>
          <p:nvSpPr>
            <p:cNvPr id="17426" name="AutoShape 10"/>
            <p:cNvSpPr>
              <a:spLocks noChangeAspect="1" noChangeArrowheads="1" noTextEdit="1"/>
            </p:cNvSpPr>
            <p:nvPr/>
          </p:nvSpPr>
          <p:spPr bwMode="gray">
            <a:xfrm flipH="1">
              <a:off x="3115" y="2031"/>
              <a:ext cx="573" cy="784"/>
            </a:xfrm>
            <a:prstGeom prst="rect">
              <a:avLst/>
            </a:prstGeom>
            <a:noFill/>
            <a:ln w="9525">
              <a:noFill/>
              <a:miter lim="800000"/>
              <a:headEnd/>
              <a:tailEnd/>
            </a:ln>
          </p:spPr>
          <p:txBody>
            <a:bodyPr/>
            <a:lstStyle/>
            <a:p>
              <a:endParaRPr lang="zh-CN" altLang="en-US"/>
            </a:p>
          </p:txBody>
        </p:sp>
        <p:sp>
          <p:nvSpPr>
            <p:cNvPr id="17427" name="Freeform 11"/>
            <p:cNvSpPr>
              <a:spLocks/>
            </p:cNvSpPr>
            <p:nvPr/>
          </p:nvSpPr>
          <p:spPr bwMode="gray">
            <a:xfrm flipH="1">
              <a:off x="3647" y="1447"/>
              <a:ext cx="569" cy="782"/>
            </a:xfrm>
            <a:custGeom>
              <a:avLst/>
              <a:gdLst>
                <a:gd name="T0" fmla="*/ 321 w 580"/>
                <a:gd name="T1" fmla="*/ 0 h 798"/>
                <a:gd name="T2" fmla="*/ 319 w 580"/>
                <a:gd name="T3" fmla="*/ 51 h 798"/>
                <a:gd name="T4" fmla="*/ 314 w 580"/>
                <a:gd name="T5" fmla="*/ 95 h 798"/>
                <a:gd name="T6" fmla="*/ 306 w 580"/>
                <a:gd name="T7" fmla="*/ 135 h 798"/>
                <a:gd name="T8" fmla="*/ 290 w 580"/>
                <a:gd name="T9" fmla="*/ 172 h 798"/>
                <a:gd name="T10" fmla="*/ 273 w 580"/>
                <a:gd name="T11" fmla="*/ 208 h 798"/>
                <a:gd name="T12" fmla="*/ 250 w 580"/>
                <a:gd name="T13" fmla="*/ 240 h 798"/>
                <a:gd name="T14" fmla="*/ 223 w 580"/>
                <a:gd name="T15" fmla="*/ 270 h 798"/>
                <a:gd name="T16" fmla="*/ 189 w 580"/>
                <a:gd name="T17" fmla="*/ 300 h 798"/>
                <a:gd name="T18" fmla="*/ 150 w 580"/>
                <a:gd name="T19" fmla="*/ 325 h 798"/>
                <a:gd name="T20" fmla="*/ 106 w 580"/>
                <a:gd name="T21" fmla="*/ 350 h 798"/>
                <a:gd name="T22" fmla="*/ 106 w 580"/>
                <a:gd name="T23" fmla="*/ 426 h 798"/>
                <a:gd name="T24" fmla="*/ 0 w 580"/>
                <a:gd name="T25" fmla="*/ 274 h 798"/>
                <a:gd name="T26" fmla="*/ 106 w 580"/>
                <a:gd name="T27" fmla="*/ 122 h 798"/>
                <a:gd name="T28" fmla="*/ 106 w 580"/>
                <a:gd name="T29" fmla="*/ 200 h 798"/>
                <a:gd name="T30" fmla="*/ 124 w 580"/>
                <a:gd name="T31" fmla="*/ 197 h 798"/>
                <a:gd name="T32" fmla="*/ 146 w 580"/>
                <a:gd name="T33" fmla="*/ 191 h 798"/>
                <a:gd name="T34" fmla="*/ 169 w 580"/>
                <a:gd name="T35" fmla="*/ 180 h 798"/>
                <a:gd name="T36" fmla="*/ 193 w 580"/>
                <a:gd name="T37" fmla="*/ 166 h 798"/>
                <a:gd name="T38" fmla="*/ 217 w 580"/>
                <a:gd name="T39" fmla="*/ 151 h 798"/>
                <a:gd name="T40" fmla="*/ 238 w 580"/>
                <a:gd name="T41" fmla="*/ 131 h 798"/>
                <a:gd name="T42" fmla="*/ 261 w 580"/>
                <a:gd name="T43" fmla="*/ 112 h 798"/>
                <a:gd name="T44" fmla="*/ 280 w 580"/>
                <a:gd name="T45" fmla="*/ 90 h 798"/>
                <a:gd name="T46" fmla="*/ 296 w 580"/>
                <a:gd name="T47" fmla="*/ 68 h 798"/>
                <a:gd name="T48" fmla="*/ 309 w 580"/>
                <a:gd name="T49" fmla="*/ 47 h 798"/>
                <a:gd name="T50" fmla="*/ 318 w 580"/>
                <a:gd name="T51" fmla="*/ 24 h 798"/>
                <a:gd name="T52" fmla="*/ 319 w 580"/>
                <a:gd name="T53" fmla="*/ 0 h 798"/>
                <a:gd name="T54" fmla="*/ 32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CC99"/>
                </a:gs>
                <a:gs pos="100000">
                  <a:srgbClr val="FFEFDF"/>
                </a:gs>
              </a:gsLst>
              <a:lin ang="0" scaled="1"/>
            </a:gradFill>
            <a:ln w="0">
              <a:noFill/>
              <a:round/>
              <a:headEnd/>
              <a:tailEnd/>
            </a:ln>
          </p:spPr>
          <p:txBody>
            <a:bodyPr/>
            <a:lstStyle/>
            <a:p>
              <a:pPr algn="ctr">
                <a:spcBef>
                  <a:spcPct val="50000"/>
                </a:spcBef>
              </a:pPr>
              <a:endParaRPr lang="zh-CN" altLang="en-US"/>
            </a:p>
          </p:txBody>
        </p:sp>
        <p:sp>
          <p:nvSpPr>
            <p:cNvPr id="17428" name="Oval 19"/>
            <p:cNvSpPr>
              <a:spLocks noChangeArrowheads="1"/>
            </p:cNvSpPr>
            <p:nvPr/>
          </p:nvSpPr>
          <p:spPr bwMode="gray">
            <a:xfrm>
              <a:off x="2266" y="1212"/>
              <a:ext cx="1382" cy="624"/>
            </a:xfrm>
            <a:prstGeom prst="ellipse">
              <a:avLst/>
            </a:prstGeom>
            <a:gradFill rotWithShape="1">
              <a:gsLst>
                <a:gs pos="0">
                  <a:srgbClr val="FFFFFF"/>
                </a:gs>
                <a:gs pos="100000">
                  <a:srgbClr val="FFCC00">
                    <a:alpha val="37999"/>
                  </a:srgbClr>
                </a:gs>
              </a:gsLst>
              <a:lin ang="2700000" scaled="1"/>
            </a:gradFill>
            <a:ln w="9525" algn="ctr">
              <a:noFill/>
              <a:round/>
              <a:headEnd/>
              <a:tailEnd/>
            </a:ln>
          </p:spPr>
          <p:txBody>
            <a:bodyPr vert="eaVert" wrap="none" anchor="ctr"/>
            <a:lstStyle/>
            <a:p>
              <a:pPr algn="ctr">
                <a:spcBef>
                  <a:spcPct val="50000"/>
                </a:spcBef>
              </a:pPr>
              <a:endParaRPr lang="zh-CN" altLang="en-US"/>
            </a:p>
          </p:txBody>
        </p:sp>
      </p:grpSp>
      <p:pic>
        <p:nvPicPr>
          <p:cNvPr id="17414" name="Picture 11" descr="AS1000G2"/>
          <p:cNvPicPr>
            <a:picLocks noChangeAspect="1" noChangeArrowheads="1"/>
          </p:cNvPicPr>
          <p:nvPr/>
        </p:nvPicPr>
        <p:blipFill>
          <a:blip r:embed="rId3">
            <a:clrChange>
              <a:clrFrom>
                <a:srgbClr val="FCFEFC"/>
              </a:clrFrom>
              <a:clrTo>
                <a:srgbClr val="FCFEFC">
                  <a:alpha val="0"/>
                </a:srgbClr>
              </a:clrTo>
            </a:clrChange>
          </a:blip>
          <a:srcRect/>
          <a:stretch>
            <a:fillRect/>
          </a:stretch>
        </p:blipFill>
        <p:spPr bwMode="auto">
          <a:xfrm>
            <a:off x="4143372" y="1142984"/>
            <a:ext cx="799367" cy="1500198"/>
          </a:xfrm>
          <a:prstGeom prst="rect">
            <a:avLst/>
          </a:prstGeom>
          <a:noFill/>
          <a:ln w="9525">
            <a:noFill/>
            <a:miter lim="800000"/>
            <a:headEnd/>
            <a:tailEnd/>
          </a:ln>
        </p:spPr>
      </p:pic>
      <p:sp>
        <p:nvSpPr>
          <p:cNvPr id="32" name="Freeform 9"/>
          <p:cNvSpPr>
            <a:spLocks/>
          </p:cNvSpPr>
          <p:nvPr/>
        </p:nvSpPr>
        <p:spPr bwMode="gray">
          <a:xfrm rot="16903566">
            <a:off x="4292600" y="2541825"/>
            <a:ext cx="539750" cy="127635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1">
              <a:lumMod val="85000"/>
            </a:schemeClr>
          </a:solidFill>
          <a:ln w="0">
            <a:noFill/>
            <a:prstDash val="solid"/>
            <a:round/>
            <a:headEnd/>
            <a:tailEnd/>
          </a:ln>
        </p:spPr>
        <p:txBody>
          <a:bodyPr/>
          <a:lstStyle/>
          <a:p>
            <a:pPr algn="ctr">
              <a:spcBef>
                <a:spcPct val="50000"/>
              </a:spcBef>
              <a:defRPr/>
            </a:pPr>
            <a:endParaRPr lang="zh-CN" altLang="en-US">
              <a:ea typeface="宋体" pitchFamily="2" charset="-122"/>
            </a:endParaRPr>
          </a:p>
        </p:txBody>
      </p:sp>
      <p:sp>
        <p:nvSpPr>
          <p:cNvPr id="33" name="AutoShape 4"/>
          <p:cNvSpPr>
            <a:spLocks noChangeArrowheads="1"/>
          </p:cNvSpPr>
          <p:nvPr/>
        </p:nvSpPr>
        <p:spPr bwMode="auto">
          <a:xfrm>
            <a:off x="3535363" y="3552825"/>
            <a:ext cx="2286000" cy="2667000"/>
          </a:xfrm>
          <a:prstGeom prst="roundRect">
            <a:avLst>
              <a:gd name="adj" fmla="val 16667"/>
            </a:avLst>
          </a:prstGeom>
          <a:solidFill>
            <a:schemeClr val="bg1"/>
          </a:solidFill>
          <a:ln w="3175">
            <a:solidFill>
              <a:schemeClr val="bg1">
                <a:lumMod val="75000"/>
              </a:schemeClr>
            </a:solidFill>
            <a:round/>
            <a:headEnd/>
            <a:tailEnd/>
          </a:ln>
          <a:effectLst>
            <a:outerShdw dist="107763" dir="2700000" algn="ctr" rotWithShape="0">
              <a:srgbClr val="000000">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pic>
        <p:nvPicPr>
          <p:cNvPr id="17417" name="图片 33" descr="Scalar24.jpg"/>
          <p:cNvPicPr>
            <a:picLocks noChangeAspect="1"/>
          </p:cNvPicPr>
          <p:nvPr/>
        </p:nvPicPr>
        <p:blipFill>
          <a:blip r:embed="rId4"/>
          <a:srcRect/>
          <a:stretch>
            <a:fillRect/>
          </a:stretch>
        </p:blipFill>
        <p:spPr bwMode="auto">
          <a:xfrm>
            <a:off x="974725" y="3883025"/>
            <a:ext cx="1477963" cy="733425"/>
          </a:xfrm>
          <a:prstGeom prst="rect">
            <a:avLst/>
          </a:prstGeom>
          <a:noFill/>
          <a:ln w="9525">
            <a:noFill/>
            <a:miter lim="800000"/>
            <a:headEnd/>
            <a:tailEnd/>
          </a:ln>
        </p:spPr>
      </p:pic>
      <p:pic>
        <p:nvPicPr>
          <p:cNvPr id="17418" name="Picture 2" descr="http://tbn0.google.cn/images?q=tbn:u8C7Vfvsqh5QZM:">
            <a:hlinkClick r:id="rId5"/>
          </p:cNvPr>
          <p:cNvPicPr>
            <a:picLocks noChangeAspect="1" noChangeArrowheads="1"/>
          </p:cNvPicPr>
          <p:nvPr/>
        </p:nvPicPr>
        <p:blipFill>
          <a:blip r:embed="rId6"/>
          <a:srcRect/>
          <a:stretch>
            <a:fillRect/>
          </a:stretch>
        </p:blipFill>
        <p:spPr bwMode="auto">
          <a:xfrm>
            <a:off x="4044950" y="3902075"/>
            <a:ext cx="1371600" cy="552450"/>
          </a:xfrm>
          <a:prstGeom prst="rect">
            <a:avLst/>
          </a:prstGeom>
          <a:noFill/>
          <a:ln w="9525">
            <a:noFill/>
            <a:miter lim="800000"/>
            <a:headEnd/>
            <a:tailEnd/>
          </a:ln>
        </p:spPr>
      </p:pic>
      <p:pic>
        <p:nvPicPr>
          <p:cNvPr id="17419" name="图片 36" descr="Legato.jpg"/>
          <p:cNvPicPr>
            <a:picLocks noChangeAspect="1"/>
          </p:cNvPicPr>
          <p:nvPr/>
        </p:nvPicPr>
        <p:blipFill>
          <a:blip r:embed="rId7"/>
          <a:srcRect/>
          <a:stretch>
            <a:fillRect/>
          </a:stretch>
        </p:blipFill>
        <p:spPr bwMode="auto">
          <a:xfrm>
            <a:off x="4065588" y="5086350"/>
            <a:ext cx="1436687" cy="506413"/>
          </a:xfrm>
          <a:prstGeom prst="rect">
            <a:avLst/>
          </a:prstGeom>
          <a:noFill/>
          <a:ln w="9525">
            <a:noFill/>
            <a:miter lim="800000"/>
            <a:headEnd/>
            <a:tailEnd/>
          </a:ln>
        </p:spPr>
      </p:pic>
      <p:pic>
        <p:nvPicPr>
          <p:cNvPr id="17420" name="Picture 12" descr="121-2c"/>
          <p:cNvPicPr preferRelativeResize="0">
            <a:picLocks noChangeAspect="1" noChangeArrowheads="1"/>
          </p:cNvPicPr>
          <p:nvPr/>
        </p:nvPicPr>
        <p:blipFill>
          <a:blip r:embed="rId8"/>
          <a:srcRect/>
          <a:stretch>
            <a:fillRect/>
          </a:stretch>
        </p:blipFill>
        <p:spPr bwMode="auto">
          <a:xfrm>
            <a:off x="6629400" y="3810000"/>
            <a:ext cx="1768475" cy="1912938"/>
          </a:xfrm>
          <a:prstGeom prst="rect">
            <a:avLst/>
          </a:prstGeom>
          <a:noFill/>
          <a:ln w="9525">
            <a:noFill/>
            <a:miter lim="800000"/>
            <a:headEnd/>
            <a:tailEnd/>
          </a:ln>
        </p:spPr>
      </p:pic>
      <p:pic>
        <p:nvPicPr>
          <p:cNvPr id="17421" name="Picture 29"/>
          <p:cNvPicPr>
            <a:picLocks noChangeAspect="1" noChangeArrowheads="1"/>
          </p:cNvPicPr>
          <p:nvPr/>
        </p:nvPicPr>
        <p:blipFill>
          <a:blip r:embed="rId9"/>
          <a:srcRect/>
          <a:stretch>
            <a:fillRect/>
          </a:stretch>
        </p:blipFill>
        <p:spPr bwMode="auto">
          <a:xfrm>
            <a:off x="1049338" y="5176838"/>
            <a:ext cx="1381125" cy="403225"/>
          </a:xfrm>
          <a:prstGeom prst="rect">
            <a:avLst/>
          </a:prstGeom>
          <a:noFill/>
          <a:ln w="9525" algn="ctr">
            <a:noFill/>
            <a:miter lim="800000"/>
            <a:headEnd/>
            <a:tailEnd/>
          </a:ln>
        </p:spPr>
      </p:pic>
      <p:sp>
        <p:nvSpPr>
          <p:cNvPr id="22"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真正的存储</a:t>
            </a:r>
            <a:endParaRPr lang="zh-CN" altLang="en-US" sz="3200" b="1" dirty="0" smtClean="0">
              <a:solidFill>
                <a:schemeClr val="bg1"/>
              </a:solidFill>
              <a:latin typeface="微软雅黑" pitchFamily="34" charset="-122"/>
              <a:ea typeface="微软雅黑" pitchFamily="34"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nvGraphicFramePr>
        <p:xfrm>
          <a:off x="698500" y="1612900"/>
          <a:ext cx="7673770" cy="4734864"/>
        </p:xfrm>
        <a:graphic>
          <a:graphicData uri="http://schemas.openxmlformats.org/drawingml/2006/table">
            <a:tbl>
              <a:tblPr firstRow="1" bandRow="1">
                <a:tableStyleId>{5C22544A-7EE6-4342-B048-85BDC9FD1C3A}</a:tableStyleId>
              </a:tblPr>
              <a:tblGrid>
                <a:gridCol w="1534754"/>
                <a:gridCol w="1534754"/>
                <a:gridCol w="1534754"/>
                <a:gridCol w="1534754"/>
                <a:gridCol w="1534754"/>
              </a:tblGrid>
              <a:tr h="120423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353063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5149"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5150" name="Rectangle 3"/>
          <p:cNvSpPr>
            <a:spLocks noChangeArrowheads="1"/>
          </p:cNvSpPr>
          <p:nvPr/>
        </p:nvSpPr>
        <p:spPr bwMode="auto">
          <a:xfrm>
            <a:off x="342900" y="1142984"/>
            <a:ext cx="25082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dirty="0">
                <a:latin typeface="华文细黑" pitchFamily="2" charset="-122"/>
                <a:ea typeface="华文细黑" pitchFamily="2" charset="-122"/>
              </a:rPr>
              <a:t>硬盘类型及接口</a:t>
            </a:r>
            <a:endParaRPr lang="en-US" altLang="zh-CN" sz="1800" dirty="0">
              <a:latin typeface="华文细黑" pitchFamily="2" charset="-122"/>
              <a:ea typeface="华文细黑" pitchFamily="2" charset="-122"/>
            </a:endParaRPr>
          </a:p>
        </p:txBody>
      </p:sp>
      <p:sp>
        <p:nvSpPr>
          <p:cNvPr id="5151" name="矩形 8"/>
          <p:cNvSpPr>
            <a:spLocks noChangeArrowheads="1"/>
          </p:cNvSpPr>
          <p:nvPr/>
        </p:nvSpPr>
        <p:spPr bwMode="auto">
          <a:xfrm>
            <a:off x="981075" y="4384675"/>
            <a:ext cx="1004888" cy="338138"/>
          </a:xfrm>
          <a:prstGeom prst="rect">
            <a:avLst/>
          </a:prstGeom>
          <a:noFill/>
          <a:ln w="9525">
            <a:noFill/>
            <a:miter lim="800000"/>
            <a:headEnd/>
            <a:tailEnd/>
          </a:ln>
        </p:spPr>
        <p:txBody>
          <a:bodyPr wrap="none">
            <a:spAutoFit/>
          </a:bodyPr>
          <a:lstStyle/>
          <a:p>
            <a:pPr algn="ctr"/>
            <a:r>
              <a:rPr lang="zh-CN" altLang="en-US" sz="1600">
                <a:latin typeface="微软雅黑" pitchFamily="34" charset="-122"/>
                <a:ea typeface="微软雅黑" pitchFamily="34" charset="-122"/>
              </a:rPr>
              <a:t>硬盘类型</a:t>
            </a:r>
          </a:p>
        </p:txBody>
      </p:sp>
      <p:sp>
        <p:nvSpPr>
          <p:cNvPr id="5152" name="矩形 9"/>
          <p:cNvSpPr>
            <a:spLocks noChangeArrowheads="1"/>
          </p:cNvSpPr>
          <p:nvPr/>
        </p:nvSpPr>
        <p:spPr bwMode="auto">
          <a:xfrm>
            <a:off x="857224" y="1957320"/>
            <a:ext cx="1210589" cy="400110"/>
          </a:xfrm>
          <a:prstGeom prst="rect">
            <a:avLst/>
          </a:prstGeom>
          <a:noFill/>
          <a:ln w="9525">
            <a:noFill/>
            <a:miter lim="800000"/>
            <a:headEnd/>
            <a:tailEnd/>
          </a:ln>
        </p:spPr>
        <p:txBody>
          <a:bodyPr wrap="none">
            <a:spAutoFit/>
          </a:bodyPr>
          <a:lstStyle/>
          <a:p>
            <a:pPr algn="ctr"/>
            <a:r>
              <a:rPr lang="zh-CN" altLang="en-US" sz="2000" dirty="0" smtClean="0">
                <a:latin typeface="微软雅黑" pitchFamily="34" charset="-122"/>
                <a:ea typeface="微软雅黑" pitchFamily="34" charset="-122"/>
              </a:rPr>
              <a:t>接口示图</a:t>
            </a:r>
            <a:endParaRPr lang="zh-CN" altLang="en-US" sz="2000" dirty="0">
              <a:latin typeface="微软雅黑" pitchFamily="34" charset="-122"/>
              <a:ea typeface="微软雅黑" pitchFamily="34" charset="-122"/>
            </a:endParaRPr>
          </a:p>
        </p:txBody>
      </p:sp>
      <p:sp>
        <p:nvSpPr>
          <p:cNvPr id="5153" name="矩形 11"/>
          <p:cNvSpPr>
            <a:spLocks noChangeArrowheads="1"/>
          </p:cNvSpPr>
          <p:nvPr/>
        </p:nvSpPr>
        <p:spPr bwMode="auto">
          <a:xfrm>
            <a:off x="2501900" y="2000240"/>
            <a:ext cx="801181" cy="400110"/>
          </a:xfrm>
          <a:prstGeom prst="rect">
            <a:avLst/>
          </a:prstGeom>
          <a:noFill/>
          <a:ln w="9525">
            <a:noFill/>
            <a:miter lim="800000"/>
            <a:headEnd/>
            <a:tailEnd/>
          </a:ln>
        </p:spPr>
        <p:txBody>
          <a:bodyPr wrap="none">
            <a:spAutoFit/>
          </a:bodyPr>
          <a:lstStyle/>
          <a:p>
            <a:pPr algn="ctr"/>
            <a:r>
              <a:rPr lang="en-US" altLang="zh-CN" sz="2000">
                <a:latin typeface="微软雅黑" pitchFamily="34" charset="-122"/>
                <a:ea typeface="微软雅黑" pitchFamily="34" charset="-122"/>
              </a:rPr>
              <a:t>SATA</a:t>
            </a:r>
            <a:endParaRPr lang="zh-CN" altLang="en-US" sz="2000">
              <a:latin typeface="微软雅黑" pitchFamily="34" charset="-122"/>
              <a:ea typeface="微软雅黑" pitchFamily="34" charset="-122"/>
            </a:endParaRPr>
          </a:p>
        </p:txBody>
      </p:sp>
      <p:sp>
        <p:nvSpPr>
          <p:cNvPr id="5154" name="矩形 12"/>
          <p:cNvSpPr>
            <a:spLocks noChangeArrowheads="1"/>
          </p:cNvSpPr>
          <p:nvPr/>
        </p:nvSpPr>
        <p:spPr bwMode="auto">
          <a:xfrm>
            <a:off x="4141788" y="2008178"/>
            <a:ext cx="726482" cy="400110"/>
          </a:xfrm>
          <a:prstGeom prst="rect">
            <a:avLst/>
          </a:prstGeom>
          <a:noFill/>
          <a:ln w="9525">
            <a:noFill/>
            <a:miter lim="800000"/>
            <a:headEnd/>
            <a:tailEnd/>
          </a:ln>
        </p:spPr>
        <p:txBody>
          <a:bodyPr wrap="none">
            <a:spAutoFit/>
          </a:bodyPr>
          <a:lstStyle/>
          <a:p>
            <a:pPr algn="ctr"/>
            <a:r>
              <a:rPr lang="en-US" altLang="zh-CN" sz="2000">
                <a:latin typeface="微软雅黑" pitchFamily="34" charset="-122"/>
                <a:ea typeface="微软雅黑" pitchFamily="34" charset="-122"/>
              </a:rPr>
              <a:t>SCSI</a:t>
            </a:r>
            <a:endParaRPr lang="zh-CN" altLang="en-US" sz="2000">
              <a:latin typeface="微软雅黑" pitchFamily="34" charset="-122"/>
              <a:ea typeface="微软雅黑" pitchFamily="34" charset="-122"/>
            </a:endParaRPr>
          </a:p>
        </p:txBody>
      </p:sp>
      <p:sp>
        <p:nvSpPr>
          <p:cNvPr id="5155" name="矩形 13"/>
          <p:cNvSpPr>
            <a:spLocks noChangeArrowheads="1"/>
          </p:cNvSpPr>
          <p:nvPr/>
        </p:nvSpPr>
        <p:spPr bwMode="auto">
          <a:xfrm>
            <a:off x="5584825" y="2000240"/>
            <a:ext cx="660758" cy="400110"/>
          </a:xfrm>
          <a:prstGeom prst="rect">
            <a:avLst/>
          </a:prstGeom>
          <a:noFill/>
          <a:ln w="9525">
            <a:noFill/>
            <a:miter lim="800000"/>
            <a:headEnd/>
            <a:tailEnd/>
          </a:ln>
        </p:spPr>
        <p:txBody>
          <a:bodyPr wrap="none">
            <a:spAutoFit/>
          </a:bodyPr>
          <a:lstStyle/>
          <a:p>
            <a:pPr algn="ctr"/>
            <a:r>
              <a:rPr lang="en-US" altLang="zh-CN" sz="2000">
                <a:latin typeface="微软雅黑" pitchFamily="34" charset="-122"/>
                <a:ea typeface="微软雅黑" pitchFamily="34" charset="-122"/>
              </a:rPr>
              <a:t>SAS</a:t>
            </a:r>
            <a:endParaRPr lang="zh-CN" altLang="en-US" sz="2000">
              <a:latin typeface="微软雅黑" pitchFamily="34" charset="-122"/>
              <a:ea typeface="微软雅黑" pitchFamily="34" charset="-122"/>
            </a:endParaRPr>
          </a:p>
        </p:txBody>
      </p:sp>
      <p:sp>
        <p:nvSpPr>
          <p:cNvPr id="5156" name="矩形 14"/>
          <p:cNvSpPr>
            <a:spLocks noChangeArrowheads="1"/>
          </p:cNvSpPr>
          <p:nvPr/>
        </p:nvSpPr>
        <p:spPr bwMode="auto">
          <a:xfrm>
            <a:off x="7440613" y="2009765"/>
            <a:ext cx="492443" cy="400110"/>
          </a:xfrm>
          <a:prstGeom prst="rect">
            <a:avLst/>
          </a:prstGeom>
          <a:noFill/>
          <a:ln w="9525">
            <a:noFill/>
            <a:miter lim="800000"/>
            <a:headEnd/>
            <a:tailEnd/>
          </a:ln>
        </p:spPr>
        <p:txBody>
          <a:bodyPr wrap="none">
            <a:spAutoFit/>
          </a:bodyPr>
          <a:lstStyle/>
          <a:p>
            <a:pPr algn="ctr"/>
            <a:r>
              <a:rPr lang="en-US" altLang="zh-CN" sz="2000">
                <a:latin typeface="微软雅黑" pitchFamily="34" charset="-122"/>
                <a:ea typeface="微软雅黑" pitchFamily="34" charset="-122"/>
              </a:rPr>
              <a:t>FC</a:t>
            </a:r>
            <a:endParaRPr lang="zh-CN" altLang="en-US" sz="2000">
              <a:latin typeface="微软雅黑" pitchFamily="34" charset="-122"/>
              <a:ea typeface="微软雅黑" pitchFamily="34" charset="-122"/>
            </a:endParaRPr>
          </a:p>
        </p:txBody>
      </p:sp>
      <p:graphicFrame>
        <p:nvGraphicFramePr>
          <p:cNvPr id="5122" name="Object 2"/>
          <p:cNvGraphicFramePr>
            <a:graphicFrameLocks noChangeAspect="1"/>
          </p:cNvGraphicFramePr>
          <p:nvPr/>
        </p:nvGraphicFramePr>
        <p:xfrm>
          <a:off x="2355850" y="3049588"/>
          <a:ext cx="1355725" cy="1058862"/>
        </p:xfrm>
        <a:graphic>
          <a:graphicData uri="http://schemas.openxmlformats.org/presentationml/2006/ole">
            <p:oleObj spid="_x0000_s470018" name="位图图像" r:id="rId4" imgW="1790476" imgH="1542857" progId="Paint.Picture">
              <p:embed/>
            </p:oleObj>
          </a:graphicData>
        </a:graphic>
      </p:graphicFrame>
      <p:graphicFrame>
        <p:nvGraphicFramePr>
          <p:cNvPr id="5123" name="Object 3"/>
          <p:cNvGraphicFramePr>
            <a:graphicFrameLocks noChangeAspect="1"/>
          </p:cNvGraphicFramePr>
          <p:nvPr/>
        </p:nvGraphicFramePr>
        <p:xfrm>
          <a:off x="2373313" y="4940300"/>
          <a:ext cx="1355725" cy="1047750"/>
        </p:xfrm>
        <a:graphic>
          <a:graphicData uri="http://schemas.openxmlformats.org/presentationml/2006/ole">
            <p:oleObj spid="_x0000_s470019" name="位图图像" r:id="rId5" imgW="1762371" imgH="1533739" progId="Paint.Picture">
              <p:embed/>
            </p:oleObj>
          </a:graphicData>
        </a:graphic>
      </p:graphicFrame>
      <p:graphicFrame>
        <p:nvGraphicFramePr>
          <p:cNvPr id="5124" name="Object 4"/>
          <p:cNvGraphicFramePr>
            <a:graphicFrameLocks noChangeAspect="1"/>
          </p:cNvGraphicFramePr>
          <p:nvPr/>
        </p:nvGraphicFramePr>
        <p:xfrm>
          <a:off x="3844925" y="2909888"/>
          <a:ext cx="1401763" cy="612775"/>
        </p:xfrm>
        <a:graphic>
          <a:graphicData uri="http://schemas.openxmlformats.org/presentationml/2006/ole">
            <p:oleObj spid="_x0000_s470020" name="點陣圖影像" r:id="rId6" imgW="4562836" imgH="1581215" progId="Paint.Picture">
              <p:embed/>
            </p:oleObj>
          </a:graphicData>
        </a:graphic>
      </p:graphicFrame>
      <p:pic>
        <p:nvPicPr>
          <p:cNvPr id="5157" name="Picture 31" descr="sca"/>
          <p:cNvPicPr>
            <a:picLocks noChangeAspect="1" noChangeArrowheads="1"/>
          </p:cNvPicPr>
          <p:nvPr/>
        </p:nvPicPr>
        <p:blipFill>
          <a:blip r:embed="rId7"/>
          <a:srcRect/>
          <a:stretch>
            <a:fillRect/>
          </a:stretch>
        </p:blipFill>
        <p:spPr bwMode="auto">
          <a:xfrm>
            <a:off x="3840163" y="5534025"/>
            <a:ext cx="1392237" cy="854075"/>
          </a:xfrm>
          <a:prstGeom prst="rect">
            <a:avLst/>
          </a:prstGeom>
          <a:noFill/>
          <a:ln w="9525">
            <a:noFill/>
            <a:miter lim="800000"/>
            <a:headEnd/>
            <a:tailEnd/>
          </a:ln>
        </p:spPr>
      </p:pic>
      <p:pic>
        <p:nvPicPr>
          <p:cNvPr id="5158" name="Picture 32"/>
          <p:cNvPicPr>
            <a:picLocks noChangeAspect="1" noChangeArrowheads="1"/>
          </p:cNvPicPr>
          <p:nvPr/>
        </p:nvPicPr>
        <p:blipFill>
          <a:blip r:embed="rId8"/>
          <a:srcRect/>
          <a:stretch>
            <a:fillRect/>
          </a:stretch>
        </p:blipFill>
        <p:spPr bwMode="auto">
          <a:xfrm>
            <a:off x="3827463" y="3698875"/>
            <a:ext cx="1409700" cy="803275"/>
          </a:xfrm>
          <a:prstGeom prst="rect">
            <a:avLst/>
          </a:prstGeom>
          <a:noFill/>
          <a:ln w="9525">
            <a:noFill/>
            <a:miter lim="800000"/>
            <a:headEnd/>
            <a:tailEnd/>
          </a:ln>
        </p:spPr>
      </p:pic>
      <p:pic>
        <p:nvPicPr>
          <p:cNvPr id="5159" name="Picture 33"/>
          <p:cNvPicPr>
            <a:picLocks noChangeAspect="1" noChangeArrowheads="1"/>
          </p:cNvPicPr>
          <p:nvPr/>
        </p:nvPicPr>
        <p:blipFill>
          <a:blip r:embed="rId9"/>
          <a:srcRect/>
          <a:stretch>
            <a:fillRect/>
          </a:stretch>
        </p:blipFill>
        <p:spPr bwMode="auto">
          <a:xfrm>
            <a:off x="3876675" y="4616450"/>
            <a:ext cx="1368425" cy="735013"/>
          </a:xfrm>
          <a:prstGeom prst="rect">
            <a:avLst/>
          </a:prstGeom>
          <a:noFill/>
          <a:ln w="9525">
            <a:noFill/>
            <a:miter lim="800000"/>
            <a:headEnd/>
            <a:tailEnd/>
          </a:ln>
        </p:spPr>
      </p:pic>
      <p:graphicFrame>
        <p:nvGraphicFramePr>
          <p:cNvPr id="5125" name="Object 5"/>
          <p:cNvGraphicFramePr>
            <a:graphicFrameLocks noChangeAspect="1"/>
          </p:cNvGraphicFramePr>
          <p:nvPr/>
        </p:nvGraphicFramePr>
        <p:xfrm>
          <a:off x="5424488" y="3013075"/>
          <a:ext cx="1266825" cy="1104900"/>
        </p:xfrm>
        <a:graphic>
          <a:graphicData uri="http://schemas.openxmlformats.org/presentationml/2006/ole">
            <p:oleObj spid="_x0000_s470021" name="位图图像" r:id="rId10" imgW="4753639" imgH="2857899" progId="Paint.Picture">
              <p:embed/>
            </p:oleObj>
          </a:graphicData>
        </a:graphic>
      </p:graphicFrame>
      <p:pic>
        <p:nvPicPr>
          <p:cNvPr id="5160" name="Picture 47"/>
          <p:cNvPicPr>
            <a:picLocks noChangeAspect="1" noChangeArrowheads="1"/>
          </p:cNvPicPr>
          <p:nvPr/>
        </p:nvPicPr>
        <p:blipFill>
          <a:blip r:embed="rId11"/>
          <a:srcRect/>
          <a:stretch>
            <a:fillRect/>
          </a:stretch>
        </p:blipFill>
        <p:spPr bwMode="auto">
          <a:xfrm>
            <a:off x="5419725" y="4956175"/>
            <a:ext cx="1285875" cy="1085850"/>
          </a:xfrm>
          <a:prstGeom prst="rect">
            <a:avLst/>
          </a:prstGeom>
          <a:noFill/>
          <a:ln w="9525">
            <a:noFill/>
            <a:miter lim="800000"/>
            <a:headEnd/>
            <a:tailEnd/>
          </a:ln>
        </p:spPr>
      </p:pic>
      <p:graphicFrame>
        <p:nvGraphicFramePr>
          <p:cNvPr id="5126" name="Object 6"/>
          <p:cNvGraphicFramePr>
            <a:graphicFrameLocks noChangeAspect="1"/>
          </p:cNvGraphicFramePr>
          <p:nvPr/>
        </p:nvGraphicFramePr>
        <p:xfrm>
          <a:off x="6927850" y="3275013"/>
          <a:ext cx="1404938" cy="695325"/>
        </p:xfrm>
        <a:graphic>
          <a:graphicData uri="http://schemas.openxmlformats.org/presentationml/2006/ole">
            <p:oleObj spid="_x0000_s470022" name="位图图像" r:id="rId12" imgW="2371429" imgH="762106" progId="Paint.Picture">
              <p:embed/>
            </p:oleObj>
          </a:graphicData>
        </a:graphic>
      </p:graphicFrame>
      <p:pic>
        <p:nvPicPr>
          <p:cNvPr id="5161" name="图片 27" descr="LC-LC.jpg"/>
          <p:cNvPicPr>
            <a:picLocks noChangeAspect="1"/>
          </p:cNvPicPr>
          <p:nvPr/>
        </p:nvPicPr>
        <p:blipFill>
          <a:blip r:embed="rId13"/>
          <a:srcRect/>
          <a:stretch>
            <a:fillRect/>
          </a:stretch>
        </p:blipFill>
        <p:spPr bwMode="auto">
          <a:xfrm>
            <a:off x="6997700" y="5045075"/>
            <a:ext cx="1249363" cy="976313"/>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58373" name="Rectangle 3"/>
          <p:cNvSpPr>
            <a:spLocks noChangeArrowheads="1"/>
          </p:cNvSpPr>
          <p:nvPr/>
        </p:nvSpPr>
        <p:spPr bwMode="auto">
          <a:xfrm>
            <a:off x="487392" y="1500174"/>
            <a:ext cx="25082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硬盘的主要指标</a:t>
            </a:r>
            <a:endParaRPr lang="en-US" altLang="zh-CN" sz="1800">
              <a:solidFill>
                <a:srgbClr val="C00000"/>
              </a:solidFill>
              <a:latin typeface="微软雅黑" pitchFamily="34" charset="-122"/>
              <a:ea typeface="微软雅黑" pitchFamily="34" charset="-122"/>
            </a:endParaRPr>
          </a:p>
        </p:txBody>
      </p:sp>
      <p:sp>
        <p:nvSpPr>
          <p:cNvPr id="58374" name="Rectangle 2"/>
          <p:cNvSpPr>
            <a:spLocks noChangeArrowheads="1"/>
          </p:cNvSpPr>
          <p:nvPr/>
        </p:nvSpPr>
        <p:spPr bwMode="auto">
          <a:xfrm>
            <a:off x="522317" y="2003411"/>
            <a:ext cx="8264525" cy="2601913"/>
          </a:xfrm>
          <a:prstGeom prst="rect">
            <a:avLst/>
          </a:prstGeom>
          <a:noFill/>
          <a:ln w="9525">
            <a:noFill/>
            <a:miter lim="800000"/>
            <a:headEnd/>
            <a:tailEnd/>
          </a:ln>
        </p:spPr>
        <p:txBody>
          <a:bodyPr/>
          <a:lstStyle/>
          <a:p>
            <a:pPr marL="342900" indent="-342900">
              <a:lnSpc>
                <a:spcPct val="130000"/>
              </a:lnSpc>
              <a:buClr>
                <a:schemeClr val="tx1"/>
              </a:buClr>
              <a:buFont typeface="Arial" charset="0"/>
              <a:buChar char="•"/>
            </a:pPr>
            <a:r>
              <a:rPr lang="zh-CN" altLang="en-US" sz="1600">
                <a:latin typeface="微软雅黑" pitchFamily="34" charset="-122"/>
                <a:ea typeface="微软雅黑" pitchFamily="34" charset="-122"/>
              </a:rPr>
              <a:t>容量：指硬盘能存储的数据量大小，以字节为基本单位</a:t>
            </a:r>
          </a:p>
          <a:p>
            <a:pPr marL="342900" indent="-342900">
              <a:lnSpc>
                <a:spcPct val="130000"/>
              </a:lnSpc>
              <a:buClr>
                <a:schemeClr val="tx1"/>
              </a:buClr>
              <a:buFont typeface="Arial" charset="0"/>
              <a:buChar char="•"/>
            </a:pPr>
            <a:r>
              <a:rPr lang="zh-CN" altLang="en-US" sz="1600">
                <a:latin typeface="微软雅黑" pitchFamily="34" charset="-122"/>
                <a:ea typeface="微软雅黑" pitchFamily="34" charset="-122"/>
              </a:rPr>
              <a:t>单碟容量：硬盘都是由一个或几个盘片组成的，单碟容量就是指包括正反两面在内的单个盘片的总容量 </a:t>
            </a:r>
          </a:p>
          <a:p>
            <a:pPr marL="342900" indent="-342900">
              <a:lnSpc>
                <a:spcPct val="130000"/>
              </a:lnSpc>
              <a:buClr>
                <a:schemeClr val="tx1"/>
              </a:buClr>
              <a:buFont typeface="Arial" charset="0"/>
              <a:buChar char="•"/>
            </a:pPr>
            <a:r>
              <a:rPr lang="zh-CN" altLang="en-US" sz="1600">
                <a:latin typeface="微软雅黑" pitchFamily="34" charset="-122"/>
                <a:ea typeface="微软雅黑" pitchFamily="34" charset="-122"/>
              </a:rPr>
              <a:t>转速：即主轴马达转动速度，单位为</a:t>
            </a:r>
            <a:r>
              <a:rPr lang="en-US" altLang="zh-CN" sz="1600">
                <a:latin typeface="微软雅黑" pitchFamily="34" charset="-122"/>
                <a:ea typeface="微软雅黑" pitchFamily="34" charset="-122"/>
              </a:rPr>
              <a:t>RPM</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Round Per Minute)</a:t>
            </a:r>
            <a:r>
              <a:rPr lang="zh-CN" altLang="en-US" sz="1600">
                <a:latin typeface="微软雅黑" pitchFamily="34" charset="-122"/>
                <a:ea typeface="微软雅黑" pitchFamily="34" charset="-122"/>
              </a:rPr>
              <a:t>，即每分钟盘片转动圈数</a:t>
            </a:r>
          </a:p>
          <a:p>
            <a:pPr marL="342900" indent="-342900">
              <a:lnSpc>
                <a:spcPct val="130000"/>
              </a:lnSpc>
              <a:buClr>
                <a:schemeClr val="tx1"/>
              </a:buClr>
              <a:buFont typeface="Arial" charset="0"/>
              <a:buChar char="•"/>
            </a:pPr>
            <a:r>
              <a:rPr lang="zh-CN" altLang="en-US" sz="1600">
                <a:latin typeface="微软雅黑" pitchFamily="34" charset="-122"/>
                <a:ea typeface="微软雅黑" pitchFamily="34" charset="-122"/>
              </a:rPr>
              <a:t>缓存：是硬盘控制器上的一块内存芯片，具有极快的存取速度，它是硬盘内部盘片和外部接口之间的缓冲器</a:t>
            </a:r>
          </a:p>
        </p:txBody>
      </p:sp>
      <p:grpSp>
        <p:nvGrpSpPr>
          <p:cNvPr id="2" name="组合 120"/>
          <p:cNvGrpSpPr>
            <a:grpSpLocks/>
          </p:cNvGrpSpPr>
          <p:nvPr/>
        </p:nvGrpSpPr>
        <p:grpSpPr bwMode="auto">
          <a:xfrm>
            <a:off x="5727730" y="1684324"/>
            <a:ext cx="1677987" cy="715962"/>
            <a:chOff x="1047395" y="3491345"/>
            <a:chExt cx="914403" cy="615142"/>
          </a:xfrm>
        </p:grpSpPr>
        <p:sp>
          <p:nvSpPr>
            <p:cNvPr id="27" name="爆炸形 1 26"/>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58383" name="矩形 106"/>
            <p:cNvSpPr>
              <a:spLocks noChangeArrowheads="1"/>
            </p:cNvSpPr>
            <p:nvPr/>
          </p:nvSpPr>
          <p:spPr bwMode="auto">
            <a:xfrm>
              <a:off x="1232689" y="3672120"/>
              <a:ext cx="492115" cy="264092"/>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常用指标</a:t>
              </a:r>
            </a:p>
          </p:txBody>
        </p:sp>
      </p:grpSp>
      <p:grpSp>
        <p:nvGrpSpPr>
          <p:cNvPr id="3" name="组合 120"/>
          <p:cNvGrpSpPr>
            <a:grpSpLocks/>
          </p:cNvGrpSpPr>
          <p:nvPr/>
        </p:nvGrpSpPr>
        <p:grpSpPr bwMode="auto">
          <a:xfrm>
            <a:off x="4357686" y="3925896"/>
            <a:ext cx="1677987" cy="717550"/>
            <a:chOff x="1047395" y="3491345"/>
            <a:chExt cx="914403" cy="615142"/>
          </a:xfrm>
        </p:grpSpPr>
        <p:sp>
          <p:nvSpPr>
            <p:cNvPr id="31" name="爆炸形 1 30"/>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58381" name="矩形 106"/>
            <p:cNvSpPr>
              <a:spLocks noChangeArrowheads="1"/>
            </p:cNvSpPr>
            <p:nvPr/>
          </p:nvSpPr>
          <p:spPr bwMode="auto">
            <a:xfrm>
              <a:off x="1232689" y="3672120"/>
              <a:ext cx="492115" cy="264092"/>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常用指标</a:t>
              </a:r>
            </a:p>
          </p:txBody>
        </p:sp>
      </p:grpSp>
      <p:sp>
        <p:nvSpPr>
          <p:cNvPr id="33" name="Rectangle 2"/>
          <p:cNvSpPr>
            <a:spLocks noChangeArrowheads="1"/>
          </p:cNvSpPr>
          <p:nvPr/>
        </p:nvSpPr>
        <p:spPr bwMode="auto">
          <a:xfrm>
            <a:off x="538192" y="4924411"/>
            <a:ext cx="4106863" cy="847725"/>
          </a:xfrm>
          <a:prstGeom prst="rect">
            <a:avLst/>
          </a:prstGeom>
          <a:noFill/>
          <a:ln w="9525" algn="ctr">
            <a:noFill/>
            <a:miter lim="800000"/>
            <a:headEnd/>
            <a:tailEnd/>
          </a:ln>
        </p:spPr>
        <p:txBody>
          <a:bodyPr/>
          <a:lstStyle/>
          <a:p>
            <a:pPr marL="342900" indent="-342900">
              <a:lnSpc>
                <a:spcPct val="150000"/>
              </a:lnSpc>
              <a:buClr>
                <a:schemeClr val="tx1"/>
              </a:buClr>
              <a:buFont typeface="Wingdings" pitchFamily="2" charset="2"/>
              <a:buChar char="ü"/>
            </a:pPr>
            <a:r>
              <a:rPr lang="zh-CN" altLang="en-US" sz="1600">
                <a:latin typeface="微软雅黑" pitchFamily="34" charset="-122"/>
                <a:ea typeface="微软雅黑" pitchFamily="34" charset="-122"/>
              </a:rPr>
              <a:t>硬盘的读写速度同硬盘的转速成正比</a:t>
            </a:r>
          </a:p>
          <a:p>
            <a:pPr marL="342900" indent="-342900">
              <a:lnSpc>
                <a:spcPct val="150000"/>
              </a:lnSpc>
              <a:buClr>
                <a:schemeClr val="tx1"/>
              </a:buClr>
              <a:buFont typeface="Wingdings" pitchFamily="2" charset="2"/>
              <a:buChar char="ü"/>
            </a:pPr>
            <a:r>
              <a:rPr lang="zh-CN" altLang="en-US" sz="1600">
                <a:latin typeface="微软雅黑" pitchFamily="34" charset="-122"/>
                <a:ea typeface="微软雅黑" pitchFamily="34" charset="-122"/>
              </a:rPr>
              <a:t>更高的转速可缩短硬盘的实际读写时间</a:t>
            </a:r>
          </a:p>
        </p:txBody>
      </p:sp>
      <p:sp>
        <p:nvSpPr>
          <p:cNvPr id="34" name="Rectangle 3"/>
          <p:cNvSpPr>
            <a:spLocks noChangeArrowheads="1"/>
          </p:cNvSpPr>
          <p:nvPr/>
        </p:nvSpPr>
        <p:spPr bwMode="auto">
          <a:xfrm>
            <a:off x="514380" y="4468799"/>
            <a:ext cx="3036887" cy="576262"/>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latin typeface="微软雅黑" pitchFamily="34" charset="-122"/>
                <a:ea typeface="微软雅黑" pitchFamily="34" charset="-122"/>
              </a:rPr>
              <a:t>转速对磁盘性能的影响</a:t>
            </a:r>
            <a:endParaRPr lang="en-US" altLang="zh-CN" sz="1800">
              <a:latin typeface="微软雅黑" pitchFamily="34" charset="-122"/>
              <a:ea typeface="微软雅黑" pitchFamily="34" charset="-122"/>
            </a:endParaRPr>
          </a:p>
        </p:txBody>
      </p:sp>
      <p:pic>
        <p:nvPicPr>
          <p:cNvPr id="35" name="Picture 5" descr="41071"/>
          <p:cNvPicPr>
            <a:picLocks noChangeAspect="1" noChangeArrowheads="1"/>
          </p:cNvPicPr>
          <p:nvPr/>
        </p:nvPicPr>
        <p:blipFill>
          <a:blip r:embed="rId3"/>
          <a:srcRect/>
          <a:stretch>
            <a:fillRect/>
          </a:stretch>
        </p:blipFill>
        <p:spPr bwMode="auto">
          <a:xfrm>
            <a:off x="5664230" y="4616436"/>
            <a:ext cx="1468437" cy="11017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0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0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154"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硬盘的发展历史及趋势</a:t>
            </a:r>
            <a:endParaRPr lang="en-US" altLang="zh-CN" sz="1800">
              <a:solidFill>
                <a:srgbClr val="C00000"/>
              </a:solidFill>
              <a:latin typeface="微软雅黑" pitchFamily="34" charset="-122"/>
              <a:ea typeface="微软雅黑" pitchFamily="34" charset="-122"/>
            </a:endParaRPr>
          </a:p>
        </p:txBody>
      </p:sp>
      <p:grpSp>
        <p:nvGrpSpPr>
          <p:cNvPr id="2" name="Group 48"/>
          <p:cNvGrpSpPr>
            <a:grpSpLocks/>
          </p:cNvGrpSpPr>
          <p:nvPr/>
        </p:nvGrpSpPr>
        <p:grpSpPr bwMode="auto">
          <a:xfrm>
            <a:off x="428335" y="1600200"/>
            <a:ext cx="8287069" cy="4649788"/>
            <a:chOff x="99" y="572"/>
            <a:chExt cx="5562" cy="3247"/>
          </a:xfrm>
        </p:grpSpPr>
        <p:sp>
          <p:nvSpPr>
            <p:cNvPr id="6161" name="Rectangle 49"/>
            <p:cNvSpPr>
              <a:spLocks noChangeArrowheads="1"/>
            </p:cNvSpPr>
            <p:nvPr/>
          </p:nvSpPr>
          <p:spPr bwMode="blackWhite">
            <a:xfrm>
              <a:off x="171" y="572"/>
              <a:ext cx="5358" cy="3220"/>
            </a:xfrm>
            <a:prstGeom prst="rect">
              <a:avLst/>
            </a:prstGeom>
            <a:solidFill>
              <a:srgbClr val="3366CC">
                <a:alpha val="20000"/>
              </a:srgbClr>
            </a:solidFill>
            <a:ln w="12700" algn="ctr">
              <a:solidFill>
                <a:schemeClr val="accent1"/>
              </a:solidFill>
              <a:miter lim="800000"/>
              <a:headEnd/>
              <a:tailEnd/>
            </a:ln>
          </p:spPr>
          <p:txBody>
            <a:bodyPr wrap="none" anchor="ctr"/>
            <a:lstStyle/>
            <a:p>
              <a:endParaRPr lang="zh-CN" altLang="en-US"/>
            </a:p>
          </p:txBody>
        </p:sp>
        <p:sp>
          <p:nvSpPr>
            <p:cNvPr id="3089" name="Line 50"/>
            <p:cNvSpPr>
              <a:spLocks noChangeShapeType="1"/>
            </p:cNvSpPr>
            <p:nvPr/>
          </p:nvSpPr>
          <p:spPr bwMode="auto">
            <a:xfrm>
              <a:off x="753" y="678"/>
              <a:ext cx="0" cy="2880"/>
            </a:xfrm>
            <a:prstGeom prst="line">
              <a:avLst/>
            </a:prstGeom>
            <a:noFill/>
            <a:ln w="28575">
              <a:solidFill>
                <a:schemeClr val="bg1">
                  <a:lumMod val="65000"/>
                </a:schemeClr>
              </a:solidFill>
              <a:round/>
              <a:headEnd type="stealth" w="lg" len="lg"/>
              <a:tailEnd/>
            </a:ln>
          </p:spPr>
          <p:txBody>
            <a:bodyPr wrap="none" anchor="ctr"/>
            <a:lstStyle/>
            <a:p>
              <a:pPr>
                <a:defRPr/>
              </a:pPr>
              <a:endParaRPr lang="zh-CN" altLang="en-US">
                <a:latin typeface="Arial" pitchFamily="34" charset="0"/>
                <a:ea typeface="宋体" pitchFamily="2" charset="-122"/>
              </a:endParaRPr>
            </a:p>
          </p:txBody>
        </p:sp>
        <p:sp>
          <p:nvSpPr>
            <p:cNvPr id="3090" name="Line 51"/>
            <p:cNvSpPr>
              <a:spLocks noChangeShapeType="1"/>
            </p:cNvSpPr>
            <p:nvPr/>
          </p:nvSpPr>
          <p:spPr bwMode="auto">
            <a:xfrm flipH="1">
              <a:off x="753" y="3561"/>
              <a:ext cx="4734" cy="0"/>
            </a:xfrm>
            <a:prstGeom prst="line">
              <a:avLst/>
            </a:prstGeom>
            <a:noFill/>
            <a:ln w="28575">
              <a:solidFill>
                <a:schemeClr val="bg1">
                  <a:lumMod val="65000"/>
                </a:schemeClr>
              </a:solidFill>
              <a:round/>
              <a:headEnd type="stealth" w="lg" len="lg"/>
              <a:tailEnd/>
            </a:ln>
          </p:spPr>
          <p:txBody>
            <a:bodyPr wrap="none" anchor="ctr"/>
            <a:lstStyle/>
            <a:p>
              <a:pPr>
                <a:defRPr/>
              </a:pPr>
              <a:endParaRPr lang="zh-CN" altLang="en-US">
                <a:latin typeface="Arial" pitchFamily="34" charset="0"/>
                <a:ea typeface="宋体" pitchFamily="2" charset="-122"/>
              </a:endParaRPr>
            </a:p>
          </p:txBody>
        </p:sp>
        <p:sp>
          <p:nvSpPr>
            <p:cNvPr id="6164" name="Text Box 52"/>
            <p:cNvSpPr txBox="1">
              <a:spLocks noChangeArrowheads="1"/>
            </p:cNvSpPr>
            <p:nvPr/>
          </p:nvSpPr>
          <p:spPr bwMode="auto">
            <a:xfrm>
              <a:off x="4870" y="3339"/>
              <a:ext cx="659" cy="230"/>
            </a:xfrm>
            <a:prstGeom prst="rect">
              <a:avLst/>
            </a:prstGeom>
            <a:noFill/>
            <a:ln w="12700" algn="ctr">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时间点</a:t>
              </a:r>
            </a:p>
          </p:txBody>
        </p:sp>
        <p:sp>
          <p:nvSpPr>
            <p:cNvPr id="6165" name="Text Box 53"/>
            <p:cNvSpPr txBox="1">
              <a:spLocks noChangeArrowheads="1"/>
            </p:cNvSpPr>
            <p:nvPr/>
          </p:nvSpPr>
          <p:spPr bwMode="auto">
            <a:xfrm>
              <a:off x="187" y="644"/>
              <a:ext cx="633" cy="230"/>
            </a:xfrm>
            <a:prstGeom prst="rect">
              <a:avLst/>
            </a:prstGeom>
            <a:noFill/>
            <a:ln w="12700" algn="ctr">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容量</a:t>
              </a:r>
            </a:p>
          </p:txBody>
        </p:sp>
        <p:sp>
          <p:nvSpPr>
            <p:cNvPr id="6166" name="Text Box 54"/>
            <p:cNvSpPr txBox="1">
              <a:spLocks noChangeArrowheads="1"/>
            </p:cNvSpPr>
            <p:nvPr/>
          </p:nvSpPr>
          <p:spPr bwMode="auto">
            <a:xfrm>
              <a:off x="3405" y="1101"/>
              <a:ext cx="865" cy="215"/>
            </a:xfrm>
            <a:prstGeom prst="rect">
              <a:avLst/>
            </a:prstGeom>
            <a:noFill/>
            <a:ln w="12700" algn="ctr">
              <a:noFill/>
              <a:miter lim="800000"/>
              <a:headEnd/>
              <a:tailEnd/>
            </a:ln>
          </p:spPr>
          <p:txBody>
            <a:bodyPr>
              <a:spAutoFit/>
            </a:bodyPr>
            <a:lstStyle/>
            <a:p>
              <a:pPr algn="ctr">
                <a:spcBef>
                  <a:spcPct val="50000"/>
                </a:spcBef>
              </a:pPr>
              <a:r>
                <a:rPr lang="en-US" altLang="zh-CN" sz="1400" dirty="0">
                  <a:solidFill>
                    <a:schemeClr val="accent2"/>
                  </a:solidFill>
                  <a:latin typeface="微软雅黑" pitchFamily="34" charset="-122"/>
                  <a:ea typeface="微软雅黑" pitchFamily="34" charset="-122"/>
                </a:rPr>
                <a:t>FC</a:t>
              </a:r>
              <a:r>
                <a:rPr lang="zh-CN" altLang="en-US" sz="1400" dirty="0">
                  <a:solidFill>
                    <a:schemeClr val="accent2"/>
                  </a:solidFill>
                  <a:latin typeface="微软雅黑" pitchFamily="34" charset="-122"/>
                  <a:ea typeface="微软雅黑" pitchFamily="34" charset="-122"/>
                </a:rPr>
                <a:t>硬盘</a:t>
              </a:r>
            </a:p>
          </p:txBody>
        </p:sp>
        <p:sp>
          <p:nvSpPr>
            <p:cNvPr id="6167" name="Text Box 55"/>
            <p:cNvSpPr txBox="1">
              <a:spLocks noChangeArrowheads="1"/>
            </p:cNvSpPr>
            <p:nvPr/>
          </p:nvSpPr>
          <p:spPr bwMode="auto">
            <a:xfrm>
              <a:off x="259" y="2742"/>
              <a:ext cx="536" cy="356"/>
            </a:xfrm>
            <a:prstGeom prst="rect">
              <a:avLst/>
            </a:prstGeom>
            <a:noFill/>
            <a:ln w="12700" algn="ctr">
              <a:noFill/>
              <a:miter lim="800000"/>
              <a:headEnd/>
              <a:tailEnd/>
            </a:ln>
          </p:spPr>
          <p:txBody>
            <a:bodyPr>
              <a:spAutoFit/>
            </a:bodyPr>
            <a:lstStyle/>
            <a:p>
              <a:pPr algn="ctr">
                <a:spcBef>
                  <a:spcPct val="50000"/>
                </a:spcBef>
              </a:pPr>
              <a:r>
                <a:rPr lang="en-US" altLang="zh-CN" sz="1400"/>
                <a:t> </a:t>
              </a:r>
              <a:r>
                <a:rPr lang="en-US" altLang="zh-CN" sz="1400">
                  <a:latin typeface="微软雅黑" pitchFamily="34" charset="-122"/>
                  <a:ea typeface="微软雅黑" pitchFamily="34" charset="-122"/>
                </a:rPr>
                <a:t>100GB</a:t>
              </a:r>
            </a:p>
          </p:txBody>
        </p:sp>
        <p:sp>
          <p:nvSpPr>
            <p:cNvPr id="3095" name="Line 56"/>
            <p:cNvSpPr>
              <a:spLocks noChangeShapeType="1"/>
            </p:cNvSpPr>
            <p:nvPr/>
          </p:nvSpPr>
          <p:spPr bwMode="auto">
            <a:xfrm>
              <a:off x="753" y="2980"/>
              <a:ext cx="4610" cy="0"/>
            </a:xfrm>
            <a:prstGeom prst="line">
              <a:avLst/>
            </a:prstGeom>
            <a:noFill/>
            <a:ln w="12700">
              <a:solidFill>
                <a:schemeClr val="accent2">
                  <a:lumMod val="40000"/>
                  <a:lumOff val="60000"/>
                </a:schemeClr>
              </a:solidFill>
              <a:round/>
              <a:headEnd/>
              <a:tailEnd/>
            </a:ln>
          </p:spPr>
          <p:txBody>
            <a:bodyPr wrap="none" anchor="ctr"/>
            <a:lstStyle/>
            <a:p>
              <a:pPr>
                <a:defRPr/>
              </a:pPr>
              <a:endParaRPr lang="zh-CN" altLang="en-US">
                <a:latin typeface="Arial" pitchFamily="34" charset="0"/>
                <a:ea typeface="宋体" pitchFamily="2" charset="-122"/>
              </a:endParaRPr>
            </a:p>
          </p:txBody>
        </p:sp>
        <p:sp>
          <p:nvSpPr>
            <p:cNvPr id="3096" name="Line 57"/>
            <p:cNvSpPr>
              <a:spLocks noChangeShapeType="1"/>
            </p:cNvSpPr>
            <p:nvPr/>
          </p:nvSpPr>
          <p:spPr bwMode="auto">
            <a:xfrm>
              <a:off x="753" y="2490"/>
              <a:ext cx="4610" cy="0"/>
            </a:xfrm>
            <a:prstGeom prst="line">
              <a:avLst/>
            </a:prstGeom>
            <a:noFill/>
            <a:ln w="12700">
              <a:solidFill>
                <a:schemeClr val="accent2">
                  <a:lumMod val="40000"/>
                  <a:lumOff val="60000"/>
                </a:schemeClr>
              </a:solidFill>
              <a:round/>
              <a:headEnd/>
              <a:tailEnd/>
            </a:ln>
          </p:spPr>
          <p:txBody>
            <a:bodyPr wrap="none" anchor="ctr"/>
            <a:lstStyle/>
            <a:p>
              <a:pPr>
                <a:defRPr/>
              </a:pPr>
              <a:endParaRPr lang="zh-CN" altLang="en-US">
                <a:latin typeface="Arial" pitchFamily="34" charset="0"/>
                <a:ea typeface="宋体" pitchFamily="2" charset="-122"/>
              </a:endParaRPr>
            </a:p>
          </p:txBody>
        </p:sp>
        <p:sp>
          <p:nvSpPr>
            <p:cNvPr id="3097" name="Line 58"/>
            <p:cNvSpPr>
              <a:spLocks noChangeShapeType="1"/>
            </p:cNvSpPr>
            <p:nvPr/>
          </p:nvSpPr>
          <p:spPr bwMode="auto">
            <a:xfrm>
              <a:off x="753" y="1997"/>
              <a:ext cx="4610" cy="0"/>
            </a:xfrm>
            <a:prstGeom prst="line">
              <a:avLst/>
            </a:prstGeom>
            <a:noFill/>
            <a:ln w="12700">
              <a:solidFill>
                <a:schemeClr val="accent2">
                  <a:lumMod val="40000"/>
                  <a:lumOff val="60000"/>
                </a:schemeClr>
              </a:solidFill>
              <a:round/>
              <a:headEnd/>
              <a:tailEnd/>
            </a:ln>
          </p:spPr>
          <p:txBody>
            <a:bodyPr wrap="none" anchor="ctr"/>
            <a:lstStyle/>
            <a:p>
              <a:pPr>
                <a:defRPr/>
              </a:pPr>
              <a:endParaRPr lang="zh-CN" altLang="en-US">
                <a:latin typeface="Arial" pitchFamily="34" charset="0"/>
                <a:ea typeface="宋体" pitchFamily="2" charset="-122"/>
              </a:endParaRPr>
            </a:p>
          </p:txBody>
        </p:sp>
        <p:sp>
          <p:nvSpPr>
            <p:cNvPr id="6171" name="Text Box 59"/>
            <p:cNvSpPr txBox="1">
              <a:spLocks noChangeArrowheads="1"/>
            </p:cNvSpPr>
            <p:nvPr/>
          </p:nvSpPr>
          <p:spPr bwMode="auto">
            <a:xfrm>
              <a:off x="259" y="2231"/>
              <a:ext cx="535" cy="356"/>
            </a:xfrm>
            <a:prstGeom prst="rect">
              <a:avLst/>
            </a:prstGeom>
            <a:noFill/>
            <a:ln w="12700" algn="ctr">
              <a:noFill/>
              <a:miter lim="800000"/>
              <a:headEnd/>
              <a:tailEnd/>
            </a:ln>
          </p:spPr>
          <p:txBody>
            <a:bodyPr>
              <a:spAutoFit/>
            </a:bodyPr>
            <a:lstStyle/>
            <a:p>
              <a:pPr algn="ctr">
                <a:spcBef>
                  <a:spcPct val="50000"/>
                </a:spcBef>
              </a:pPr>
              <a:r>
                <a:rPr lang="en-US" altLang="zh-CN" sz="1400"/>
                <a:t> </a:t>
              </a:r>
              <a:r>
                <a:rPr lang="en-US" altLang="zh-CN" sz="1400">
                  <a:latin typeface="微软雅黑" pitchFamily="34" charset="-122"/>
                  <a:ea typeface="微软雅黑" pitchFamily="34" charset="-122"/>
                </a:rPr>
                <a:t>300GB</a:t>
              </a:r>
            </a:p>
          </p:txBody>
        </p:sp>
        <p:sp>
          <p:nvSpPr>
            <p:cNvPr id="3099" name="Line 60"/>
            <p:cNvSpPr>
              <a:spLocks noChangeShapeType="1"/>
            </p:cNvSpPr>
            <p:nvPr/>
          </p:nvSpPr>
          <p:spPr bwMode="auto">
            <a:xfrm>
              <a:off x="747" y="1526"/>
              <a:ext cx="4610" cy="0"/>
            </a:xfrm>
            <a:prstGeom prst="line">
              <a:avLst/>
            </a:prstGeom>
            <a:noFill/>
            <a:ln w="12700">
              <a:solidFill>
                <a:schemeClr val="accent2">
                  <a:lumMod val="40000"/>
                  <a:lumOff val="60000"/>
                </a:schemeClr>
              </a:solidFill>
              <a:round/>
              <a:headEnd/>
              <a:tailEnd/>
            </a:ln>
          </p:spPr>
          <p:txBody>
            <a:bodyPr wrap="none" anchor="ctr"/>
            <a:lstStyle/>
            <a:p>
              <a:pPr>
                <a:defRPr/>
              </a:pPr>
              <a:endParaRPr lang="zh-CN" altLang="en-US">
                <a:latin typeface="Arial" pitchFamily="34" charset="0"/>
                <a:ea typeface="宋体" pitchFamily="2" charset="-122"/>
              </a:endParaRPr>
            </a:p>
          </p:txBody>
        </p:sp>
        <p:sp>
          <p:nvSpPr>
            <p:cNvPr id="6173" name="Text Box 61"/>
            <p:cNvSpPr txBox="1">
              <a:spLocks noChangeArrowheads="1"/>
            </p:cNvSpPr>
            <p:nvPr/>
          </p:nvSpPr>
          <p:spPr bwMode="auto">
            <a:xfrm>
              <a:off x="175" y="1412"/>
              <a:ext cx="645" cy="209"/>
            </a:xfrm>
            <a:prstGeom prst="rect">
              <a:avLst/>
            </a:prstGeom>
            <a:noFill/>
            <a:ln w="12700" algn="ctr">
              <a:noFill/>
              <a:miter lim="800000"/>
              <a:headEnd/>
              <a:tailEnd/>
            </a:ln>
          </p:spPr>
          <p:txBody>
            <a:bodyPr>
              <a:spAutoFit/>
            </a:bodyPr>
            <a:lstStyle/>
            <a:p>
              <a:pPr algn="ctr">
                <a:spcBef>
                  <a:spcPct val="50000"/>
                </a:spcBef>
              </a:pPr>
              <a:r>
                <a:rPr lang="en-US" altLang="zh-CN" sz="1400">
                  <a:latin typeface="微软雅黑" pitchFamily="34" charset="-122"/>
                  <a:ea typeface="微软雅黑" pitchFamily="34" charset="-122"/>
                </a:rPr>
                <a:t> 750GB</a:t>
              </a:r>
            </a:p>
          </p:txBody>
        </p:sp>
        <p:sp>
          <p:nvSpPr>
            <p:cNvPr id="6174" name="Text Box 62"/>
            <p:cNvSpPr txBox="1">
              <a:spLocks noChangeArrowheads="1"/>
            </p:cNvSpPr>
            <p:nvPr/>
          </p:nvSpPr>
          <p:spPr bwMode="auto">
            <a:xfrm>
              <a:off x="99" y="984"/>
              <a:ext cx="757" cy="215"/>
            </a:xfrm>
            <a:prstGeom prst="rect">
              <a:avLst/>
            </a:prstGeom>
            <a:noFill/>
            <a:ln w="12700" algn="ctr">
              <a:noFill/>
              <a:miter lim="800000"/>
              <a:headEnd/>
              <a:tailEnd/>
            </a:ln>
          </p:spPr>
          <p:txBody>
            <a:bodyPr>
              <a:spAutoFit/>
            </a:bodyPr>
            <a:lstStyle/>
            <a:p>
              <a:pPr algn="ctr">
                <a:spcBef>
                  <a:spcPct val="50000"/>
                </a:spcBef>
              </a:pPr>
              <a:r>
                <a:rPr lang="en-US" altLang="zh-CN" sz="1400" dirty="0">
                  <a:solidFill>
                    <a:srgbClr val="FF0000"/>
                  </a:solidFill>
                </a:rPr>
                <a:t> </a:t>
              </a:r>
              <a:r>
                <a:rPr lang="en-US" altLang="zh-CN" sz="1400" dirty="0" err="1" smtClean="0">
                  <a:solidFill>
                    <a:srgbClr val="FF0000"/>
                  </a:solidFill>
                  <a:latin typeface="微软雅黑" pitchFamily="34" charset="-122"/>
                  <a:ea typeface="微软雅黑" pitchFamily="34" charset="-122"/>
                </a:rPr>
                <a:t>2046GB</a:t>
              </a:r>
              <a:endParaRPr lang="en-US" altLang="zh-CN" sz="1400" dirty="0">
                <a:solidFill>
                  <a:srgbClr val="FF0000"/>
                </a:solidFill>
                <a:latin typeface="微软雅黑" pitchFamily="34" charset="-122"/>
                <a:ea typeface="微软雅黑" pitchFamily="34" charset="-122"/>
              </a:endParaRPr>
            </a:p>
          </p:txBody>
        </p:sp>
        <p:sp>
          <p:nvSpPr>
            <p:cNvPr id="3102" name="Line 63"/>
            <p:cNvSpPr>
              <a:spLocks noChangeShapeType="1"/>
            </p:cNvSpPr>
            <p:nvPr/>
          </p:nvSpPr>
          <p:spPr bwMode="auto">
            <a:xfrm>
              <a:off x="753" y="1089"/>
              <a:ext cx="4610" cy="0"/>
            </a:xfrm>
            <a:prstGeom prst="line">
              <a:avLst/>
            </a:prstGeom>
            <a:noFill/>
            <a:ln w="12700">
              <a:solidFill>
                <a:schemeClr val="accent2">
                  <a:lumMod val="40000"/>
                  <a:lumOff val="60000"/>
                </a:schemeClr>
              </a:solidFill>
              <a:round/>
              <a:headEnd/>
              <a:tailEnd/>
            </a:ln>
          </p:spPr>
          <p:txBody>
            <a:bodyPr wrap="none" anchor="ctr"/>
            <a:lstStyle/>
            <a:p>
              <a:pPr>
                <a:defRPr/>
              </a:pPr>
              <a:endParaRPr lang="zh-CN" altLang="en-US">
                <a:latin typeface="Arial" pitchFamily="34" charset="0"/>
                <a:ea typeface="宋体" pitchFamily="2" charset="-122"/>
              </a:endParaRPr>
            </a:p>
          </p:txBody>
        </p:sp>
        <p:sp>
          <p:nvSpPr>
            <p:cNvPr id="6176" name="Line 64"/>
            <p:cNvSpPr>
              <a:spLocks noChangeShapeType="1"/>
            </p:cNvSpPr>
            <p:nvPr/>
          </p:nvSpPr>
          <p:spPr bwMode="auto">
            <a:xfrm flipV="1">
              <a:off x="3424" y="1470"/>
              <a:ext cx="1809" cy="1597"/>
            </a:xfrm>
            <a:prstGeom prst="line">
              <a:avLst/>
            </a:prstGeom>
            <a:noFill/>
            <a:ln w="12700">
              <a:solidFill>
                <a:srgbClr val="C00000"/>
              </a:solidFill>
              <a:prstDash val="sysDot"/>
              <a:round/>
              <a:headEnd/>
              <a:tailEnd/>
            </a:ln>
          </p:spPr>
          <p:txBody>
            <a:bodyPr wrap="none" anchor="ctr"/>
            <a:lstStyle/>
            <a:p>
              <a:endParaRPr lang="zh-CN" altLang="en-US"/>
            </a:p>
          </p:txBody>
        </p:sp>
        <p:sp>
          <p:nvSpPr>
            <p:cNvPr id="6177" name="Text Box 65"/>
            <p:cNvSpPr txBox="1">
              <a:spLocks noChangeArrowheads="1"/>
            </p:cNvSpPr>
            <p:nvPr/>
          </p:nvSpPr>
          <p:spPr bwMode="auto">
            <a:xfrm>
              <a:off x="3451" y="2793"/>
              <a:ext cx="865" cy="173"/>
            </a:xfrm>
            <a:prstGeom prst="rect">
              <a:avLst/>
            </a:prstGeom>
            <a:noFill/>
            <a:ln w="12700" algn="ctr">
              <a:noFill/>
              <a:miter lim="800000"/>
              <a:headEnd/>
              <a:tailEnd/>
            </a:ln>
          </p:spPr>
          <p:txBody>
            <a:bodyPr>
              <a:spAutoFit/>
            </a:bodyPr>
            <a:lstStyle/>
            <a:p>
              <a:pPr algn="ctr">
                <a:spcBef>
                  <a:spcPct val="50000"/>
                </a:spcBef>
              </a:pPr>
              <a:r>
                <a:rPr lang="en-US" altLang="zh-CN"/>
                <a:t>146GB</a:t>
              </a:r>
            </a:p>
          </p:txBody>
        </p:sp>
        <p:pic>
          <p:nvPicPr>
            <p:cNvPr id="6178" name="Picture 66" descr="磁盘"/>
            <p:cNvPicPr>
              <a:picLocks noChangeAspect="1" noChangeArrowheads="1"/>
            </p:cNvPicPr>
            <p:nvPr/>
          </p:nvPicPr>
          <p:blipFill>
            <a:blip r:embed="rId4"/>
            <a:srcRect/>
            <a:stretch>
              <a:fillRect/>
            </a:stretch>
          </p:blipFill>
          <p:spPr bwMode="auto">
            <a:xfrm>
              <a:off x="3451" y="2672"/>
              <a:ext cx="290" cy="233"/>
            </a:xfrm>
            <a:prstGeom prst="rect">
              <a:avLst/>
            </a:prstGeom>
            <a:noFill/>
            <a:ln w="9525">
              <a:noFill/>
              <a:miter lim="800000"/>
              <a:headEnd/>
              <a:tailEnd/>
            </a:ln>
          </p:spPr>
        </p:pic>
        <p:sp>
          <p:nvSpPr>
            <p:cNvPr id="6179" name="Text Box 67"/>
            <p:cNvSpPr txBox="1">
              <a:spLocks noChangeArrowheads="1"/>
            </p:cNvSpPr>
            <p:nvPr/>
          </p:nvSpPr>
          <p:spPr bwMode="auto">
            <a:xfrm>
              <a:off x="3802" y="2504"/>
              <a:ext cx="865" cy="173"/>
            </a:xfrm>
            <a:prstGeom prst="rect">
              <a:avLst/>
            </a:prstGeom>
            <a:noFill/>
            <a:ln w="12700" algn="ctr">
              <a:noFill/>
              <a:miter lim="800000"/>
              <a:headEnd/>
              <a:tailEnd/>
            </a:ln>
          </p:spPr>
          <p:txBody>
            <a:bodyPr>
              <a:spAutoFit/>
            </a:bodyPr>
            <a:lstStyle/>
            <a:p>
              <a:pPr algn="ctr">
                <a:spcBef>
                  <a:spcPct val="50000"/>
                </a:spcBef>
              </a:pPr>
              <a:r>
                <a:rPr lang="en-US" altLang="zh-CN"/>
                <a:t>300GB</a:t>
              </a:r>
            </a:p>
          </p:txBody>
        </p:sp>
        <p:pic>
          <p:nvPicPr>
            <p:cNvPr id="6180" name="Picture 68" descr="磁盘"/>
            <p:cNvPicPr>
              <a:picLocks noChangeAspect="1" noChangeArrowheads="1"/>
            </p:cNvPicPr>
            <p:nvPr/>
          </p:nvPicPr>
          <p:blipFill>
            <a:blip r:embed="rId5"/>
            <a:srcRect/>
            <a:stretch>
              <a:fillRect/>
            </a:stretch>
          </p:blipFill>
          <p:spPr bwMode="auto">
            <a:xfrm>
              <a:off x="3761" y="2414"/>
              <a:ext cx="289" cy="234"/>
            </a:xfrm>
            <a:prstGeom prst="rect">
              <a:avLst/>
            </a:prstGeom>
            <a:noFill/>
            <a:ln w="9525">
              <a:noFill/>
              <a:miter lim="800000"/>
              <a:headEnd/>
              <a:tailEnd/>
            </a:ln>
          </p:spPr>
        </p:pic>
        <p:sp>
          <p:nvSpPr>
            <p:cNvPr id="6181" name="Text Box 69"/>
            <p:cNvSpPr txBox="1">
              <a:spLocks noChangeArrowheads="1"/>
            </p:cNvSpPr>
            <p:nvPr/>
          </p:nvSpPr>
          <p:spPr bwMode="auto">
            <a:xfrm>
              <a:off x="4798" y="1500"/>
              <a:ext cx="863" cy="215"/>
            </a:xfrm>
            <a:prstGeom prst="rect">
              <a:avLst/>
            </a:prstGeom>
            <a:noFill/>
            <a:ln w="12700" algn="ctr">
              <a:noFill/>
              <a:miter lim="800000"/>
              <a:headEnd/>
              <a:tailEnd/>
            </a:ln>
          </p:spPr>
          <p:txBody>
            <a:bodyPr>
              <a:spAutoFit/>
            </a:bodyPr>
            <a:lstStyle/>
            <a:p>
              <a:pPr algn="ctr">
                <a:spcBef>
                  <a:spcPct val="50000"/>
                </a:spcBef>
              </a:pPr>
              <a:r>
                <a:rPr lang="en-US" altLang="zh-CN" sz="1400" dirty="0">
                  <a:solidFill>
                    <a:schemeClr val="accent2"/>
                  </a:solidFill>
                  <a:latin typeface="微软雅黑" pitchFamily="34" charset="-122"/>
                  <a:ea typeface="微软雅黑" pitchFamily="34" charset="-122"/>
                </a:rPr>
                <a:t>SAS</a:t>
              </a:r>
              <a:r>
                <a:rPr lang="zh-CN" altLang="en-US" sz="1400" dirty="0">
                  <a:solidFill>
                    <a:schemeClr val="accent2"/>
                  </a:solidFill>
                  <a:latin typeface="微软雅黑" pitchFamily="34" charset="-122"/>
                  <a:ea typeface="微软雅黑" pitchFamily="34" charset="-122"/>
                </a:rPr>
                <a:t>硬盘</a:t>
              </a:r>
            </a:p>
          </p:txBody>
        </p:sp>
        <p:sp>
          <p:nvSpPr>
            <p:cNvPr id="6182" name="Line 70"/>
            <p:cNvSpPr>
              <a:spLocks noChangeShapeType="1"/>
            </p:cNvSpPr>
            <p:nvPr/>
          </p:nvSpPr>
          <p:spPr bwMode="auto">
            <a:xfrm flipV="1">
              <a:off x="3223" y="1044"/>
              <a:ext cx="1889" cy="1609"/>
            </a:xfrm>
            <a:prstGeom prst="line">
              <a:avLst/>
            </a:prstGeom>
            <a:noFill/>
            <a:ln w="12700">
              <a:solidFill>
                <a:srgbClr val="C00000"/>
              </a:solidFill>
              <a:prstDash val="sysDot"/>
              <a:round/>
              <a:headEnd/>
              <a:tailEnd/>
            </a:ln>
          </p:spPr>
          <p:txBody>
            <a:bodyPr wrap="none" anchor="ctr"/>
            <a:lstStyle/>
            <a:p>
              <a:endParaRPr lang="zh-CN" altLang="en-US"/>
            </a:p>
          </p:txBody>
        </p:sp>
        <p:sp>
          <p:nvSpPr>
            <p:cNvPr id="6183" name="Text Box 71"/>
            <p:cNvSpPr txBox="1">
              <a:spLocks noChangeArrowheads="1"/>
            </p:cNvSpPr>
            <p:nvPr/>
          </p:nvSpPr>
          <p:spPr bwMode="auto">
            <a:xfrm>
              <a:off x="3055" y="2522"/>
              <a:ext cx="865" cy="173"/>
            </a:xfrm>
            <a:prstGeom prst="rect">
              <a:avLst/>
            </a:prstGeom>
            <a:noFill/>
            <a:ln w="12700" algn="ctr">
              <a:noFill/>
              <a:miter lim="800000"/>
              <a:headEnd/>
              <a:tailEnd/>
            </a:ln>
          </p:spPr>
          <p:txBody>
            <a:bodyPr>
              <a:spAutoFit/>
            </a:bodyPr>
            <a:lstStyle/>
            <a:p>
              <a:pPr algn="ctr">
                <a:spcBef>
                  <a:spcPct val="50000"/>
                </a:spcBef>
              </a:pPr>
              <a:r>
                <a:rPr lang="en-US" altLang="zh-CN"/>
                <a:t>250GB</a:t>
              </a:r>
            </a:p>
          </p:txBody>
        </p:sp>
        <p:sp>
          <p:nvSpPr>
            <p:cNvPr id="6184" name="Text Box 72"/>
            <p:cNvSpPr txBox="1">
              <a:spLocks noChangeArrowheads="1"/>
            </p:cNvSpPr>
            <p:nvPr/>
          </p:nvSpPr>
          <p:spPr bwMode="auto">
            <a:xfrm>
              <a:off x="3388" y="2210"/>
              <a:ext cx="864" cy="173"/>
            </a:xfrm>
            <a:prstGeom prst="rect">
              <a:avLst/>
            </a:prstGeom>
            <a:noFill/>
            <a:ln w="12700" algn="ctr">
              <a:noFill/>
              <a:miter lim="800000"/>
              <a:headEnd/>
              <a:tailEnd/>
            </a:ln>
          </p:spPr>
          <p:txBody>
            <a:bodyPr>
              <a:spAutoFit/>
            </a:bodyPr>
            <a:lstStyle/>
            <a:p>
              <a:pPr algn="ctr">
                <a:spcBef>
                  <a:spcPct val="50000"/>
                </a:spcBef>
              </a:pPr>
              <a:r>
                <a:rPr lang="en-US" altLang="zh-CN"/>
                <a:t> 400GB</a:t>
              </a:r>
            </a:p>
          </p:txBody>
        </p:sp>
        <p:sp>
          <p:nvSpPr>
            <p:cNvPr id="6185" name="Text Box 73"/>
            <p:cNvSpPr txBox="1">
              <a:spLocks noChangeArrowheads="1"/>
            </p:cNvSpPr>
            <p:nvPr/>
          </p:nvSpPr>
          <p:spPr bwMode="auto">
            <a:xfrm>
              <a:off x="3678" y="1962"/>
              <a:ext cx="863" cy="173"/>
            </a:xfrm>
            <a:prstGeom prst="rect">
              <a:avLst/>
            </a:prstGeom>
            <a:noFill/>
            <a:ln w="12700" algn="ctr">
              <a:noFill/>
              <a:miter lim="800000"/>
              <a:headEnd/>
              <a:tailEnd/>
            </a:ln>
          </p:spPr>
          <p:txBody>
            <a:bodyPr>
              <a:spAutoFit/>
            </a:bodyPr>
            <a:lstStyle/>
            <a:p>
              <a:pPr algn="ctr">
                <a:spcBef>
                  <a:spcPct val="50000"/>
                </a:spcBef>
              </a:pPr>
              <a:r>
                <a:rPr lang="en-US" altLang="zh-CN"/>
                <a:t> 500GB</a:t>
              </a:r>
            </a:p>
          </p:txBody>
        </p:sp>
        <p:sp>
          <p:nvSpPr>
            <p:cNvPr id="6186" name="Text Box 74"/>
            <p:cNvSpPr txBox="1">
              <a:spLocks noChangeArrowheads="1"/>
            </p:cNvSpPr>
            <p:nvPr/>
          </p:nvSpPr>
          <p:spPr bwMode="auto">
            <a:xfrm>
              <a:off x="4031" y="1726"/>
              <a:ext cx="863" cy="173"/>
            </a:xfrm>
            <a:prstGeom prst="rect">
              <a:avLst/>
            </a:prstGeom>
            <a:noFill/>
            <a:ln w="12700" algn="ctr">
              <a:noFill/>
              <a:miter lim="800000"/>
              <a:headEnd/>
              <a:tailEnd/>
            </a:ln>
          </p:spPr>
          <p:txBody>
            <a:bodyPr>
              <a:spAutoFit/>
            </a:bodyPr>
            <a:lstStyle/>
            <a:p>
              <a:pPr algn="ctr">
                <a:spcBef>
                  <a:spcPct val="50000"/>
                </a:spcBef>
              </a:pPr>
              <a:r>
                <a:rPr lang="en-US" altLang="zh-CN" dirty="0"/>
                <a:t> </a:t>
              </a:r>
              <a:r>
                <a:rPr lang="en-US" altLang="zh-CN" dirty="0" err="1"/>
                <a:t>750GB</a:t>
              </a:r>
              <a:endParaRPr lang="en-US" altLang="zh-CN" dirty="0"/>
            </a:p>
          </p:txBody>
        </p:sp>
        <p:sp>
          <p:nvSpPr>
            <p:cNvPr id="6187" name="Text Box 75"/>
            <p:cNvSpPr txBox="1">
              <a:spLocks noChangeArrowheads="1"/>
            </p:cNvSpPr>
            <p:nvPr/>
          </p:nvSpPr>
          <p:spPr bwMode="auto">
            <a:xfrm>
              <a:off x="5073" y="935"/>
              <a:ext cx="575" cy="258"/>
            </a:xfrm>
            <a:prstGeom prst="rect">
              <a:avLst/>
            </a:prstGeom>
            <a:noFill/>
            <a:ln w="12700" algn="ctr">
              <a:noFill/>
              <a:miter lim="800000"/>
              <a:headEnd/>
              <a:tailEnd/>
            </a:ln>
          </p:spPr>
          <p:txBody>
            <a:bodyPr>
              <a:spAutoFit/>
            </a:bodyPr>
            <a:lstStyle/>
            <a:p>
              <a:pPr>
                <a:spcBef>
                  <a:spcPct val="50000"/>
                </a:spcBef>
              </a:pPr>
              <a:r>
                <a:rPr lang="en-US" altLang="zh-CN" dirty="0" err="1" smtClean="0">
                  <a:solidFill>
                    <a:srgbClr val="CC0000"/>
                  </a:solidFill>
                </a:rPr>
                <a:t>2TB</a:t>
              </a:r>
              <a:endParaRPr lang="en-US" altLang="zh-CN" dirty="0">
                <a:solidFill>
                  <a:srgbClr val="CC0000"/>
                </a:solidFill>
              </a:endParaRPr>
            </a:p>
          </p:txBody>
        </p:sp>
        <p:sp>
          <p:nvSpPr>
            <p:cNvPr id="6188" name="Text Box 76"/>
            <p:cNvSpPr txBox="1">
              <a:spLocks noChangeArrowheads="1"/>
            </p:cNvSpPr>
            <p:nvPr/>
          </p:nvSpPr>
          <p:spPr bwMode="auto">
            <a:xfrm>
              <a:off x="4306" y="786"/>
              <a:ext cx="780" cy="215"/>
            </a:xfrm>
            <a:prstGeom prst="rect">
              <a:avLst/>
            </a:prstGeom>
            <a:noFill/>
            <a:ln w="12700" algn="ctr">
              <a:noFill/>
              <a:miter lim="800000"/>
              <a:headEnd/>
              <a:tailEnd/>
            </a:ln>
          </p:spPr>
          <p:txBody>
            <a:bodyPr>
              <a:spAutoFit/>
            </a:bodyPr>
            <a:lstStyle/>
            <a:p>
              <a:pPr>
                <a:spcBef>
                  <a:spcPct val="50000"/>
                </a:spcBef>
              </a:pPr>
              <a:r>
                <a:rPr lang="en-US" altLang="zh-CN" sz="1400" dirty="0" err="1">
                  <a:solidFill>
                    <a:schemeClr val="accent2"/>
                  </a:solidFill>
                  <a:latin typeface="微软雅黑" pitchFamily="34" charset="-122"/>
                  <a:ea typeface="微软雅黑" pitchFamily="34" charset="-122"/>
                </a:rPr>
                <a:t>SATA</a:t>
              </a:r>
              <a:r>
                <a:rPr lang="zh-CN" altLang="en-US" sz="1400" dirty="0">
                  <a:solidFill>
                    <a:schemeClr val="accent2"/>
                  </a:solidFill>
                  <a:latin typeface="微软雅黑" pitchFamily="34" charset="-122"/>
                  <a:ea typeface="微软雅黑" pitchFamily="34" charset="-122"/>
                </a:rPr>
                <a:t>硬盘</a:t>
              </a:r>
            </a:p>
          </p:txBody>
        </p:sp>
        <p:sp>
          <p:nvSpPr>
            <p:cNvPr id="6189" name="Text Box 77"/>
            <p:cNvSpPr txBox="1">
              <a:spLocks noChangeArrowheads="1"/>
            </p:cNvSpPr>
            <p:nvPr/>
          </p:nvSpPr>
          <p:spPr bwMode="auto">
            <a:xfrm>
              <a:off x="1699" y="3116"/>
              <a:ext cx="865" cy="173"/>
            </a:xfrm>
            <a:prstGeom prst="rect">
              <a:avLst/>
            </a:prstGeom>
            <a:noFill/>
            <a:ln w="12700" algn="ctr">
              <a:noFill/>
              <a:miter lim="800000"/>
              <a:headEnd/>
              <a:tailEnd/>
            </a:ln>
          </p:spPr>
          <p:txBody>
            <a:bodyPr>
              <a:spAutoFit/>
            </a:bodyPr>
            <a:lstStyle/>
            <a:p>
              <a:pPr algn="ctr">
                <a:spcBef>
                  <a:spcPct val="50000"/>
                </a:spcBef>
              </a:pPr>
              <a:r>
                <a:rPr lang="en-US" altLang="zh-CN" dirty="0" err="1"/>
                <a:t>73GB</a:t>
              </a:r>
              <a:endParaRPr lang="en-US" altLang="zh-CN" dirty="0"/>
            </a:p>
          </p:txBody>
        </p:sp>
        <p:sp>
          <p:nvSpPr>
            <p:cNvPr id="6190" name="Text Box 78"/>
            <p:cNvSpPr txBox="1">
              <a:spLocks noChangeArrowheads="1"/>
            </p:cNvSpPr>
            <p:nvPr/>
          </p:nvSpPr>
          <p:spPr bwMode="auto">
            <a:xfrm>
              <a:off x="2441" y="2490"/>
              <a:ext cx="864" cy="173"/>
            </a:xfrm>
            <a:prstGeom prst="rect">
              <a:avLst/>
            </a:prstGeom>
            <a:noFill/>
            <a:ln w="12700" algn="ctr">
              <a:noFill/>
              <a:miter lim="800000"/>
              <a:headEnd/>
              <a:tailEnd/>
            </a:ln>
          </p:spPr>
          <p:txBody>
            <a:bodyPr>
              <a:spAutoFit/>
            </a:bodyPr>
            <a:lstStyle/>
            <a:p>
              <a:pPr algn="ctr">
                <a:spcBef>
                  <a:spcPct val="50000"/>
                </a:spcBef>
              </a:pPr>
              <a:r>
                <a:rPr lang="en-US" altLang="zh-CN"/>
                <a:t>  300GB</a:t>
              </a:r>
            </a:p>
          </p:txBody>
        </p:sp>
        <p:sp>
          <p:nvSpPr>
            <p:cNvPr id="6191" name="Line 79"/>
            <p:cNvSpPr>
              <a:spLocks noChangeShapeType="1"/>
            </p:cNvSpPr>
            <p:nvPr/>
          </p:nvSpPr>
          <p:spPr bwMode="auto">
            <a:xfrm flipV="1">
              <a:off x="1988" y="1543"/>
              <a:ext cx="1935" cy="1601"/>
            </a:xfrm>
            <a:prstGeom prst="line">
              <a:avLst/>
            </a:prstGeom>
            <a:noFill/>
            <a:ln w="12700">
              <a:solidFill>
                <a:srgbClr val="C00000"/>
              </a:solidFill>
              <a:prstDash val="sysDot"/>
              <a:round/>
              <a:headEnd/>
              <a:tailEnd/>
            </a:ln>
          </p:spPr>
          <p:txBody>
            <a:bodyPr wrap="none" anchor="ctr"/>
            <a:lstStyle/>
            <a:p>
              <a:endParaRPr lang="zh-CN" altLang="en-US"/>
            </a:p>
          </p:txBody>
        </p:sp>
        <p:sp>
          <p:nvSpPr>
            <p:cNvPr id="6192" name="Text Box 80"/>
            <p:cNvSpPr txBox="1">
              <a:spLocks noChangeArrowheads="1"/>
            </p:cNvSpPr>
            <p:nvPr/>
          </p:nvSpPr>
          <p:spPr bwMode="auto">
            <a:xfrm>
              <a:off x="2071" y="2820"/>
              <a:ext cx="863" cy="173"/>
            </a:xfrm>
            <a:prstGeom prst="rect">
              <a:avLst/>
            </a:prstGeom>
            <a:noFill/>
            <a:ln w="12700" algn="ctr">
              <a:noFill/>
              <a:miter lim="800000"/>
              <a:headEnd/>
              <a:tailEnd/>
            </a:ln>
          </p:spPr>
          <p:txBody>
            <a:bodyPr>
              <a:spAutoFit/>
            </a:bodyPr>
            <a:lstStyle/>
            <a:p>
              <a:pPr algn="ctr">
                <a:spcBef>
                  <a:spcPct val="50000"/>
                </a:spcBef>
              </a:pPr>
              <a:r>
                <a:rPr lang="en-US" altLang="zh-CN"/>
                <a:t>146GB</a:t>
              </a:r>
            </a:p>
          </p:txBody>
        </p:sp>
        <p:pic>
          <p:nvPicPr>
            <p:cNvPr id="6193" name="Picture 8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690" y="2898"/>
              <a:ext cx="371" cy="294"/>
            </a:xfrm>
            <a:prstGeom prst="rect">
              <a:avLst/>
            </a:prstGeom>
            <a:noFill/>
            <a:ln w="9525">
              <a:noFill/>
              <a:miter lim="800000"/>
              <a:headEnd/>
              <a:tailEnd/>
            </a:ln>
          </p:spPr>
        </p:pic>
        <p:pic>
          <p:nvPicPr>
            <p:cNvPr id="6194" name="Picture 8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971" y="2670"/>
              <a:ext cx="371" cy="295"/>
            </a:xfrm>
            <a:prstGeom prst="rect">
              <a:avLst/>
            </a:prstGeom>
            <a:noFill/>
            <a:ln w="9525">
              <a:noFill/>
              <a:miter lim="800000"/>
              <a:headEnd/>
              <a:tailEnd/>
            </a:ln>
          </p:spPr>
        </p:pic>
        <p:pic>
          <p:nvPicPr>
            <p:cNvPr id="6195" name="Picture 8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374" y="2341"/>
              <a:ext cx="369" cy="294"/>
            </a:xfrm>
            <a:prstGeom prst="rect">
              <a:avLst/>
            </a:prstGeom>
            <a:noFill/>
            <a:ln w="9525">
              <a:noFill/>
              <a:miter lim="800000"/>
              <a:headEnd/>
              <a:tailEnd/>
            </a:ln>
          </p:spPr>
        </p:pic>
        <p:sp>
          <p:nvSpPr>
            <p:cNvPr id="6196" name="Text Box 84"/>
            <p:cNvSpPr txBox="1">
              <a:spLocks noChangeArrowheads="1"/>
            </p:cNvSpPr>
            <p:nvPr/>
          </p:nvSpPr>
          <p:spPr bwMode="auto">
            <a:xfrm>
              <a:off x="259" y="1744"/>
              <a:ext cx="535" cy="356"/>
            </a:xfrm>
            <a:prstGeom prst="rect">
              <a:avLst/>
            </a:prstGeom>
            <a:noFill/>
            <a:ln w="12700" algn="ctr">
              <a:noFill/>
              <a:miter lim="800000"/>
              <a:headEnd/>
              <a:tailEnd/>
            </a:ln>
          </p:spPr>
          <p:txBody>
            <a:bodyPr>
              <a:spAutoFit/>
            </a:bodyPr>
            <a:lstStyle/>
            <a:p>
              <a:pPr algn="ctr">
                <a:spcBef>
                  <a:spcPct val="50000"/>
                </a:spcBef>
              </a:pPr>
              <a:r>
                <a:rPr lang="en-US" altLang="zh-CN" sz="1400"/>
                <a:t> </a:t>
              </a:r>
              <a:r>
                <a:rPr lang="en-US" altLang="zh-CN" sz="1400">
                  <a:latin typeface="微软雅黑" pitchFamily="34" charset="-122"/>
                  <a:ea typeface="微软雅黑" pitchFamily="34" charset="-122"/>
                </a:rPr>
                <a:t>500GB</a:t>
              </a:r>
            </a:p>
          </p:txBody>
        </p:sp>
        <p:sp>
          <p:nvSpPr>
            <p:cNvPr id="6197" name="Text Box 85"/>
            <p:cNvSpPr txBox="1">
              <a:spLocks noChangeArrowheads="1"/>
            </p:cNvSpPr>
            <p:nvPr/>
          </p:nvSpPr>
          <p:spPr bwMode="auto">
            <a:xfrm>
              <a:off x="878" y="3075"/>
              <a:ext cx="864" cy="173"/>
            </a:xfrm>
            <a:prstGeom prst="rect">
              <a:avLst/>
            </a:prstGeom>
            <a:noFill/>
            <a:ln w="12700" algn="ctr">
              <a:noFill/>
              <a:miter lim="800000"/>
              <a:headEnd/>
              <a:tailEnd/>
            </a:ln>
          </p:spPr>
          <p:txBody>
            <a:bodyPr>
              <a:spAutoFit/>
            </a:bodyPr>
            <a:lstStyle/>
            <a:p>
              <a:pPr algn="ctr">
                <a:spcBef>
                  <a:spcPct val="50000"/>
                </a:spcBef>
              </a:pPr>
              <a:r>
                <a:rPr lang="en-US" altLang="zh-CN"/>
                <a:t>73GB</a:t>
              </a:r>
            </a:p>
          </p:txBody>
        </p:sp>
        <p:sp>
          <p:nvSpPr>
            <p:cNvPr id="6198" name="Text Box 86"/>
            <p:cNvSpPr txBox="1">
              <a:spLocks noChangeArrowheads="1"/>
            </p:cNvSpPr>
            <p:nvPr/>
          </p:nvSpPr>
          <p:spPr bwMode="auto">
            <a:xfrm>
              <a:off x="1577" y="2464"/>
              <a:ext cx="864" cy="258"/>
            </a:xfrm>
            <a:prstGeom prst="rect">
              <a:avLst/>
            </a:prstGeom>
            <a:noFill/>
            <a:ln w="12700" algn="ctr">
              <a:noFill/>
              <a:miter lim="800000"/>
              <a:headEnd/>
              <a:tailEnd/>
            </a:ln>
          </p:spPr>
          <p:txBody>
            <a:bodyPr>
              <a:spAutoFit/>
            </a:bodyPr>
            <a:lstStyle/>
            <a:p>
              <a:pPr algn="ctr">
                <a:spcBef>
                  <a:spcPct val="50000"/>
                </a:spcBef>
              </a:pPr>
              <a:r>
                <a:rPr lang="en-US" altLang="zh-CN" dirty="0"/>
                <a:t> </a:t>
              </a:r>
              <a:r>
                <a:rPr lang="en-US" altLang="zh-CN" dirty="0" err="1"/>
                <a:t>300GB</a:t>
              </a:r>
              <a:endParaRPr lang="en-US" altLang="zh-CN" dirty="0"/>
            </a:p>
          </p:txBody>
        </p:sp>
        <p:sp>
          <p:nvSpPr>
            <p:cNvPr id="6199" name="Line 87"/>
            <p:cNvSpPr>
              <a:spLocks noChangeShapeType="1"/>
            </p:cNvSpPr>
            <p:nvPr/>
          </p:nvSpPr>
          <p:spPr bwMode="auto">
            <a:xfrm flipV="1">
              <a:off x="1163" y="1525"/>
              <a:ext cx="2125" cy="1626"/>
            </a:xfrm>
            <a:prstGeom prst="line">
              <a:avLst/>
            </a:prstGeom>
            <a:noFill/>
            <a:ln w="12700">
              <a:solidFill>
                <a:srgbClr val="C00000"/>
              </a:solidFill>
              <a:prstDash val="sysDot"/>
              <a:round/>
              <a:headEnd/>
              <a:tailEnd/>
            </a:ln>
          </p:spPr>
          <p:txBody>
            <a:bodyPr wrap="none" anchor="ctr"/>
            <a:lstStyle/>
            <a:p>
              <a:endParaRPr lang="zh-CN" altLang="en-US"/>
            </a:p>
          </p:txBody>
        </p:sp>
        <p:sp>
          <p:nvSpPr>
            <p:cNvPr id="6200" name="Text Box 88"/>
            <p:cNvSpPr txBox="1">
              <a:spLocks noChangeArrowheads="1"/>
            </p:cNvSpPr>
            <p:nvPr/>
          </p:nvSpPr>
          <p:spPr bwMode="auto">
            <a:xfrm>
              <a:off x="1166" y="2787"/>
              <a:ext cx="864" cy="173"/>
            </a:xfrm>
            <a:prstGeom prst="rect">
              <a:avLst/>
            </a:prstGeom>
            <a:noFill/>
            <a:ln w="12700" algn="ctr">
              <a:noFill/>
              <a:miter lim="800000"/>
              <a:headEnd/>
              <a:tailEnd/>
            </a:ln>
          </p:spPr>
          <p:txBody>
            <a:bodyPr>
              <a:spAutoFit/>
            </a:bodyPr>
            <a:lstStyle/>
            <a:p>
              <a:pPr algn="ctr">
                <a:spcBef>
                  <a:spcPct val="50000"/>
                </a:spcBef>
              </a:pPr>
              <a:r>
                <a:rPr lang="en-US" altLang="zh-CN"/>
                <a:t>146GB</a:t>
              </a:r>
            </a:p>
          </p:txBody>
        </p:sp>
        <p:graphicFrame>
          <p:nvGraphicFramePr>
            <p:cNvPr id="6146" name="Object 2"/>
            <p:cNvGraphicFramePr>
              <a:graphicFrameLocks noChangeAspect="1"/>
            </p:cNvGraphicFramePr>
            <p:nvPr/>
          </p:nvGraphicFramePr>
          <p:xfrm>
            <a:off x="3059" y="2367"/>
            <a:ext cx="329" cy="322"/>
          </p:xfrm>
          <a:graphic>
            <a:graphicData uri="http://schemas.openxmlformats.org/presentationml/2006/ole">
              <p:oleObj spid="_x0000_s471042" name="Photo Editor 影像 " r:id="rId7" imgW="914286" imgH="895238" progId="MSPhotoEd.3">
                <p:embed/>
              </p:oleObj>
            </a:graphicData>
          </a:graphic>
        </p:graphicFrame>
        <p:graphicFrame>
          <p:nvGraphicFramePr>
            <p:cNvPr id="6147" name="Object 3"/>
            <p:cNvGraphicFramePr>
              <a:graphicFrameLocks noChangeAspect="1"/>
            </p:cNvGraphicFramePr>
            <p:nvPr/>
          </p:nvGraphicFramePr>
          <p:xfrm>
            <a:off x="3717" y="1797"/>
            <a:ext cx="330" cy="322"/>
          </p:xfrm>
          <a:graphic>
            <a:graphicData uri="http://schemas.openxmlformats.org/presentationml/2006/ole">
              <p:oleObj spid="_x0000_s471043" name="Photo Editor 影像 " r:id="rId8" imgW="914286" imgH="895238" progId="MSPhotoEd.3">
                <p:embed/>
              </p:oleObj>
            </a:graphicData>
          </a:graphic>
        </p:graphicFrame>
        <p:graphicFrame>
          <p:nvGraphicFramePr>
            <p:cNvPr id="6148" name="Object 4"/>
            <p:cNvGraphicFramePr>
              <a:graphicFrameLocks noChangeAspect="1"/>
            </p:cNvGraphicFramePr>
            <p:nvPr/>
          </p:nvGraphicFramePr>
          <p:xfrm>
            <a:off x="3388" y="2079"/>
            <a:ext cx="329" cy="322"/>
          </p:xfrm>
          <a:graphic>
            <a:graphicData uri="http://schemas.openxmlformats.org/presentationml/2006/ole">
              <p:oleObj spid="_x0000_s471044" name="Photo Editor 影像 " r:id="rId9" imgW="914286" imgH="895238" progId="MSPhotoEd.3">
                <p:embed/>
              </p:oleObj>
            </a:graphicData>
          </a:graphic>
        </p:graphicFrame>
        <p:pic>
          <p:nvPicPr>
            <p:cNvPr id="6201" name="Picture 92" descr="Universal drive"/>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981" y="2897"/>
              <a:ext cx="397" cy="221"/>
            </a:xfrm>
            <a:prstGeom prst="rect">
              <a:avLst/>
            </a:prstGeom>
            <a:noFill/>
            <a:ln w="9525">
              <a:noFill/>
              <a:miter lim="800000"/>
              <a:headEnd/>
              <a:tailEnd/>
            </a:ln>
          </p:spPr>
        </p:pic>
        <p:pic>
          <p:nvPicPr>
            <p:cNvPr id="6202" name="Picture 93" descr="Universal drive"/>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367" y="2603"/>
              <a:ext cx="395" cy="220"/>
            </a:xfrm>
            <a:prstGeom prst="rect">
              <a:avLst/>
            </a:prstGeom>
            <a:noFill/>
            <a:ln w="9525">
              <a:noFill/>
              <a:miter lim="800000"/>
              <a:headEnd/>
              <a:tailEnd/>
            </a:ln>
          </p:spPr>
        </p:pic>
        <p:pic>
          <p:nvPicPr>
            <p:cNvPr id="6203" name="Picture 94" descr="Universal drive"/>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809" y="2267"/>
              <a:ext cx="396" cy="221"/>
            </a:xfrm>
            <a:prstGeom prst="rect">
              <a:avLst/>
            </a:prstGeom>
            <a:noFill/>
            <a:ln w="9525">
              <a:noFill/>
              <a:miter lim="800000"/>
              <a:headEnd/>
              <a:tailEnd/>
            </a:ln>
          </p:spPr>
        </p:pic>
        <p:graphicFrame>
          <p:nvGraphicFramePr>
            <p:cNvPr id="6149" name="Object 5"/>
            <p:cNvGraphicFramePr>
              <a:graphicFrameLocks noChangeAspect="1"/>
            </p:cNvGraphicFramePr>
            <p:nvPr/>
          </p:nvGraphicFramePr>
          <p:xfrm>
            <a:off x="4031" y="1527"/>
            <a:ext cx="330" cy="322"/>
          </p:xfrm>
          <a:graphic>
            <a:graphicData uri="http://schemas.openxmlformats.org/presentationml/2006/ole">
              <p:oleObj spid="_x0000_s471045" name="Photo Editor 影像 " r:id="rId11" imgW="914286" imgH="895238" progId="MSPhotoEd.3">
                <p:embed/>
              </p:oleObj>
            </a:graphicData>
          </a:graphic>
        </p:graphicFrame>
        <p:graphicFrame>
          <p:nvGraphicFramePr>
            <p:cNvPr id="6150" name="Object 6"/>
            <p:cNvGraphicFramePr>
              <a:graphicFrameLocks noChangeAspect="1"/>
            </p:cNvGraphicFramePr>
            <p:nvPr/>
          </p:nvGraphicFramePr>
          <p:xfrm>
            <a:off x="4773" y="891"/>
            <a:ext cx="330" cy="323"/>
          </p:xfrm>
          <a:graphic>
            <a:graphicData uri="http://schemas.openxmlformats.org/presentationml/2006/ole">
              <p:oleObj spid="_x0000_s471046" name="Photo Editor 影像 " r:id="rId12" imgW="914286" imgH="895238" progId="MSPhotoEd.3">
                <p:embed/>
              </p:oleObj>
            </a:graphicData>
          </a:graphic>
        </p:graphicFrame>
        <p:sp>
          <p:nvSpPr>
            <p:cNvPr id="6204" name="Text Box 97"/>
            <p:cNvSpPr txBox="1">
              <a:spLocks noChangeArrowheads="1"/>
            </p:cNvSpPr>
            <p:nvPr/>
          </p:nvSpPr>
          <p:spPr bwMode="auto">
            <a:xfrm>
              <a:off x="666" y="3561"/>
              <a:ext cx="617" cy="258"/>
            </a:xfrm>
            <a:prstGeom prst="rect">
              <a:avLst/>
            </a:prstGeom>
            <a:noFill/>
            <a:ln w="12700" algn="ctr">
              <a:noFill/>
              <a:miter lim="800000"/>
              <a:headEnd/>
              <a:tailEnd/>
            </a:ln>
          </p:spPr>
          <p:txBody>
            <a:bodyPr>
              <a:spAutoFit/>
            </a:bodyPr>
            <a:lstStyle/>
            <a:p>
              <a:pPr algn="ctr">
                <a:spcBef>
                  <a:spcPct val="50000"/>
                </a:spcBef>
              </a:pPr>
              <a:r>
                <a:rPr lang="en-US" altLang="zh-CN" sz="1800" b="0"/>
                <a:t> </a:t>
              </a:r>
              <a:r>
                <a:rPr lang="en-US" altLang="zh-CN" sz="1400">
                  <a:latin typeface="微软雅黑" pitchFamily="34" charset="-122"/>
                  <a:ea typeface="微软雅黑" pitchFamily="34" charset="-122"/>
                </a:rPr>
                <a:t>1998</a:t>
              </a:r>
            </a:p>
          </p:txBody>
        </p:sp>
        <p:sp>
          <p:nvSpPr>
            <p:cNvPr id="6205" name="Text Box 98"/>
            <p:cNvSpPr txBox="1">
              <a:spLocks noChangeArrowheads="1"/>
            </p:cNvSpPr>
            <p:nvPr/>
          </p:nvSpPr>
          <p:spPr bwMode="auto">
            <a:xfrm>
              <a:off x="5022" y="3599"/>
              <a:ext cx="618" cy="215"/>
            </a:xfrm>
            <a:prstGeom prst="rect">
              <a:avLst/>
            </a:prstGeom>
            <a:noFill/>
            <a:ln w="12700" algn="ctr">
              <a:noFill/>
              <a:miter lim="800000"/>
              <a:headEnd/>
              <a:tailEnd/>
            </a:ln>
          </p:spPr>
          <p:txBody>
            <a:bodyPr>
              <a:spAutoFit/>
            </a:bodyPr>
            <a:lstStyle/>
            <a:p>
              <a:pPr algn="ctr">
                <a:spcBef>
                  <a:spcPct val="50000"/>
                </a:spcBef>
              </a:pPr>
              <a:r>
                <a:rPr lang="en-US" altLang="zh-CN" sz="1400" dirty="0" smtClean="0">
                  <a:latin typeface="微软雅黑" pitchFamily="34" charset="-122"/>
                  <a:ea typeface="微软雅黑" pitchFamily="34" charset="-122"/>
                </a:rPr>
                <a:t>2012</a:t>
              </a:r>
              <a:endParaRPr lang="en-US" altLang="zh-CN" sz="1400" dirty="0">
                <a:latin typeface="微软雅黑" pitchFamily="34" charset="-122"/>
                <a:ea typeface="微软雅黑" pitchFamily="34" charset="-122"/>
              </a:endParaRPr>
            </a:p>
          </p:txBody>
        </p:sp>
        <p:sp>
          <p:nvSpPr>
            <p:cNvPr id="6206" name="Text Box 99"/>
            <p:cNvSpPr txBox="1">
              <a:spLocks noChangeArrowheads="1"/>
            </p:cNvSpPr>
            <p:nvPr/>
          </p:nvSpPr>
          <p:spPr bwMode="auto">
            <a:xfrm>
              <a:off x="1927" y="2024"/>
              <a:ext cx="864" cy="215"/>
            </a:xfrm>
            <a:prstGeom prst="rect">
              <a:avLst/>
            </a:prstGeom>
            <a:noFill/>
            <a:ln w="12700" algn="ctr">
              <a:noFill/>
              <a:miter lim="800000"/>
              <a:headEnd/>
              <a:tailEnd/>
            </a:ln>
          </p:spPr>
          <p:txBody>
            <a:bodyPr>
              <a:spAutoFit/>
            </a:bodyPr>
            <a:lstStyle/>
            <a:p>
              <a:pPr algn="ctr">
                <a:spcBef>
                  <a:spcPct val="50000"/>
                </a:spcBef>
              </a:pPr>
              <a:r>
                <a:rPr lang="en-US" altLang="zh-CN" sz="1400" dirty="0">
                  <a:solidFill>
                    <a:schemeClr val="accent2"/>
                  </a:solidFill>
                  <a:latin typeface="微软雅黑" pitchFamily="34" charset="-122"/>
                  <a:ea typeface="微软雅黑" pitchFamily="34" charset="-122"/>
                </a:rPr>
                <a:t>SCSI</a:t>
              </a:r>
              <a:r>
                <a:rPr lang="zh-CN" altLang="en-US" sz="1400" dirty="0">
                  <a:solidFill>
                    <a:schemeClr val="accent2"/>
                  </a:solidFill>
                  <a:latin typeface="微软雅黑" pitchFamily="34" charset="-122"/>
                  <a:ea typeface="微软雅黑" pitchFamily="34" charset="-122"/>
                </a:rPr>
                <a:t>硬盘</a:t>
              </a:r>
            </a:p>
          </p:txBody>
        </p:sp>
        <p:pic>
          <p:nvPicPr>
            <p:cNvPr id="6207" name="Picture 102" descr="磁盘"/>
            <p:cNvPicPr>
              <a:picLocks noChangeAspect="1" noChangeArrowheads="1"/>
            </p:cNvPicPr>
            <p:nvPr/>
          </p:nvPicPr>
          <p:blipFill>
            <a:blip r:embed="rId4"/>
            <a:srcRect/>
            <a:stretch>
              <a:fillRect/>
            </a:stretch>
          </p:blipFill>
          <p:spPr bwMode="auto">
            <a:xfrm>
              <a:off x="3152" y="2916"/>
              <a:ext cx="290" cy="233"/>
            </a:xfrm>
            <a:prstGeom prst="rect">
              <a:avLst/>
            </a:prstGeom>
            <a:noFill/>
            <a:ln w="9525">
              <a:noFill/>
              <a:miter lim="800000"/>
              <a:headEnd/>
              <a:tailEnd/>
            </a:ln>
          </p:spPr>
        </p:pic>
        <p:sp>
          <p:nvSpPr>
            <p:cNvPr id="6208" name="Text Box 103"/>
            <p:cNvSpPr txBox="1">
              <a:spLocks noChangeArrowheads="1"/>
            </p:cNvSpPr>
            <p:nvPr/>
          </p:nvSpPr>
          <p:spPr bwMode="auto">
            <a:xfrm>
              <a:off x="3084" y="3073"/>
              <a:ext cx="865" cy="173"/>
            </a:xfrm>
            <a:prstGeom prst="rect">
              <a:avLst/>
            </a:prstGeom>
            <a:noFill/>
            <a:ln w="12700" algn="ctr">
              <a:noFill/>
              <a:miter lim="800000"/>
              <a:headEnd/>
              <a:tailEnd/>
            </a:ln>
          </p:spPr>
          <p:txBody>
            <a:bodyPr>
              <a:spAutoFit/>
            </a:bodyPr>
            <a:lstStyle/>
            <a:p>
              <a:pPr algn="ctr">
                <a:spcBef>
                  <a:spcPct val="50000"/>
                </a:spcBef>
              </a:pPr>
              <a:r>
                <a:rPr lang="en-US" altLang="zh-CN"/>
                <a:t>73GB</a:t>
              </a:r>
            </a:p>
          </p:txBody>
        </p:sp>
      </p:grpSp>
      <p:pic>
        <p:nvPicPr>
          <p:cNvPr id="6156" name="Picture 68" descr="磁盘"/>
          <p:cNvPicPr>
            <a:picLocks noChangeAspect="1" noChangeArrowheads="1"/>
          </p:cNvPicPr>
          <p:nvPr/>
        </p:nvPicPr>
        <p:blipFill>
          <a:blip r:embed="rId5"/>
          <a:srcRect/>
          <a:stretch>
            <a:fillRect/>
          </a:stretch>
        </p:blipFill>
        <p:spPr bwMode="auto">
          <a:xfrm>
            <a:off x="7786710" y="2500306"/>
            <a:ext cx="430212" cy="334963"/>
          </a:xfrm>
          <a:prstGeom prst="rect">
            <a:avLst/>
          </a:prstGeom>
          <a:noFill/>
          <a:ln w="9525">
            <a:noFill/>
            <a:miter lim="800000"/>
            <a:headEnd/>
            <a:tailEnd/>
          </a:ln>
        </p:spPr>
      </p:pic>
      <p:sp>
        <p:nvSpPr>
          <p:cNvPr id="6157" name="Text Box 67"/>
          <p:cNvSpPr txBox="1">
            <a:spLocks noChangeArrowheads="1"/>
          </p:cNvSpPr>
          <p:nvPr/>
        </p:nvSpPr>
        <p:spPr bwMode="auto">
          <a:xfrm>
            <a:off x="7712106" y="2571744"/>
            <a:ext cx="1289050" cy="369332"/>
          </a:xfrm>
          <a:prstGeom prst="rect">
            <a:avLst/>
          </a:prstGeom>
          <a:noFill/>
          <a:ln w="12700" algn="ctr">
            <a:noFill/>
            <a:miter lim="800000"/>
            <a:headEnd/>
            <a:tailEnd/>
          </a:ln>
        </p:spPr>
        <p:txBody>
          <a:bodyPr>
            <a:spAutoFit/>
          </a:bodyPr>
          <a:lstStyle/>
          <a:p>
            <a:pPr algn="ctr">
              <a:spcBef>
                <a:spcPct val="50000"/>
              </a:spcBef>
            </a:pPr>
            <a:r>
              <a:rPr lang="en-US" altLang="zh-CN" dirty="0" err="1" smtClean="0">
                <a:solidFill>
                  <a:srgbClr val="FF0000"/>
                </a:solidFill>
              </a:rPr>
              <a:t>2TB</a:t>
            </a:r>
            <a:endParaRPr lang="en-US" altLang="zh-CN" dirty="0">
              <a:solidFill>
                <a:srgbClr val="FF0000"/>
              </a:solidFill>
            </a:endParaRPr>
          </a:p>
        </p:txBody>
      </p:sp>
      <p:pic>
        <p:nvPicPr>
          <p:cNvPr id="6158" name="Picture 8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286380" y="2722560"/>
            <a:ext cx="549275" cy="420688"/>
          </a:xfrm>
          <a:prstGeom prst="rect">
            <a:avLst/>
          </a:prstGeom>
          <a:noFill/>
          <a:ln w="9525">
            <a:noFill/>
            <a:miter lim="800000"/>
            <a:headEnd/>
            <a:tailEnd/>
          </a:ln>
        </p:spPr>
      </p:pic>
      <p:sp>
        <p:nvSpPr>
          <p:cNvPr id="6159" name="Text Box 78"/>
          <p:cNvSpPr txBox="1">
            <a:spLocks noChangeArrowheads="1"/>
          </p:cNvSpPr>
          <p:nvPr/>
        </p:nvSpPr>
        <p:spPr bwMode="auto">
          <a:xfrm>
            <a:off x="5499115" y="2643182"/>
            <a:ext cx="1287463" cy="369332"/>
          </a:xfrm>
          <a:prstGeom prst="rect">
            <a:avLst/>
          </a:prstGeom>
          <a:noFill/>
          <a:ln w="12700" algn="ctr">
            <a:noFill/>
            <a:miter lim="800000"/>
            <a:headEnd/>
            <a:tailEnd/>
          </a:ln>
        </p:spPr>
        <p:txBody>
          <a:bodyPr>
            <a:spAutoFit/>
          </a:bodyPr>
          <a:lstStyle/>
          <a:p>
            <a:pPr algn="ctr">
              <a:spcBef>
                <a:spcPct val="50000"/>
              </a:spcBef>
            </a:pPr>
            <a:r>
              <a:rPr lang="en-US" altLang="zh-CN" dirty="0">
                <a:solidFill>
                  <a:srgbClr val="FF0000"/>
                </a:solidFill>
              </a:rPr>
              <a:t>  </a:t>
            </a:r>
            <a:r>
              <a:rPr lang="en-US" altLang="zh-CN" dirty="0" err="1" smtClean="0">
                <a:solidFill>
                  <a:srgbClr val="FF0000"/>
                </a:solidFill>
              </a:rPr>
              <a:t>600GB</a:t>
            </a:r>
            <a:endParaRPr lang="en-US" altLang="zh-CN" dirty="0">
              <a:solidFill>
                <a:srgbClr val="FF0000"/>
              </a:solidFill>
            </a:endParaRPr>
          </a:p>
        </p:txBody>
      </p:sp>
      <p:sp>
        <p:nvSpPr>
          <p:cNvPr id="65" name="虚尾箭头 64"/>
          <p:cNvSpPr/>
          <p:nvPr/>
        </p:nvSpPr>
        <p:spPr bwMode="auto">
          <a:xfrm>
            <a:off x="2335184" y="5899150"/>
            <a:ext cx="5434012" cy="268288"/>
          </a:xfrm>
          <a:prstGeom prst="stripedRightArrow">
            <a:avLst/>
          </a:prstGeom>
          <a:solidFill>
            <a:schemeClr val="accent5">
              <a:lumMod val="75000"/>
            </a:schemeClr>
          </a:soli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59397"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硬盘接口发展趋势</a:t>
            </a:r>
            <a:endParaRPr lang="en-US" altLang="zh-CN" sz="1800">
              <a:solidFill>
                <a:srgbClr val="C00000"/>
              </a:solidFill>
              <a:latin typeface="微软雅黑" pitchFamily="34" charset="-122"/>
              <a:ea typeface="微软雅黑" pitchFamily="34" charset="-122"/>
            </a:endParaRPr>
          </a:p>
        </p:txBody>
      </p:sp>
      <p:grpSp>
        <p:nvGrpSpPr>
          <p:cNvPr id="2" name="Group 59"/>
          <p:cNvGrpSpPr>
            <a:grpSpLocks/>
          </p:cNvGrpSpPr>
          <p:nvPr/>
        </p:nvGrpSpPr>
        <p:grpSpPr bwMode="auto">
          <a:xfrm>
            <a:off x="15875" y="1758950"/>
            <a:ext cx="8859838" cy="4402138"/>
            <a:chOff x="22" y="775"/>
            <a:chExt cx="5626" cy="2882"/>
          </a:xfrm>
        </p:grpSpPr>
        <p:sp>
          <p:nvSpPr>
            <p:cNvPr id="59399" name="AutoShape 61"/>
            <p:cNvSpPr>
              <a:spLocks noChangeArrowheads="1"/>
            </p:cNvSpPr>
            <p:nvPr/>
          </p:nvSpPr>
          <p:spPr bwMode="auto">
            <a:xfrm>
              <a:off x="159" y="1343"/>
              <a:ext cx="5397" cy="499"/>
            </a:xfrm>
            <a:prstGeom prst="rightArrow">
              <a:avLst>
                <a:gd name="adj1" fmla="val 53102"/>
                <a:gd name="adj2" fmla="val 84773"/>
              </a:avLst>
            </a:prstGeom>
            <a:gradFill rotWithShape="1">
              <a:gsLst>
                <a:gs pos="0">
                  <a:srgbClr val="6C6C6C"/>
                </a:gs>
                <a:gs pos="50000">
                  <a:srgbClr val="EAEAEA"/>
                </a:gs>
                <a:gs pos="100000">
                  <a:srgbClr val="6C6C6C"/>
                </a:gs>
              </a:gsLst>
              <a:lin ang="5400000" scaled="1"/>
            </a:gradFill>
            <a:ln w="12700" algn="ctr">
              <a:noFill/>
              <a:miter lim="800000"/>
              <a:headEnd/>
              <a:tailEnd/>
            </a:ln>
          </p:spPr>
          <p:txBody>
            <a:bodyPr wrap="none" anchor="ctr"/>
            <a:lstStyle/>
            <a:p>
              <a:r>
                <a:rPr lang="en-US" altLang="zh-CN">
                  <a:ea typeface="华文细黑" pitchFamily="2" charset="-122"/>
                </a:rPr>
                <a:t>SCSI-2                                   SCSI-3</a:t>
              </a:r>
            </a:p>
          </p:txBody>
        </p:sp>
        <p:sp>
          <p:nvSpPr>
            <p:cNvPr id="69" name="AutoShape 62"/>
            <p:cNvSpPr>
              <a:spLocks noChangeArrowheads="1"/>
            </p:cNvSpPr>
            <p:nvPr/>
          </p:nvSpPr>
          <p:spPr bwMode="auto">
            <a:xfrm>
              <a:off x="567" y="1525"/>
              <a:ext cx="816" cy="135"/>
            </a:xfrm>
            <a:prstGeom prst="rightArrow">
              <a:avLst>
                <a:gd name="adj1" fmla="val 50000"/>
                <a:gd name="adj2" fmla="val 150000"/>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70" name="AutoShape 63"/>
            <p:cNvSpPr>
              <a:spLocks noChangeArrowheads="1"/>
            </p:cNvSpPr>
            <p:nvPr/>
          </p:nvSpPr>
          <p:spPr bwMode="auto">
            <a:xfrm>
              <a:off x="1973" y="1525"/>
              <a:ext cx="2863" cy="135"/>
            </a:xfrm>
            <a:prstGeom prst="rightArrow">
              <a:avLst>
                <a:gd name="adj1" fmla="val 75824"/>
                <a:gd name="adj2" fmla="val 325047"/>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71" name="AutoShape 64"/>
            <p:cNvSpPr>
              <a:spLocks noChangeArrowheads="1"/>
            </p:cNvSpPr>
            <p:nvPr/>
          </p:nvSpPr>
          <p:spPr bwMode="auto">
            <a:xfrm rot="-2202171">
              <a:off x="1569" y="1175"/>
              <a:ext cx="635" cy="136"/>
            </a:xfrm>
            <a:prstGeom prst="rightArrow">
              <a:avLst>
                <a:gd name="adj1" fmla="val 50000"/>
                <a:gd name="adj2" fmla="val 116728"/>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59403" name="Text Box 65"/>
            <p:cNvSpPr txBox="1">
              <a:spLocks noChangeArrowheads="1"/>
            </p:cNvSpPr>
            <p:nvPr/>
          </p:nvSpPr>
          <p:spPr bwMode="auto">
            <a:xfrm>
              <a:off x="2154" y="799"/>
              <a:ext cx="862" cy="426"/>
            </a:xfrm>
            <a:prstGeom prst="rect">
              <a:avLst/>
            </a:prstGeom>
            <a:noFill/>
            <a:ln w="12700" algn="ctr">
              <a:noFill/>
              <a:miter lim="800000"/>
              <a:headEnd/>
              <a:tailEnd/>
            </a:ln>
          </p:spPr>
          <p:txBody>
            <a:bodyPr>
              <a:spAutoFit/>
            </a:bodyPr>
            <a:lstStyle/>
            <a:p>
              <a:pPr>
                <a:lnSpc>
                  <a:spcPct val="50000"/>
                </a:lnSpc>
                <a:spcBef>
                  <a:spcPct val="50000"/>
                </a:spcBef>
              </a:pPr>
              <a:r>
                <a:rPr lang="en-US" altLang="zh-CN" sz="1400" i="1">
                  <a:ea typeface="华文细黑" pitchFamily="2" charset="-122"/>
                </a:rPr>
                <a:t>FC-AL</a:t>
              </a:r>
            </a:p>
            <a:p>
              <a:pPr>
                <a:lnSpc>
                  <a:spcPct val="50000"/>
                </a:lnSpc>
                <a:spcBef>
                  <a:spcPct val="50000"/>
                </a:spcBef>
              </a:pPr>
              <a:r>
                <a:rPr lang="en-US" altLang="zh-CN" sz="1400" i="1">
                  <a:ea typeface="华文细黑" pitchFamily="2" charset="-122"/>
                </a:rPr>
                <a:t>100MB/S per</a:t>
              </a:r>
            </a:p>
            <a:p>
              <a:pPr>
                <a:lnSpc>
                  <a:spcPct val="50000"/>
                </a:lnSpc>
                <a:spcBef>
                  <a:spcPct val="50000"/>
                </a:spcBef>
              </a:pPr>
              <a:r>
                <a:rPr lang="en-US" altLang="zh-CN" sz="1400" i="1">
                  <a:ea typeface="华文细黑" pitchFamily="2" charset="-122"/>
                </a:rPr>
                <a:t>Port</a:t>
              </a:r>
            </a:p>
          </p:txBody>
        </p:sp>
        <p:sp>
          <p:nvSpPr>
            <p:cNvPr id="73" name="AutoShape 66"/>
            <p:cNvSpPr>
              <a:spLocks noChangeArrowheads="1"/>
            </p:cNvSpPr>
            <p:nvPr/>
          </p:nvSpPr>
          <p:spPr bwMode="auto">
            <a:xfrm>
              <a:off x="2789" y="821"/>
              <a:ext cx="589" cy="159"/>
            </a:xfrm>
            <a:prstGeom prst="rightArrow">
              <a:avLst>
                <a:gd name="adj1" fmla="val 50000"/>
                <a:gd name="adj2" fmla="val 92610"/>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59405" name="Text Box 67"/>
            <p:cNvSpPr txBox="1">
              <a:spLocks noChangeArrowheads="1"/>
            </p:cNvSpPr>
            <p:nvPr/>
          </p:nvSpPr>
          <p:spPr bwMode="auto">
            <a:xfrm>
              <a:off x="3334" y="776"/>
              <a:ext cx="862" cy="426"/>
            </a:xfrm>
            <a:prstGeom prst="rect">
              <a:avLst/>
            </a:prstGeom>
            <a:noFill/>
            <a:ln w="12700" algn="ctr">
              <a:noFill/>
              <a:miter lim="800000"/>
              <a:headEnd/>
              <a:tailEnd/>
            </a:ln>
          </p:spPr>
          <p:txBody>
            <a:bodyPr>
              <a:spAutoFit/>
            </a:bodyPr>
            <a:lstStyle/>
            <a:p>
              <a:pPr>
                <a:lnSpc>
                  <a:spcPct val="50000"/>
                </a:lnSpc>
                <a:spcBef>
                  <a:spcPct val="50000"/>
                </a:spcBef>
              </a:pPr>
              <a:r>
                <a:rPr lang="en-US" altLang="zh-CN" sz="1400" i="1" dirty="0">
                  <a:ea typeface="华文细黑" pitchFamily="2" charset="-122"/>
                </a:rPr>
                <a:t>FC-AL</a:t>
              </a:r>
            </a:p>
            <a:p>
              <a:pPr>
                <a:lnSpc>
                  <a:spcPct val="50000"/>
                </a:lnSpc>
                <a:spcBef>
                  <a:spcPct val="50000"/>
                </a:spcBef>
              </a:pPr>
              <a:r>
                <a:rPr lang="en-US" altLang="zh-CN" sz="1400" i="1" dirty="0" err="1">
                  <a:ea typeface="华文细黑" pitchFamily="2" charset="-122"/>
                </a:rPr>
                <a:t>200MB</a:t>
              </a:r>
              <a:r>
                <a:rPr lang="en-US" altLang="zh-CN" sz="1400" i="1" dirty="0">
                  <a:ea typeface="华文细黑" pitchFamily="2" charset="-122"/>
                </a:rPr>
                <a:t>/S per</a:t>
              </a:r>
            </a:p>
            <a:p>
              <a:pPr>
                <a:lnSpc>
                  <a:spcPct val="50000"/>
                </a:lnSpc>
                <a:spcBef>
                  <a:spcPct val="50000"/>
                </a:spcBef>
              </a:pPr>
              <a:r>
                <a:rPr lang="en-US" altLang="zh-CN" sz="1400" i="1" dirty="0">
                  <a:ea typeface="华文细黑" pitchFamily="2" charset="-122"/>
                </a:rPr>
                <a:t>Port</a:t>
              </a:r>
            </a:p>
          </p:txBody>
        </p:sp>
        <p:sp>
          <p:nvSpPr>
            <p:cNvPr id="59406" name="Text Box 68"/>
            <p:cNvSpPr txBox="1">
              <a:spLocks noChangeArrowheads="1"/>
            </p:cNvSpPr>
            <p:nvPr/>
          </p:nvSpPr>
          <p:spPr bwMode="auto">
            <a:xfrm>
              <a:off x="22" y="1796"/>
              <a:ext cx="907" cy="695"/>
            </a:xfrm>
            <a:prstGeom prst="rect">
              <a:avLst/>
            </a:prstGeom>
            <a:noFill/>
            <a:ln w="12700" algn="ctr">
              <a:noFill/>
              <a:miter lim="800000"/>
              <a:headEnd/>
              <a:tailEnd/>
            </a:ln>
          </p:spPr>
          <p:txBody>
            <a:bodyPr>
              <a:spAutoFit/>
            </a:bodyPr>
            <a:lstStyle/>
            <a:p>
              <a:pPr>
                <a:spcBef>
                  <a:spcPct val="50000"/>
                </a:spcBef>
              </a:pPr>
              <a:r>
                <a:rPr lang="en-US" altLang="zh-CN" sz="1400" dirty="0">
                  <a:ea typeface="华文细黑" pitchFamily="2" charset="-122"/>
                </a:rPr>
                <a:t>Synchronous SCSI                         </a:t>
              </a:r>
              <a:r>
                <a:rPr lang="en-US" altLang="zh-CN" sz="1400" dirty="0" err="1">
                  <a:ea typeface="华文细黑" pitchFamily="2" charset="-122"/>
                </a:rPr>
                <a:t>5MB</a:t>
              </a:r>
              <a:r>
                <a:rPr lang="en-US" altLang="zh-CN" sz="1400" dirty="0">
                  <a:ea typeface="华文细黑" pitchFamily="2" charset="-122"/>
                </a:rPr>
                <a:t>/s</a:t>
              </a:r>
            </a:p>
            <a:p>
              <a:pPr>
                <a:spcBef>
                  <a:spcPct val="50000"/>
                </a:spcBef>
              </a:pPr>
              <a:endParaRPr lang="en-US" altLang="zh-CN" sz="1400" dirty="0">
                <a:ea typeface="华文细黑" pitchFamily="2" charset="-122"/>
              </a:endParaRPr>
            </a:p>
          </p:txBody>
        </p:sp>
        <p:sp>
          <p:nvSpPr>
            <p:cNvPr id="59407" name="Text Box 69"/>
            <p:cNvSpPr txBox="1">
              <a:spLocks noChangeArrowheads="1"/>
            </p:cNvSpPr>
            <p:nvPr/>
          </p:nvSpPr>
          <p:spPr bwMode="auto">
            <a:xfrm>
              <a:off x="748" y="1795"/>
              <a:ext cx="896" cy="695"/>
            </a:xfrm>
            <a:prstGeom prst="rect">
              <a:avLst/>
            </a:prstGeom>
            <a:noFill/>
            <a:ln w="12700" algn="ctr">
              <a:noFill/>
              <a:miter lim="800000"/>
              <a:headEnd/>
              <a:tailEnd/>
            </a:ln>
          </p:spPr>
          <p:txBody>
            <a:bodyPr>
              <a:spAutoFit/>
            </a:bodyPr>
            <a:lstStyle/>
            <a:p>
              <a:pPr>
                <a:spcBef>
                  <a:spcPct val="50000"/>
                </a:spcBef>
              </a:pPr>
              <a:r>
                <a:rPr lang="en-US" altLang="zh-CN" sz="1400" dirty="0" err="1">
                  <a:ea typeface="华文细黑" pitchFamily="2" charset="-122"/>
                </a:rPr>
                <a:t>FastWide</a:t>
              </a:r>
              <a:r>
                <a:rPr lang="en-US" altLang="zh-CN" sz="1400" dirty="0">
                  <a:ea typeface="华文细黑" pitchFamily="2" charset="-122"/>
                </a:rPr>
                <a:t>       SCSI                         10/</a:t>
              </a:r>
              <a:r>
                <a:rPr lang="en-US" altLang="zh-CN" sz="1400" dirty="0" err="1">
                  <a:ea typeface="华文细黑" pitchFamily="2" charset="-122"/>
                </a:rPr>
                <a:t>20MB</a:t>
              </a:r>
              <a:r>
                <a:rPr lang="en-US" altLang="zh-CN" sz="1400" dirty="0">
                  <a:ea typeface="华文细黑" pitchFamily="2" charset="-122"/>
                </a:rPr>
                <a:t>/s</a:t>
              </a:r>
            </a:p>
            <a:p>
              <a:pPr>
                <a:spcBef>
                  <a:spcPct val="50000"/>
                </a:spcBef>
              </a:pPr>
              <a:endParaRPr lang="en-US" altLang="zh-CN" sz="1400" dirty="0">
                <a:ea typeface="华文细黑" pitchFamily="2" charset="-122"/>
              </a:endParaRPr>
            </a:p>
          </p:txBody>
        </p:sp>
        <p:sp>
          <p:nvSpPr>
            <p:cNvPr id="59408" name="Text Box 70"/>
            <p:cNvSpPr txBox="1">
              <a:spLocks noChangeArrowheads="1"/>
            </p:cNvSpPr>
            <p:nvPr/>
          </p:nvSpPr>
          <p:spPr bwMode="auto">
            <a:xfrm>
              <a:off x="1202" y="1797"/>
              <a:ext cx="907" cy="625"/>
            </a:xfrm>
            <a:prstGeom prst="rect">
              <a:avLst/>
            </a:prstGeom>
            <a:noFill/>
            <a:ln w="12700" algn="ctr">
              <a:noFill/>
              <a:miter lim="800000"/>
              <a:headEnd/>
              <a:tailEnd/>
            </a:ln>
          </p:spPr>
          <p:txBody>
            <a:bodyPr>
              <a:spAutoFit/>
            </a:bodyPr>
            <a:lstStyle/>
            <a:p>
              <a:pPr algn="ctr">
                <a:spcBef>
                  <a:spcPct val="50000"/>
                </a:spcBef>
              </a:pPr>
              <a:r>
                <a:rPr lang="en-US" altLang="zh-CN" sz="1400" i="1" dirty="0">
                  <a:ea typeface="华文细黑" pitchFamily="2" charset="-122"/>
                </a:rPr>
                <a:t>Ultra SCSI</a:t>
              </a:r>
            </a:p>
            <a:p>
              <a:pPr algn="ctr">
                <a:spcBef>
                  <a:spcPct val="50000"/>
                </a:spcBef>
              </a:pPr>
              <a:r>
                <a:rPr lang="en-US" altLang="zh-CN" sz="1400" i="1" dirty="0">
                  <a:ea typeface="华文细黑" pitchFamily="2" charset="-122"/>
                </a:rPr>
                <a:t>20/</a:t>
              </a:r>
              <a:r>
                <a:rPr lang="en-US" altLang="zh-CN" sz="1400" i="1" dirty="0" err="1">
                  <a:ea typeface="华文细黑" pitchFamily="2" charset="-122"/>
                </a:rPr>
                <a:t>40MB</a:t>
              </a:r>
              <a:r>
                <a:rPr lang="en-US" altLang="zh-CN" sz="1400" i="1" dirty="0">
                  <a:ea typeface="华文细黑" pitchFamily="2" charset="-122"/>
                </a:rPr>
                <a:t>/s</a:t>
              </a:r>
            </a:p>
            <a:p>
              <a:pPr algn="ctr">
                <a:spcBef>
                  <a:spcPct val="50000"/>
                </a:spcBef>
              </a:pPr>
              <a:endParaRPr lang="en-US" altLang="zh-CN" sz="1400" i="1" dirty="0">
                <a:ea typeface="华文细黑" pitchFamily="2" charset="-122"/>
              </a:endParaRPr>
            </a:p>
          </p:txBody>
        </p:sp>
        <p:sp>
          <p:nvSpPr>
            <p:cNvPr id="59409" name="Text Box 71"/>
            <p:cNvSpPr txBox="1">
              <a:spLocks noChangeArrowheads="1"/>
            </p:cNvSpPr>
            <p:nvPr/>
          </p:nvSpPr>
          <p:spPr bwMode="auto">
            <a:xfrm>
              <a:off x="1885" y="1797"/>
              <a:ext cx="907" cy="625"/>
            </a:xfrm>
            <a:prstGeom prst="rect">
              <a:avLst/>
            </a:prstGeom>
            <a:noFill/>
            <a:ln w="12700" algn="ctr">
              <a:noFill/>
              <a:miter lim="800000"/>
              <a:headEnd/>
              <a:tailEnd/>
            </a:ln>
          </p:spPr>
          <p:txBody>
            <a:bodyPr>
              <a:spAutoFit/>
            </a:bodyPr>
            <a:lstStyle/>
            <a:p>
              <a:pPr algn="ctr">
                <a:spcBef>
                  <a:spcPct val="50000"/>
                </a:spcBef>
              </a:pPr>
              <a:r>
                <a:rPr lang="en-US" altLang="zh-CN" sz="1400" i="1" dirty="0" err="1">
                  <a:ea typeface="华文细黑" pitchFamily="2" charset="-122"/>
                </a:rPr>
                <a:t>Ultra2</a:t>
              </a:r>
              <a:r>
                <a:rPr lang="en-US" altLang="zh-CN" sz="1400" i="1" dirty="0">
                  <a:ea typeface="华文细黑" pitchFamily="2" charset="-122"/>
                </a:rPr>
                <a:t> SCSI</a:t>
              </a:r>
            </a:p>
            <a:p>
              <a:pPr algn="ctr">
                <a:spcBef>
                  <a:spcPct val="50000"/>
                </a:spcBef>
              </a:pPr>
              <a:r>
                <a:rPr lang="en-US" altLang="zh-CN" sz="1400" i="1" dirty="0">
                  <a:ea typeface="华文细黑" pitchFamily="2" charset="-122"/>
                </a:rPr>
                <a:t>40/</a:t>
              </a:r>
              <a:r>
                <a:rPr lang="en-US" altLang="zh-CN" sz="1400" i="1" dirty="0" err="1">
                  <a:ea typeface="华文细黑" pitchFamily="2" charset="-122"/>
                </a:rPr>
                <a:t>80MB</a:t>
              </a:r>
              <a:r>
                <a:rPr lang="en-US" altLang="zh-CN" sz="1400" i="1" dirty="0">
                  <a:ea typeface="华文细黑" pitchFamily="2" charset="-122"/>
                </a:rPr>
                <a:t>/s</a:t>
              </a:r>
            </a:p>
            <a:p>
              <a:pPr algn="ctr">
                <a:spcBef>
                  <a:spcPct val="50000"/>
                </a:spcBef>
              </a:pPr>
              <a:endParaRPr lang="en-US" altLang="zh-CN" sz="1400" i="1" dirty="0">
                <a:ea typeface="华文细黑" pitchFamily="2" charset="-122"/>
              </a:endParaRPr>
            </a:p>
          </p:txBody>
        </p:sp>
        <p:sp>
          <p:nvSpPr>
            <p:cNvPr id="59410" name="Text Box 72"/>
            <p:cNvSpPr txBox="1">
              <a:spLocks noChangeArrowheads="1"/>
            </p:cNvSpPr>
            <p:nvPr/>
          </p:nvSpPr>
          <p:spPr bwMode="auto">
            <a:xfrm>
              <a:off x="2587" y="1797"/>
              <a:ext cx="1044" cy="625"/>
            </a:xfrm>
            <a:prstGeom prst="rect">
              <a:avLst/>
            </a:prstGeom>
            <a:noFill/>
            <a:ln w="12700" algn="ctr">
              <a:noFill/>
              <a:miter lim="800000"/>
              <a:headEnd/>
              <a:tailEnd/>
            </a:ln>
          </p:spPr>
          <p:txBody>
            <a:bodyPr>
              <a:spAutoFit/>
            </a:bodyPr>
            <a:lstStyle/>
            <a:p>
              <a:pPr algn="ctr">
                <a:spcBef>
                  <a:spcPct val="50000"/>
                </a:spcBef>
              </a:pPr>
              <a:r>
                <a:rPr lang="en-US" altLang="zh-CN" sz="1400" i="1" dirty="0" err="1">
                  <a:ea typeface="华文细黑" pitchFamily="2" charset="-122"/>
                </a:rPr>
                <a:t>Ultra160SCSI</a:t>
              </a:r>
              <a:endParaRPr lang="en-US" altLang="zh-CN" sz="1400" i="1" dirty="0">
                <a:ea typeface="华文细黑" pitchFamily="2" charset="-122"/>
              </a:endParaRPr>
            </a:p>
            <a:p>
              <a:pPr algn="ctr">
                <a:spcBef>
                  <a:spcPct val="50000"/>
                </a:spcBef>
              </a:pPr>
              <a:r>
                <a:rPr lang="en-US" altLang="zh-CN" sz="1400" i="1" dirty="0" err="1">
                  <a:ea typeface="华文细黑" pitchFamily="2" charset="-122"/>
                </a:rPr>
                <a:t>160MB</a:t>
              </a:r>
              <a:r>
                <a:rPr lang="en-US" altLang="zh-CN" sz="1400" i="1" dirty="0">
                  <a:ea typeface="华文细黑" pitchFamily="2" charset="-122"/>
                </a:rPr>
                <a:t>/s</a:t>
              </a:r>
            </a:p>
            <a:p>
              <a:pPr algn="ctr">
                <a:spcBef>
                  <a:spcPct val="50000"/>
                </a:spcBef>
              </a:pPr>
              <a:endParaRPr lang="en-US" altLang="zh-CN" sz="1400" i="1" dirty="0">
                <a:ea typeface="华文细黑" pitchFamily="2" charset="-122"/>
              </a:endParaRPr>
            </a:p>
          </p:txBody>
        </p:sp>
        <p:sp>
          <p:nvSpPr>
            <p:cNvPr id="59411" name="Text Box 73"/>
            <p:cNvSpPr txBox="1">
              <a:spLocks noChangeArrowheads="1"/>
            </p:cNvSpPr>
            <p:nvPr/>
          </p:nvSpPr>
          <p:spPr bwMode="auto">
            <a:xfrm>
              <a:off x="3469" y="1802"/>
              <a:ext cx="1044" cy="836"/>
            </a:xfrm>
            <a:prstGeom prst="rect">
              <a:avLst/>
            </a:prstGeom>
            <a:noFill/>
            <a:ln w="12700" algn="ctr">
              <a:noFill/>
              <a:miter lim="800000"/>
              <a:headEnd/>
              <a:tailEnd/>
            </a:ln>
          </p:spPr>
          <p:txBody>
            <a:bodyPr>
              <a:spAutoFit/>
            </a:bodyPr>
            <a:lstStyle/>
            <a:p>
              <a:pPr algn="ctr">
                <a:spcBef>
                  <a:spcPct val="50000"/>
                </a:spcBef>
              </a:pPr>
              <a:r>
                <a:rPr lang="en-US" altLang="zh-CN" sz="1400" i="1" dirty="0" err="1">
                  <a:ea typeface="华文细黑" pitchFamily="2" charset="-122"/>
                </a:rPr>
                <a:t>Ultra320</a:t>
              </a:r>
              <a:r>
                <a:rPr lang="en-US" altLang="zh-CN" sz="1400" i="1" dirty="0">
                  <a:ea typeface="华文细黑" pitchFamily="2" charset="-122"/>
                </a:rPr>
                <a:t> SCSI</a:t>
              </a:r>
            </a:p>
            <a:p>
              <a:pPr algn="ctr">
                <a:spcBef>
                  <a:spcPct val="50000"/>
                </a:spcBef>
              </a:pPr>
              <a:r>
                <a:rPr lang="en-US" altLang="zh-CN" sz="1400" i="1" dirty="0">
                  <a:ea typeface="华文细黑" pitchFamily="2" charset="-122"/>
                </a:rPr>
                <a:t>320/MB/s                      </a:t>
              </a:r>
            </a:p>
            <a:p>
              <a:pPr algn="ctr">
                <a:spcBef>
                  <a:spcPct val="50000"/>
                </a:spcBef>
              </a:pPr>
              <a:endParaRPr lang="en-US" altLang="zh-CN" sz="1400" i="1" dirty="0">
                <a:ea typeface="华文细黑" pitchFamily="2" charset="-122"/>
              </a:endParaRPr>
            </a:p>
            <a:p>
              <a:pPr algn="ctr">
                <a:spcBef>
                  <a:spcPct val="50000"/>
                </a:spcBef>
              </a:pPr>
              <a:endParaRPr lang="en-US" altLang="zh-CN" sz="1400" i="1" dirty="0">
                <a:ea typeface="华文细黑" pitchFamily="2" charset="-122"/>
              </a:endParaRPr>
            </a:p>
          </p:txBody>
        </p:sp>
        <p:sp>
          <p:nvSpPr>
            <p:cNvPr id="59412" name="Text Box 74"/>
            <p:cNvSpPr txBox="1">
              <a:spLocks noChangeArrowheads="1"/>
            </p:cNvSpPr>
            <p:nvPr/>
          </p:nvSpPr>
          <p:spPr bwMode="auto">
            <a:xfrm>
              <a:off x="4604" y="2156"/>
              <a:ext cx="1044" cy="554"/>
            </a:xfrm>
            <a:prstGeom prst="rect">
              <a:avLst/>
            </a:prstGeom>
            <a:noFill/>
            <a:ln w="12700" algn="ctr">
              <a:noFill/>
              <a:miter lim="800000"/>
              <a:headEnd/>
              <a:tailEnd/>
            </a:ln>
          </p:spPr>
          <p:txBody>
            <a:bodyPr>
              <a:spAutoFit/>
            </a:bodyPr>
            <a:lstStyle/>
            <a:p>
              <a:pPr algn="ctr">
                <a:spcBef>
                  <a:spcPct val="50000"/>
                </a:spcBef>
              </a:pPr>
              <a:r>
                <a:rPr lang="en-US" altLang="zh-CN" sz="1400" i="1" dirty="0">
                  <a:solidFill>
                    <a:srgbClr val="C00000"/>
                  </a:solidFill>
                  <a:ea typeface="华文细黑" pitchFamily="2" charset="-122"/>
                </a:rPr>
                <a:t>SAS</a:t>
              </a:r>
            </a:p>
            <a:p>
              <a:pPr algn="ctr">
                <a:lnSpc>
                  <a:spcPct val="50000"/>
                </a:lnSpc>
                <a:spcBef>
                  <a:spcPct val="50000"/>
                </a:spcBef>
              </a:pPr>
              <a:r>
                <a:rPr lang="en-US" altLang="zh-CN" sz="1400" i="1" dirty="0" err="1" smtClean="0">
                  <a:solidFill>
                    <a:srgbClr val="C00000"/>
                  </a:solidFill>
                  <a:ea typeface="华文细黑" pitchFamily="2" charset="-122"/>
                </a:rPr>
                <a:t>600MB</a:t>
              </a:r>
              <a:r>
                <a:rPr lang="en-US" altLang="zh-CN" sz="1400" i="1" dirty="0" smtClean="0">
                  <a:solidFill>
                    <a:srgbClr val="C00000"/>
                  </a:solidFill>
                  <a:ea typeface="华文细黑" pitchFamily="2" charset="-122"/>
                </a:rPr>
                <a:t>/s </a:t>
              </a:r>
              <a:r>
                <a:rPr lang="en-US" altLang="zh-CN" sz="1400" i="1" dirty="0">
                  <a:solidFill>
                    <a:srgbClr val="C00000"/>
                  </a:solidFill>
                  <a:ea typeface="华文细黑" pitchFamily="2" charset="-122"/>
                </a:rPr>
                <a:t>per port</a:t>
              </a:r>
            </a:p>
            <a:p>
              <a:pPr algn="ctr">
                <a:spcBef>
                  <a:spcPct val="50000"/>
                </a:spcBef>
              </a:pPr>
              <a:endParaRPr lang="en-US" altLang="zh-CN" sz="1400" i="1" dirty="0">
                <a:ea typeface="华文细黑" pitchFamily="2" charset="-122"/>
              </a:endParaRPr>
            </a:p>
          </p:txBody>
        </p:sp>
        <p:sp>
          <p:nvSpPr>
            <p:cNvPr id="82" name="AutoShape 75"/>
            <p:cNvSpPr>
              <a:spLocks noChangeArrowheads="1"/>
            </p:cNvSpPr>
            <p:nvPr/>
          </p:nvSpPr>
          <p:spPr bwMode="auto">
            <a:xfrm>
              <a:off x="2744" y="2832"/>
              <a:ext cx="2858" cy="499"/>
            </a:xfrm>
            <a:prstGeom prst="rightArrow">
              <a:avLst>
                <a:gd name="adj1" fmla="val 46694"/>
                <a:gd name="adj2" fmla="val 84798"/>
              </a:avLst>
            </a:prstGeom>
            <a:solidFill>
              <a:schemeClr val="accent6">
                <a:lumMod val="20000"/>
                <a:lumOff val="80000"/>
              </a:schemeClr>
            </a:solidFill>
            <a:ln w="12700" algn="ctr">
              <a:noFill/>
              <a:miter lim="800000"/>
              <a:headEnd/>
              <a:tailEnd/>
            </a:ln>
            <a:effectLst/>
          </p:spPr>
          <p:txBody>
            <a:bodyPr wrap="none" anchor="ctr"/>
            <a:lstStyle/>
            <a:p>
              <a:pPr>
                <a:defRPr/>
              </a:pPr>
              <a:r>
                <a:rPr lang="en-US" altLang="zh-CN" dirty="0">
                  <a:latin typeface="Arial" pitchFamily="34" charset="0"/>
                  <a:ea typeface="华文细黑" pitchFamily="2" charset="-122"/>
                </a:rPr>
                <a:t> SATA                                      </a:t>
              </a:r>
              <a:r>
                <a:rPr lang="en-US" altLang="zh-CN" dirty="0" err="1">
                  <a:latin typeface="Arial" pitchFamily="34" charset="0"/>
                  <a:ea typeface="华文细黑" pitchFamily="2" charset="-122"/>
                </a:rPr>
                <a:t>SATA</a:t>
              </a:r>
              <a:r>
                <a:rPr lang="en-US" altLang="zh-CN" dirty="0">
                  <a:latin typeface="Arial" pitchFamily="34" charset="0"/>
                  <a:ea typeface="华文细黑" pitchFamily="2" charset="-122"/>
                </a:rPr>
                <a:t> II</a:t>
              </a:r>
            </a:p>
          </p:txBody>
        </p:sp>
        <p:sp>
          <p:nvSpPr>
            <p:cNvPr id="83" name="AutoShape 76"/>
            <p:cNvSpPr>
              <a:spLocks noChangeArrowheads="1"/>
            </p:cNvSpPr>
            <p:nvPr/>
          </p:nvSpPr>
          <p:spPr bwMode="auto">
            <a:xfrm>
              <a:off x="4511" y="3018"/>
              <a:ext cx="954" cy="140"/>
            </a:xfrm>
            <a:prstGeom prst="rightArrow">
              <a:avLst>
                <a:gd name="adj1" fmla="val 75824"/>
                <a:gd name="adj2" fmla="val 105401"/>
              </a:avLst>
            </a:prstGeom>
            <a:solidFill>
              <a:schemeClr val="bg1">
                <a:lumMod val="6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84" name="AutoShape 77"/>
            <p:cNvSpPr>
              <a:spLocks noChangeArrowheads="1"/>
            </p:cNvSpPr>
            <p:nvPr/>
          </p:nvSpPr>
          <p:spPr bwMode="auto">
            <a:xfrm>
              <a:off x="3288" y="3022"/>
              <a:ext cx="672" cy="132"/>
            </a:xfrm>
            <a:prstGeom prst="rightArrow">
              <a:avLst>
                <a:gd name="adj1" fmla="val 75824"/>
                <a:gd name="adj2" fmla="val 79682"/>
              </a:avLst>
            </a:prstGeom>
            <a:solidFill>
              <a:schemeClr val="bg1">
                <a:lumMod val="6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59416" name="Text Box 78"/>
            <p:cNvSpPr txBox="1">
              <a:spLocks noChangeArrowheads="1"/>
            </p:cNvSpPr>
            <p:nvPr/>
          </p:nvSpPr>
          <p:spPr bwMode="auto">
            <a:xfrm>
              <a:off x="2608" y="3286"/>
              <a:ext cx="907" cy="348"/>
            </a:xfrm>
            <a:prstGeom prst="rect">
              <a:avLst/>
            </a:prstGeom>
            <a:noFill/>
            <a:ln w="12700" algn="ctr">
              <a:noFill/>
              <a:miter lim="800000"/>
              <a:headEnd/>
              <a:tailEnd/>
            </a:ln>
          </p:spPr>
          <p:txBody>
            <a:bodyPr>
              <a:spAutoFit/>
            </a:bodyPr>
            <a:lstStyle/>
            <a:p>
              <a:pPr algn="ctr">
                <a:lnSpc>
                  <a:spcPct val="50000"/>
                </a:lnSpc>
                <a:spcBef>
                  <a:spcPct val="50000"/>
                </a:spcBef>
              </a:pPr>
              <a:r>
                <a:rPr lang="en-US" altLang="zh-CN" i="1">
                  <a:ea typeface="华文细黑" pitchFamily="2" charset="-122"/>
                </a:rPr>
                <a:t>Serial ATA</a:t>
              </a:r>
            </a:p>
            <a:p>
              <a:pPr algn="ctr">
                <a:lnSpc>
                  <a:spcPct val="50000"/>
                </a:lnSpc>
                <a:spcBef>
                  <a:spcPct val="50000"/>
                </a:spcBef>
              </a:pPr>
              <a:r>
                <a:rPr lang="en-US" altLang="zh-CN" i="1">
                  <a:ea typeface="华文细黑" pitchFamily="2" charset="-122"/>
                </a:rPr>
                <a:t>150MB/s</a:t>
              </a:r>
            </a:p>
            <a:p>
              <a:pPr algn="ctr">
                <a:lnSpc>
                  <a:spcPct val="50000"/>
                </a:lnSpc>
                <a:spcBef>
                  <a:spcPct val="50000"/>
                </a:spcBef>
              </a:pPr>
              <a:endParaRPr lang="en-US" altLang="zh-CN" i="1">
                <a:ea typeface="华文细黑" pitchFamily="2" charset="-122"/>
              </a:endParaRPr>
            </a:p>
          </p:txBody>
        </p:sp>
        <p:sp>
          <p:nvSpPr>
            <p:cNvPr id="59417" name="Text Box 79"/>
            <p:cNvSpPr txBox="1">
              <a:spLocks noChangeArrowheads="1"/>
            </p:cNvSpPr>
            <p:nvPr/>
          </p:nvSpPr>
          <p:spPr bwMode="auto">
            <a:xfrm>
              <a:off x="3833" y="3286"/>
              <a:ext cx="907" cy="371"/>
            </a:xfrm>
            <a:prstGeom prst="rect">
              <a:avLst/>
            </a:prstGeom>
            <a:noFill/>
            <a:ln w="12700" algn="ctr">
              <a:noFill/>
              <a:miter lim="800000"/>
              <a:headEnd/>
              <a:tailEnd/>
            </a:ln>
          </p:spPr>
          <p:txBody>
            <a:bodyPr>
              <a:spAutoFit/>
            </a:bodyPr>
            <a:lstStyle/>
            <a:p>
              <a:pPr algn="ctr">
                <a:lnSpc>
                  <a:spcPct val="50000"/>
                </a:lnSpc>
                <a:spcBef>
                  <a:spcPct val="50000"/>
                </a:spcBef>
              </a:pPr>
              <a:r>
                <a:rPr lang="en-US" altLang="zh-CN" i="1">
                  <a:solidFill>
                    <a:srgbClr val="C00000"/>
                  </a:solidFill>
                  <a:ea typeface="华文细黑" pitchFamily="2" charset="-122"/>
                </a:rPr>
                <a:t>Serial ATA II</a:t>
              </a:r>
            </a:p>
            <a:p>
              <a:pPr algn="ctr">
                <a:lnSpc>
                  <a:spcPct val="50000"/>
                </a:lnSpc>
                <a:spcBef>
                  <a:spcPct val="50000"/>
                </a:spcBef>
              </a:pPr>
              <a:r>
                <a:rPr lang="en-US" altLang="zh-CN" i="1">
                  <a:solidFill>
                    <a:srgbClr val="C00000"/>
                  </a:solidFill>
                  <a:ea typeface="华文细黑" pitchFamily="2" charset="-122"/>
                </a:rPr>
                <a:t>300MB/s</a:t>
              </a:r>
            </a:p>
            <a:p>
              <a:pPr algn="ctr">
                <a:lnSpc>
                  <a:spcPct val="50000"/>
                </a:lnSpc>
                <a:spcBef>
                  <a:spcPct val="50000"/>
                </a:spcBef>
              </a:pPr>
              <a:endParaRPr lang="en-US" altLang="zh-CN" i="1">
                <a:ea typeface="华文细黑" pitchFamily="2" charset="-122"/>
              </a:endParaRPr>
            </a:p>
          </p:txBody>
        </p:sp>
        <p:sp>
          <p:nvSpPr>
            <p:cNvPr id="87" name="AutoShape 80"/>
            <p:cNvSpPr>
              <a:spLocks noChangeArrowheads="1"/>
            </p:cNvSpPr>
            <p:nvPr/>
          </p:nvSpPr>
          <p:spPr bwMode="auto">
            <a:xfrm>
              <a:off x="4015" y="798"/>
              <a:ext cx="589" cy="159"/>
            </a:xfrm>
            <a:prstGeom prst="rightArrow">
              <a:avLst>
                <a:gd name="adj1" fmla="val 50000"/>
                <a:gd name="adj2" fmla="val 92610"/>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59419" name="Text Box 81"/>
            <p:cNvSpPr txBox="1">
              <a:spLocks noChangeArrowheads="1"/>
            </p:cNvSpPr>
            <p:nvPr/>
          </p:nvSpPr>
          <p:spPr bwMode="auto">
            <a:xfrm>
              <a:off x="4558" y="775"/>
              <a:ext cx="862" cy="426"/>
            </a:xfrm>
            <a:prstGeom prst="rect">
              <a:avLst/>
            </a:prstGeom>
            <a:noFill/>
            <a:ln w="12700" algn="ctr">
              <a:noFill/>
              <a:miter lim="800000"/>
              <a:headEnd/>
              <a:tailEnd/>
            </a:ln>
          </p:spPr>
          <p:txBody>
            <a:bodyPr>
              <a:spAutoFit/>
            </a:bodyPr>
            <a:lstStyle/>
            <a:p>
              <a:pPr>
                <a:lnSpc>
                  <a:spcPct val="50000"/>
                </a:lnSpc>
                <a:spcBef>
                  <a:spcPct val="50000"/>
                </a:spcBef>
              </a:pPr>
              <a:r>
                <a:rPr lang="en-US" altLang="zh-CN" sz="1400" i="1" dirty="0">
                  <a:solidFill>
                    <a:srgbClr val="C00000"/>
                  </a:solidFill>
                  <a:ea typeface="华文细黑" pitchFamily="2" charset="-122"/>
                </a:rPr>
                <a:t>FC-AL</a:t>
              </a:r>
            </a:p>
            <a:p>
              <a:pPr>
                <a:lnSpc>
                  <a:spcPct val="50000"/>
                </a:lnSpc>
                <a:spcBef>
                  <a:spcPct val="50000"/>
                </a:spcBef>
              </a:pPr>
              <a:r>
                <a:rPr lang="en-US" altLang="zh-CN" sz="1400" i="1" dirty="0" err="1" smtClean="0">
                  <a:solidFill>
                    <a:srgbClr val="C00000"/>
                  </a:solidFill>
                  <a:ea typeface="华文细黑" pitchFamily="2" charset="-122"/>
                </a:rPr>
                <a:t>800MB</a:t>
              </a:r>
              <a:r>
                <a:rPr lang="en-US" altLang="zh-CN" sz="1400" i="1" dirty="0" smtClean="0">
                  <a:solidFill>
                    <a:srgbClr val="C00000"/>
                  </a:solidFill>
                  <a:ea typeface="华文细黑" pitchFamily="2" charset="-122"/>
                </a:rPr>
                <a:t>/S </a:t>
              </a:r>
              <a:r>
                <a:rPr lang="en-US" altLang="zh-CN" sz="1400" i="1" dirty="0">
                  <a:solidFill>
                    <a:srgbClr val="C00000"/>
                  </a:solidFill>
                  <a:ea typeface="华文细黑" pitchFamily="2" charset="-122"/>
                </a:rPr>
                <a:t>per</a:t>
              </a:r>
            </a:p>
            <a:p>
              <a:pPr>
                <a:lnSpc>
                  <a:spcPct val="50000"/>
                </a:lnSpc>
                <a:spcBef>
                  <a:spcPct val="50000"/>
                </a:spcBef>
              </a:pPr>
              <a:r>
                <a:rPr lang="en-US" altLang="zh-CN" sz="1400" i="1" dirty="0">
                  <a:solidFill>
                    <a:srgbClr val="C00000"/>
                  </a:solidFill>
                  <a:ea typeface="华文细黑" pitchFamily="2" charset="-122"/>
                </a:rPr>
                <a:t>Port</a:t>
              </a:r>
            </a:p>
          </p:txBody>
        </p:sp>
        <p:sp>
          <p:nvSpPr>
            <p:cNvPr id="89" name="AutoShape 82"/>
            <p:cNvSpPr>
              <a:spLocks noChangeArrowheads="1"/>
            </p:cNvSpPr>
            <p:nvPr/>
          </p:nvSpPr>
          <p:spPr bwMode="auto">
            <a:xfrm rot="2062351">
              <a:off x="4423" y="1887"/>
              <a:ext cx="666" cy="137"/>
            </a:xfrm>
            <a:prstGeom prst="rightArrow">
              <a:avLst>
                <a:gd name="adj1" fmla="val 50000"/>
                <a:gd name="adj2" fmla="val 124088"/>
              </a:avLst>
            </a:prstGeom>
            <a:solidFill>
              <a:schemeClr val="bg1">
                <a:lumMod val="75000"/>
              </a:schemeClr>
            </a:solidFill>
            <a:ln w="12700" algn="ctr">
              <a:no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59421" name="Text Box 83"/>
            <p:cNvSpPr txBox="1">
              <a:spLocks noChangeArrowheads="1"/>
            </p:cNvSpPr>
            <p:nvPr/>
          </p:nvSpPr>
          <p:spPr bwMode="auto">
            <a:xfrm>
              <a:off x="4820" y="2655"/>
              <a:ext cx="590" cy="242"/>
            </a:xfrm>
            <a:prstGeom prst="rect">
              <a:avLst/>
            </a:prstGeom>
            <a:noFill/>
            <a:ln w="12700" algn="ctr">
              <a:noFill/>
              <a:miter lim="800000"/>
              <a:headEnd/>
              <a:tailEnd/>
            </a:ln>
          </p:spPr>
          <p:txBody>
            <a:bodyPr>
              <a:spAutoFit/>
            </a:bodyPr>
            <a:lstStyle/>
            <a:p>
              <a:pPr algn="ctr">
                <a:spcBef>
                  <a:spcPct val="50000"/>
                </a:spcBef>
              </a:pPr>
              <a:r>
                <a:rPr lang="zh-CN" altLang="en-US" sz="1800" dirty="0">
                  <a:solidFill>
                    <a:srgbClr val="002060"/>
                  </a:solidFill>
                  <a:latin typeface="微软雅黑" pitchFamily="34" charset="-122"/>
                  <a:ea typeface="微软雅黑" pitchFamily="34" charset="-122"/>
                </a:rPr>
                <a:t>串行</a:t>
              </a:r>
            </a:p>
          </p:txBody>
        </p:sp>
        <p:sp>
          <p:nvSpPr>
            <p:cNvPr id="59422" name="Text Box 84"/>
            <p:cNvSpPr txBox="1">
              <a:spLocks noChangeArrowheads="1"/>
            </p:cNvSpPr>
            <p:nvPr/>
          </p:nvSpPr>
          <p:spPr bwMode="auto">
            <a:xfrm>
              <a:off x="113" y="2454"/>
              <a:ext cx="590" cy="250"/>
            </a:xfrm>
            <a:prstGeom prst="rect">
              <a:avLst/>
            </a:prstGeom>
            <a:noFill/>
            <a:ln w="12700" algn="ctr">
              <a:noFill/>
              <a:miter lim="800000"/>
              <a:headEnd/>
              <a:tailEnd/>
            </a:ln>
          </p:spPr>
          <p:txBody>
            <a:bodyPr>
              <a:spAutoFit/>
            </a:bodyPr>
            <a:lstStyle/>
            <a:p>
              <a:pPr algn="ctr">
                <a:spcBef>
                  <a:spcPct val="50000"/>
                </a:spcBef>
              </a:pPr>
              <a:r>
                <a:rPr lang="zh-CN" altLang="en-US" sz="1800">
                  <a:solidFill>
                    <a:srgbClr val="002060"/>
                  </a:solidFill>
                  <a:latin typeface="微软雅黑" pitchFamily="34" charset="-122"/>
                  <a:ea typeface="微软雅黑" pitchFamily="34" charset="-122"/>
                </a:rPr>
                <a:t>并行</a:t>
              </a:r>
            </a:p>
          </p:txBody>
        </p:sp>
        <p:sp>
          <p:nvSpPr>
            <p:cNvPr id="92" name="Line 85"/>
            <p:cNvSpPr>
              <a:spLocks noChangeShapeType="1"/>
            </p:cNvSpPr>
            <p:nvPr/>
          </p:nvSpPr>
          <p:spPr bwMode="auto">
            <a:xfrm>
              <a:off x="680" y="2591"/>
              <a:ext cx="4150" cy="0"/>
            </a:xfrm>
            <a:prstGeom prst="line">
              <a:avLst/>
            </a:prstGeom>
            <a:noFill/>
            <a:ln w="28575">
              <a:solidFill>
                <a:schemeClr val="accent6">
                  <a:lumMod val="20000"/>
                  <a:lumOff val="80000"/>
                </a:schemeClr>
              </a:solidFill>
              <a:round/>
              <a:headEnd/>
              <a:tailEnd type="triangle" w="lg" len="lg"/>
            </a:ln>
            <a:effectLst/>
          </p:spPr>
          <p:txBody>
            <a:bodyPr wrap="none" anchor="ctr"/>
            <a:lstStyle/>
            <a:p>
              <a:pPr>
                <a:defRPr/>
              </a:pPr>
              <a:endParaRPr lang="zh-CN" altLang="en-US">
                <a:latin typeface="Arial" pitchFamily="34" charset="0"/>
                <a:ea typeface="宋体" pitchFamily="2" charset="-122"/>
              </a:endParaRPr>
            </a:p>
          </p:txBody>
        </p:sp>
        <p:sp>
          <p:nvSpPr>
            <p:cNvPr id="59424" name="Text Box 86"/>
            <p:cNvSpPr txBox="1">
              <a:spLocks noChangeArrowheads="1"/>
            </p:cNvSpPr>
            <p:nvPr/>
          </p:nvSpPr>
          <p:spPr bwMode="auto">
            <a:xfrm>
              <a:off x="985" y="2836"/>
              <a:ext cx="274" cy="346"/>
            </a:xfrm>
            <a:prstGeom prst="rect">
              <a:avLst/>
            </a:prstGeom>
            <a:noFill/>
            <a:ln w="9525" algn="ctr">
              <a:noFill/>
              <a:miter lim="800000"/>
              <a:headEnd/>
              <a:tailEnd/>
            </a:ln>
          </p:spPr>
          <p:txBody>
            <a:bodyPr wrap="none">
              <a:spAutoFit/>
            </a:bodyPr>
            <a:lstStyle/>
            <a:p>
              <a:pPr fontAlgn="ctr">
                <a:lnSpc>
                  <a:spcPct val="150000"/>
                </a:lnSpc>
                <a:spcBef>
                  <a:spcPct val="20000"/>
                </a:spcBef>
                <a:buClr>
                  <a:srgbClr val="CC0000"/>
                </a:buClr>
                <a:buFont typeface="Wingdings" pitchFamily="2" charset="2"/>
                <a:buChar char="u"/>
              </a:pPr>
              <a:endParaRPr lang="zh-CN" altLang="zh-CN" sz="2000" b="0">
                <a:latin typeface="Times New Roman" pitchFamily="18" charset="0"/>
                <a:ea typeface="华文细黑" pitchFamily="2" charset="-122"/>
              </a:endParaRPr>
            </a:p>
          </p:txBody>
        </p:sp>
      </p:gr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0421" name="Rectangle 3"/>
          <p:cNvSpPr>
            <a:spLocks noChangeArrowheads="1"/>
          </p:cNvSpPr>
          <p:nvPr/>
        </p:nvSpPr>
        <p:spPr bwMode="auto">
          <a:xfrm>
            <a:off x="342900" y="1279514"/>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dirty="0">
                <a:solidFill>
                  <a:srgbClr val="C00000"/>
                </a:solidFill>
                <a:latin typeface="微软雅黑" pitchFamily="34" charset="-122"/>
                <a:ea typeface="微软雅黑" pitchFamily="34" charset="-122"/>
              </a:rPr>
              <a:t>SCSI</a:t>
            </a:r>
            <a:r>
              <a:rPr lang="zh-CN" altLang="en-US" sz="1800" dirty="0">
                <a:solidFill>
                  <a:srgbClr val="C00000"/>
                </a:solidFill>
                <a:latin typeface="微软雅黑" pitchFamily="34" charset="-122"/>
                <a:ea typeface="微软雅黑" pitchFamily="34" charset="-122"/>
              </a:rPr>
              <a:t>硬盘介绍</a:t>
            </a:r>
            <a:endParaRPr lang="en-US" altLang="zh-CN" sz="1800" dirty="0">
              <a:solidFill>
                <a:srgbClr val="C00000"/>
              </a:solidFill>
              <a:latin typeface="微软雅黑" pitchFamily="34" charset="-122"/>
              <a:ea typeface="微软雅黑" pitchFamily="34" charset="-122"/>
            </a:endParaRPr>
          </a:p>
        </p:txBody>
      </p:sp>
      <p:pic>
        <p:nvPicPr>
          <p:cNvPr id="60422" name="图片 32" descr="SCSI.jpg"/>
          <p:cNvPicPr>
            <a:picLocks noChangeAspect="1"/>
          </p:cNvPicPr>
          <p:nvPr/>
        </p:nvPicPr>
        <p:blipFill>
          <a:blip r:embed="rId3"/>
          <a:srcRect/>
          <a:stretch>
            <a:fillRect/>
          </a:stretch>
        </p:blipFill>
        <p:spPr bwMode="auto">
          <a:xfrm>
            <a:off x="949325" y="2625725"/>
            <a:ext cx="2332038" cy="1749425"/>
          </a:xfrm>
          <a:prstGeom prst="rect">
            <a:avLst/>
          </a:prstGeom>
          <a:noFill/>
          <a:ln w="9525">
            <a:noFill/>
            <a:miter lim="800000"/>
            <a:headEnd/>
            <a:tailEnd/>
          </a:ln>
        </p:spPr>
      </p:pic>
      <p:sp>
        <p:nvSpPr>
          <p:cNvPr id="60423" name="矩形 33"/>
          <p:cNvSpPr>
            <a:spLocks noChangeArrowheads="1"/>
          </p:cNvSpPr>
          <p:nvPr/>
        </p:nvSpPr>
        <p:spPr bwMode="auto">
          <a:xfrm>
            <a:off x="3500430" y="2012944"/>
            <a:ext cx="4940330" cy="3416320"/>
          </a:xfrm>
          <a:prstGeom prst="rect">
            <a:avLst/>
          </a:prstGeom>
          <a:noFill/>
          <a:ln w="9525">
            <a:noFill/>
            <a:miter lim="800000"/>
            <a:headEnd/>
            <a:tailEnd/>
          </a:ln>
        </p:spPr>
        <p:txBody>
          <a:bodyPr wrap="square">
            <a:spAutoFit/>
          </a:bodyPr>
          <a:lstStyle/>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SCSI (Small Computer System Interface )</a:t>
            </a:r>
          </a:p>
          <a:p>
            <a:pPr marL="342900" indent="-342900">
              <a:lnSpc>
                <a:spcPct val="150000"/>
              </a:lnSpc>
              <a:buClr>
                <a:schemeClr val="tx1"/>
              </a:buClr>
              <a:buFont typeface="Wingdings" pitchFamily="2" charset="2"/>
              <a:buNone/>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小型计算机系统</a:t>
            </a:r>
            <a:r>
              <a:rPr lang="zh-CN" altLang="en-US" dirty="0" smtClean="0">
                <a:latin typeface="微软雅黑" pitchFamily="34" charset="-122"/>
                <a:ea typeface="微软雅黑" pitchFamily="34" charset="-122"/>
              </a:rPr>
              <a:t>接口。</a:t>
            </a:r>
            <a:endParaRPr lang="zh-CN" altLang="en-US" dirty="0">
              <a:latin typeface="微软雅黑" pitchFamily="34" charset="-122"/>
              <a:ea typeface="微软雅黑" pitchFamily="34" charset="-122"/>
            </a:endParaRPr>
          </a:p>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SCSI</a:t>
            </a:r>
            <a:r>
              <a:rPr lang="zh-CN" altLang="en-US" dirty="0">
                <a:latin typeface="微软雅黑" pitchFamily="34" charset="-122"/>
                <a:ea typeface="微软雅黑" pitchFamily="34" charset="-122"/>
              </a:rPr>
              <a:t>硬盘并发处理性能优异，常应用于企业级存储</a:t>
            </a:r>
            <a:r>
              <a:rPr lang="zh-CN" altLang="en-US" dirty="0" smtClean="0">
                <a:latin typeface="微软雅黑" pitchFamily="34" charset="-122"/>
                <a:ea typeface="微软雅黑" pitchFamily="34" charset="-122"/>
              </a:rPr>
              <a:t>领域。</a:t>
            </a:r>
            <a:endParaRPr lang="zh-CN" altLang="en-US" dirty="0">
              <a:latin typeface="微软雅黑" pitchFamily="34" charset="-122"/>
              <a:ea typeface="微软雅黑" pitchFamily="34" charset="-122"/>
            </a:endParaRPr>
          </a:p>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SCSI</a:t>
            </a:r>
            <a:r>
              <a:rPr lang="zh-CN" altLang="en-US" dirty="0">
                <a:latin typeface="微软雅黑" pitchFamily="34" charset="-122"/>
                <a:ea typeface="微软雅黑" pitchFamily="34" charset="-122"/>
              </a:rPr>
              <a:t>硬盘采用并行接口，接口速率目前发展到</a:t>
            </a:r>
            <a:r>
              <a:rPr lang="en-US" altLang="zh-CN" dirty="0" err="1">
                <a:latin typeface="微软雅黑" pitchFamily="34" charset="-122"/>
                <a:ea typeface="微软雅黑" pitchFamily="34" charset="-122"/>
              </a:rPr>
              <a:t>320MB</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，基本已经达到极限，</a:t>
            </a:r>
            <a:r>
              <a:rPr lang="zh-CN" altLang="en-US" dirty="0">
                <a:solidFill>
                  <a:srgbClr val="C00000"/>
                </a:solidFill>
                <a:latin typeface="微软雅黑" pitchFamily="34" charset="-122"/>
                <a:ea typeface="微软雅黑" pitchFamily="34" charset="-122"/>
              </a:rPr>
              <a:t>将来必被其串行版本</a:t>
            </a:r>
            <a:r>
              <a:rPr lang="en-US" altLang="zh-CN" dirty="0">
                <a:solidFill>
                  <a:srgbClr val="C00000"/>
                </a:solidFill>
                <a:latin typeface="微软雅黑" pitchFamily="34" charset="-122"/>
                <a:ea typeface="微软雅黑" pitchFamily="34" charset="-122"/>
              </a:rPr>
              <a:t>SAS</a:t>
            </a:r>
            <a:r>
              <a:rPr lang="zh-CN" altLang="en-US" dirty="0">
                <a:solidFill>
                  <a:srgbClr val="C00000"/>
                </a:solidFill>
                <a:latin typeface="微软雅黑" pitchFamily="34" charset="-122"/>
                <a:ea typeface="微软雅黑" pitchFamily="34" charset="-122"/>
              </a:rPr>
              <a:t>（ </a:t>
            </a:r>
            <a:r>
              <a:rPr lang="en-US" altLang="zh-CN" dirty="0">
                <a:solidFill>
                  <a:srgbClr val="C00000"/>
                </a:solidFill>
                <a:latin typeface="微软雅黑" pitchFamily="34" charset="-122"/>
                <a:ea typeface="微软雅黑" pitchFamily="34" charset="-122"/>
              </a:rPr>
              <a:t>Serial  Attached SCSI </a:t>
            </a:r>
            <a:r>
              <a:rPr lang="zh-CN" altLang="en-US" dirty="0">
                <a:solidFill>
                  <a:srgbClr val="C00000"/>
                </a:solidFill>
                <a:latin typeface="微软雅黑" pitchFamily="34" charset="-122"/>
                <a:ea typeface="微软雅黑" pitchFamily="34" charset="-122"/>
              </a:rPr>
              <a:t>）硬盘所</a:t>
            </a:r>
            <a:r>
              <a:rPr lang="zh-CN" altLang="en-US" dirty="0" smtClean="0">
                <a:solidFill>
                  <a:srgbClr val="C00000"/>
                </a:solidFill>
                <a:latin typeface="微软雅黑" pitchFamily="34" charset="-122"/>
                <a:ea typeface="微软雅黑" pitchFamily="34" charset="-122"/>
              </a:rPr>
              <a:t>替代。</a:t>
            </a:r>
            <a:endParaRPr lang="zh-CN" altLang="en-US" dirty="0">
              <a:solidFill>
                <a:srgbClr val="C00000"/>
              </a:solidFill>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252413" y="-7146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1445" name="Rectangle 3"/>
          <p:cNvSpPr>
            <a:spLocks noChangeArrowheads="1"/>
          </p:cNvSpPr>
          <p:nvPr/>
        </p:nvSpPr>
        <p:spPr bwMode="auto">
          <a:xfrm>
            <a:off x="342900" y="1422390"/>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dirty="0">
                <a:solidFill>
                  <a:srgbClr val="C00000"/>
                </a:solidFill>
                <a:latin typeface="微软雅黑" pitchFamily="34" charset="-122"/>
                <a:ea typeface="微软雅黑" pitchFamily="34" charset="-122"/>
              </a:rPr>
              <a:t>SAS</a:t>
            </a:r>
            <a:r>
              <a:rPr lang="zh-CN" altLang="en-US" sz="1800" dirty="0">
                <a:solidFill>
                  <a:srgbClr val="C00000"/>
                </a:solidFill>
                <a:latin typeface="微软雅黑" pitchFamily="34" charset="-122"/>
                <a:ea typeface="微软雅黑" pitchFamily="34" charset="-122"/>
              </a:rPr>
              <a:t>硬盘介绍</a:t>
            </a:r>
            <a:endParaRPr lang="en-US" altLang="zh-CN" sz="1800" dirty="0">
              <a:solidFill>
                <a:srgbClr val="C00000"/>
              </a:solidFill>
              <a:latin typeface="微软雅黑" pitchFamily="34" charset="-122"/>
              <a:ea typeface="微软雅黑" pitchFamily="34" charset="-122"/>
            </a:endParaRPr>
          </a:p>
        </p:txBody>
      </p:sp>
      <p:pic>
        <p:nvPicPr>
          <p:cNvPr id="61446" name="图片 7" descr="SAS.jpg"/>
          <p:cNvPicPr>
            <a:picLocks noChangeAspect="1"/>
          </p:cNvPicPr>
          <p:nvPr/>
        </p:nvPicPr>
        <p:blipFill>
          <a:blip r:embed="rId3"/>
          <a:srcRect/>
          <a:stretch>
            <a:fillRect/>
          </a:stretch>
        </p:blipFill>
        <p:spPr bwMode="auto">
          <a:xfrm>
            <a:off x="898525" y="2760663"/>
            <a:ext cx="2855913" cy="1954212"/>
          </a:xfrm>
          <a:prstGeom prst="rect">
            <a:avLst/>
          </a:prstGeom>
          <a:noFill/>
          <a:ln w="9525">
            <a:noFill/>
            <a:miter lim="800000"/>
            <a:headEnd/>
            <a:tailEnd/>
          </a:ln>
        </p:spPr>
      </p:pic>
      <p:sp>
        <p:nvSpPr>
          <p:cNvPr id="61447" name="矩形 8"/>
          <p:cNvSpPr>
            <a:spLocks noChangeArrowheads="1"/>
          </p:cNvSpPr>
          <p:nvPr/>
        </p:nvSpPr>
        <p:spPr bwMode="auto">
          <a:xfrm>
            <a:off x="3898936" y="2206625"/>
            <a:ext cx="5745162" cy="1200150"/>
          </a:xfrm>
          <a:prstGeom prst="rect">
            <a:avLst/>
          </a:prstGeom>
          <a:noFill/>
          <a:ln w="9525">
            <a:noFill/>
            <a:miter lim="800000"/>
            <a:headEnd/>
            <a:tailEnd/>
          </a:ln>
        </p:spPr>
        <p:txBody>
          <a:bodyPr>
            <a:spAutoFit/>
          </a:bodyPr>
          <a:lstStyle/>
          <a:p>
            <a:pPr marL="342900" indent="-342900">
              <a:lnSpc>
                <a:spcPct val="150000"/>
              </a:lnSpc>
              <a:buClr>
                <a:schemeClr val="tx1"/>
              </a:buClr>
              <a:buFont typeface="Arial" charset="0"/>
              <a:buChar char="•"/>
            </a:pPr>
            <a:r>
              <a:rPr lang="en-US" altLang="zh-CN" sz="1600" dirty="0">
                <a:latin typeface="微软雅黑" pitchFamily="34" charset="-122"/>
                <a:ea typeface="微软雅黑" pitchFamily="34" charset="-122"/>
              </a:rPr>
              <a:t>SAS(Serial  Attached SCSI) </a:t>
            </a:r>
            <a:r>
              <a:rPr lang="zh-CN" altLang="en-US" sz="1600" dirty="0">
                <a:latin typeface="微软雅黑" pitchFamily="34" charset="-122"/>
                <a:ea typeface="微软雅黑" pitchFamily="34" charset="-122"/>
              </a:rPr>
              <a:t>串行连接</a:t>
            </a:r>
            <a:r>
              <a:rPr lang="en-US" altLang="zh-CN" sz="1600" dirty="0">
                <a:latin typeface="微软雅黑" pitchFamily="34" charset="-122"/>
                <a:ea typeface="微软雅黑" pitchFamily="34" charset="-122"/>
              </a:rPr>
              <a:t>SCSI </a:t>
            </a:r>
          </a:p>
          <a:p>
            <a:pPr marL="342900" indent="-342900">
              <a:lnSpc>
                <a:spcPct val="150000"/>
              </a:lnSpc>
              <a:buClr>
                <a:schemeClr val="tx1"/>
              </a:buClr>
              <a:buFont typeface="Arial" charset="0"/>
              <a:buChar char="•"/>
            </a:pPr>
            <a:r>
              <a:rPr lang="en-US" altLang="zh-CN" sz="1600" dirty="0">
                <a:latin typeface="微软雅黑" pitchFamily="34" charset="-122"/>
                <a:ea typeface="微软雅黑" pitchFamily="34" charset="-122"/>
              </a:rPr>
              <a:t>SAS</a:t>
            </a:r>
            <a:r>
              <a:rPr lang="zh-CN" altLang="en-US" sz="1600" dirty="0">
                <a:latin typeface="微软雅黑" pitchFamily="34" charset="-122"/>
                <a:ea typeface="微软雅黑" pitchFamily="34" charset="-122"/>
              </a:rPr>
              <a:t>是一种点对点、全双工、双端口的接口</a:t>
            </a:r>
          </a:p>
          <a:p>
            <a:pPr marL="342900" indent="-342900">
              <a:lnSpc>
                <a:spcPct val="150000"/>
              </a:lnSpc>
              <a:buClr>
                <a:schemeClr val="tx1"/>
              </a:buClr>
              <a:buFont typeface="Arial" charset="0"/>
              <a:buChar char="•"/>
            </a:pPr>
            <a:r>
              <a:rPr lang="en-US" altLang="zh-CN" sz="1600" dirty="0">
                <a:latin typeface="微软雅黑" pitchFamily="34" charset="-122"/>
                <a:ea typeface="微软雅黑" pitchFamily="34" charset="-122"/>
              </a:rPr>
              <a:t>SAS</a:t>
            </a:r>
            <a:r>
              <a:rPr lang="zh-CN" altLang="en-US" sz="1600" dirty="0">
                <a:latin typeface="微软雅黑" pitchFamily="34" charset="-122"/>
                <a:ea typeface="微软雅黑" pitchFamily="34" charset="-122"/>
              </a:rPr>
              <a:t>专为满足高性能企业需求而设计，兼容</a:t>
            </a:r>
            <a:r>
              <a:rPr lang="en-US" altLang="zh-CN" sz="1600" dirty="0" err="1">
                <a:latin typeface="微软雅黑" pitchFamily="34" charset="-122"/>
                <a:ea typeface="微软雅黑" pitchFamily="34" charset="-122"/>
              </a:rPr>
              <a:t>SATA</a:t>
            </a:r>
            <a:r>
              <a:rPr lang="zh-CN" altLang="en-US" sz="1600" dirty="0">
                <a:latin typeface="微软雅黑" pitchFamily="34" charset="-122"/>
                <a:ea typeface="微软雅黑" pitchFamily="34" charset="-122"/>
              </a:rPr>
              <a:t>硬盘</a:t>
            </a:r>
          </a:p>
        </p:txBody>
      </p:sp>
      <p:sp>
        <p:nvSpPr>
          <p:cNvPr id="61448" name="矩形 9"/>
          <p:cNvSpPr>
            <a:spLocks noChangeArrowheads="1"/>
          </p:cNvSpPr>
          <p:nvPr/>
        </p:nvSpPr>
        <p:spPr bwMode="auto">
          <a:xfrm>
            <a:off x="3933825" y="3935413"/>
            <a:ext cx="2681288" cy="339725"/>
          </a:xfrm>
          <a:prstGeom prst="rect">
            <a:avLst/>
          </a:prstGeom>
          <a:noFill/>
          <a:ln w="9525">
            <a:noFill/>
            <a:miter lim="800000"/>
            <a:headEnd/>
            <a:tailEnd/>
          </a:ln>
        </p:spPr>
        <p:txBody>
          <a:bodyPr wrap="none">
            <a:spAutoFit/>
          </a:bodyPr>
          <a:lstStyle/>
          <a:p>
            <a:r>
              <a:rPr lang="en-US" altLang="zh-CN" sz="1600">
                <a:solidFill>
                  <a:srgbClr val="002060"/>
                </a:solidFill>
                <a:latin typeface="微软雅黑" pitchFamily="34" charset="-122"/>
                <a:ea typeface="微软雅黑" pitchFamily="34" charset="-122"/>
              </a:rPr>
              <a:t>SAS</a:t>
            </a:r>
            <a:r>
              <a:rPr lang="zh-CN" altLang="en-US" sz="1600">
                <a:solidFill>
                  <a:srgbClr val="002060"/>
                </a:solidFill>
                <a:latin typeface="微软雅黑" pitchFamily="34" charset="-122"/>
                <a:ea typeface="微软雅黑" pitchFamily="34" charset="-122"/>
              </a:rPr>
              <a:t>解决了</a:t>
            </a:r>
            <a:r>
              <a:rPr lang="en-US" altLang="zh-CN" sz="1600">
                <a:solidFill>
                  <a:srgbClr val="002060"/>
                </a:solidFill>
                <a:latin typeface="微软雅黑" pitchFamily="34" charset="-122"/>
                <a:ea typeface="微软雅黑" pitchFamily="34" charset="-122"/>
              </a:rPr>
              <a:t>SCSI</a:t>
            </a:r>
            <a:r>
              <a:rPr lang="zh-CN" altLang="en-US" sz="1600">
                <a:solidFill>
                  <a:srgbClr val="002060"/>
                </a:solidFill>
                <a:latin typeface="微软雅黑" pitchFamily="34" charset="-122"/>
                <a:ea typeface="微软雅黑" pitchFamily="34" charset="-122"/>
              </a:rPr>
              <a:t>面临的困境</a:t>
            </a:r>
          </a:p>
        </p:txBody>
      </p:sp>
      <p:sp>
        <p:nvSpPr>
          <p:cNvPr id="61449" name="矩形 10"/>
          <p:cNvSpPr>
            <a:spLocks noChangeArrowheads="1"/>
          </p:cNvSpPr>
          <p:nvPr/>
        </p:nvSpPr>
        <p:spPr bwMode="auto">
          <a:xfrm>
            <a:off x="3905250" y="4527550"/>
            <a:ext cx="3424238" cy="1323975"/>
          </a:xfrm>
          <a:prstGeom prst="rect">
            <a:avLst/>
          </a:prstGeom>
          <a:noFill/>
          <a:ln w="9525">
            <a:noFill/>
            <a:miter lim="800000"/>
            <a:headEnd/>
            <a:tailEnd/>
          </a:ln>
        </p:spPr>
        <p:txBody>
          <a:bodyPr wrap="none">
            <a:spAutoFit/>
          </a:bodyPr>
          <a:lstStyle/>
          <a:p>
            <a:pPr>
              <a:buFont typeface="Wingdings" pitchFamily="2" charset="2"/>
              <a:buChar char="ü"/>
            </a:pPr>
            <a:r>
              <a:rPr lang="zh-CN" altLang="en-US" sz="1600" dirty="0">
                <a:solidFill>
                  <a:srgbClr val="002060"/>
                </a:solidFill>
                <a:latin typeface="微软雅黑" pitchFamily="34" charset="-122"/>
                <a:ea typeface="微软雅黑" pitchFamily="34" charset="-122"/>
              </a:rPr>
              <a:t>客户对直连存储系统带宽的要求</a:t>
            </a:r>
            <a:endParaRPr lang="en-US" altLang="zh-CN" sz="1600" dirty="0">
              <a:solidFill>
                <a:srgbClr val="002060"/>
              </a:solidFill>
              <a:latin typeface="微软雅黑" pitchFamily="34" charset="-122"/>
              <a:ea typeface="微软雅黑" pitchFamily="34" charset="-122"/>
            </a:endParaRPr>
          </a:p>
          <a:p>
            <a:pPr>
              <a:buFont typeface="Wingdings" pitchFamily="2" charset="2"/>
              <a:buChar char="ü"/>
            </a:pPr>
            <a:r>
              <a:rPr lang="zh-CN" altLang="en-US" sz="1600" dirty="0">
                <a:solidFill>
                  <a:srgbClr val="002060"/>
                </a:solidFill>
                <a:latin typeface="微软雅黑" pitchFamily="34" charset="-122"/>
                <a:ea typeface="微软雅黑" pitchFamily="34" charset="-122"/>
              </a:rPr>
              <a:t>客户对直连存储系统的扩展性问题</a:t>
            </a:r>
          </a:p>
          <a:p>
            <a:pPr>
              <a:buFont typeface="Wingdings" pitchFamily="2" charset="2"/>
              <a:buChar char="ü"/>
            </a:pPr>
            <a:r>
              <a:rPr lang="zh-CN" altLang="en-US" sz="1600" dirty="0">
                <a:solidFill>
                  <a:srgbClr val="002060"/>
                </a:solidFill>
                <a:latin typeface="微软雅黑" pitchFamily="34" charset="-122"/>
                <a:ea typeface="微软雅黑" pitchFamily="34" charset="-122"/>
              </a:rPr>
              <a:t>客户对直连存储系统稳定性问题</a:t>
            </a:r>
          </a:p>
          <a:p>
            <a:pPr>
              <a:buFont typeface="Wingdings" pitchFamily="2" charset="2"/>
              <a:buChar char="ü"/>
            </a:pPr>
            <a:r>
              <a:rPr lang="zh-CN" altLang="en-US" sz="1600" dirty="0">
                <a:solidFill>
                  <a:srgbClr val="002060"/>
                </a:solidFill>
                <a:latin typeface="微软雅黑" pitchFamily="34" charset="-122"/>
                <a:ea typeface="微软雅黑" pitchFamily="34" charset="-122"/>
              </a:rPr>
              <a:t>客户对直连存储系统网络连接问题</a:t>
            </a:r>
          </a:p>
          <a:p>
            <a:endParaRPr lang="zh-CN" altLang="en-US" sz="1600" dirty="0">
              <a:solidFill>
                <a:srgbClr val="002060"/>
              </a:solidFill>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2469" name="Rectangle 3"/>
          <p:cNvSpPr>
            <a:spLocks noChangeArrowheads="1"/>
          </p:cNvSpPr>
          <p:nvPr/>
        </p:nvSpPr>
        <p:spPr bwMode="auto">
          <a:xfrm>
            <a:off x="342900" y="1422390"/>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dirty="0" err="1">
                <a:solidFill>
                  <a:srgbClr val="C00000"/>
                </a:solidFill>
                <a:latin typeface="微软雅黑" pitchFamily="34" charset="-122"/>
                <a:ea typeface="微软雅黑" pitchFamily="34" charset="-122"/>
              </a:rPr>
              <a:t>SATA</a:t>
            </a:r>
            <a:r>
              <a:rPr lang="zh-CN" altLang="en-US" sz="1800" dirty="0">
                <a:solidFill>
                  <a:srgbClr val="C00000"/>
                </a:solidFill>
                <a:latin typeface="微软雅黑" pitchFamily="34" charset="-122"/>
                <a:ea typeface="微软雅黑" pitchFamily="34" charset="-122"/>
              </a:rPr>
              <a:t>硬盘介绍</a:t>
            </a:r>
            <a:endParaRPr lang="en-US" altLang="zh-CN" sz="1800" dirty="0">
              <a:solidFill>
                <a:srgbClr val="C00000"/>
              </a:solidFill>
              <a:latin typeface="微软雅黑" pitchFamily="34" charset="-122"/>
              <a:ea typeface="微软雅黑" pitchFamily="34" charset="-122"/>
            </a:endParaRPr>
          </a:p>
        </p:txBody>
      </p:sp>
      <p:pic>
        <p:nvPicPr>
          <p:cNvPr id="62470" name="Picture 2" descr="http://www.5178c.cn/article/UploadPic/2006-12/200612911622409.jpg"/>
          <p:cNvPicPr>
            <a:picLocks noChangeAspect="1" noChangeArrowheads="1"/>
          </p:cNvPicPr>
          <p:nvPr/>
        </p:nvPicPr>
        <p:blipFill>
          <a:blip r:embed="rId3"/>
          <a:srcRect/>
          <a:stretch>
            <a:fillRect/>
          </a:stretch>
        </p:blipFill>
        <p:spPr bwMode="auto">
          <a:xfrm>
            <a:off x="582613" y="2711450"/>
            <a:ext cx="3595687" cy="2054225"/>
          </a:xfrm>
          <a:prstGeom prst="rect">
            <a:avLst/>
          </a:prstGeom>
          <a:noFill/>
          <a:ln w="9525">
            <a:noFill/>
            <a:miter lim="800000"/>
            <a:headEnd/>
            <a:tailEnd/>
          </a:ln>
        </p:spPr>
      </p:pic>
      <p:sp>
        <p:nvSpPr>
          <p:cNvPr id="62471" name="矩形 11"/>
          <p:cNvSpPr>
            <a:spLocks noChangeArrowheads="1"/>
          </p:cNvSpPr>
          <p:nvPr/>
        </p:nvSpPr>
        <p:spPr bwMode="auto">
          <a:xfrm>
            <a:off x="4535488" y="2127250"/>
            <a:ext cx="4124325" cy="3367397"/>
          </a:xfrm>
          <a:prstGeom prst="rect">
            <a:avLst/>
          </a:prstGeom>
          <a:noFill/>
          <a:ln w="9525">
            <a:noFill/>
            <a:miter lim="800000"/>
            <a:headEnd/>
            <a:tailEnd/>
          </a:ln>
        </p:spPr>
        <p:txBody>
          <a:bodyPr>
            <a:spAutoFit/>
          </a:bodyPr>
          <a:lstStyle/>
          <a:p>
            <a:pPr marL="342900" indent="-342900">
              <a:lnSpc>
                <a:spcPct val="150000"/>
              </a:lnSpc>
              <a:buClr>
                <a:schemeClr val="tx1"/>
              </a:buClr>
              <a:buFont typeface="Arial" charset="0"/>
              <a:buChar char="•"/>
            </a:pPr>
            <a:r>
              <a:rPr lang="en-US" altLang="zh-CN" dirty="0" err="1">
                <a:latin typeface="微软雅黑" pitchFamily="34" charset="-122"/>
                <a:ea typeface="微软雅黑" pitchFamily="34" charset="-122"/>
              </a:rPr>
              <a:t>SATA</a:t>
            </a:r>
            <a:r>
              <a:rPr lang="zh-CN" altLang="en-US" dirty="0">
                <a:latin typeface="微软雅黑" pitchFamily="34" charset="-122"/>
                <a:ea typeface="微软雅黑" pitchFamily="34" charset="-122"/>
              </a:rPr>
              <a:t>：串行</a:t>
            </a:r>
            <a:r>
              <a:rPr lang="en-US" altLang="zh-CN" dirty="0">
                <a:latin typeface="微软雅黑" pitchFamily="34" charset="-122"/>
                <a:ea typeface="微软雅黑" pitchFamily="34" charset="-122"/>
              </a:rPr>
              <a:t>ATA</a:t>
            </a:r>
          </a:p>
          <a:p>
            <a:pPr marL="342900" indent="-342900">
              <a:lnSpc>
                <a:spcPct val="150000"/>
              </a:lnSpc>
              <a:buClr>
                <a:schemeClr val="tx1"/>
              </a:buClr>
              <a:buFont typeface="Arial" charset="0"/>
              <a:buChar char="•"/>
            </a:pPr>
            <a:r>
              <a:rPr lang="en-US" altLang="zh-CN" dirty="0" err="1">
                <a:latin typeface="微软雅黑" pitchFamily="34" charset="-122"/>
                <a:ea typeface="微软雅黑" pitchFamily="34" charset="-122"/>
              </a:rPr>
              <a:t>SATA</a:t>
            </a:r>
            <a:r>
              <a:rPr lang="zh-CN" altLang="en-US" dirty="0">
                <a:latin typeface="微软雅黑" pitchFamily="34" charset="-122"/>
                <a:ea typeface="微软雅黑" pitchFamily="34" charset="-122"/>
              </a:rPr>
              <a:t>采用串行方式进行数据传输，接口速率比</a:t>
            </a:r>
            <a:r>
              <a:rPr lang="en-US" altLang="zh-CN" dirty="0">
                <a:latin typeface="微软雅黑" pitchFamily="34" charset="-122"/>
                <a:ea typeface="微软雅黑" pitchFamily="34" charset="-122"/>
              </a:rPr>
              <a:t>IDE</a:t>
            </a:r>
            <a:r>
              <a:rPr lang="zh-CN" altLang="en-US" dirty="0">
                <a:latin typeface="微软雅黑" pitchFamily="34" charset="-122"/>
                <a:ea typeface="微软雅黑" pitchFamily="34" charset="-122"/>
              </a:rPr>
              <a:t>接口高，最低为</a:t>
            </a:r>
            <a:r>
              <a:rPr lang="en-US" altLang="zh-CN" dirty="0" err="1">
                <a:latin typeface="微软雅黑" pitchFamily="34" charset="-122"/>
                <a:ea typeface="微软雅黑" pitchFamily="34" charset="-122"/>
              </a:rPr>
              <a:t>150MB</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，并且第二代（</a:t>
            </a:r>
            <a:r>
              <a:rPr lang="en-US" altLang="zh-CN" dirty="0" err="1">
                <a:latin typeface="微软雅黑" pitchFamily="34" charset="-122"/>
                <a:ea typeface="微软雅黑" pitchFamily="34" charset="-122"/>
              </a:rPr>
              <a:t>SATAⅡ</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a:t>
            </a:r>
            <a:r>
              <a:rPr lang="en-US" altLang="zh-CN" dirty="0" err="1">
                <a:latin typeface="微软雅黑" pitchFamily="34" charset="-122"/>
                <a:ea typeface="微软雅黑" pitchFamily="34" charset="-122"/>
              </a:rPr>
              <a:t>300MB</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接口硬盘已经形成商用</a:t>
            </a:r>
            <a:r>
              <a:rPr lang="zh-CN" altLang="en-US"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目前</a:t>
            </a:r>
            <a:r>
              <a:rPr lang="zh-CN" altLang="en-US" dirty="0" smtClean="0">
                <a:latin typeface="微软雅黑" pitchFamily="34" charset="-122"/>
                <a:ea typeface="微软雅黑" pitchFamily="34" charset="-122"/>
              </a:rPr>
              <a:t>最高</a:t>
            </a:r>
            <a:r>
              <a:rPr lang="zh-CN" altLang="en-US" dirty="0">
                <a:latin typeface="微软雅黑" pitchFamily="34" charset="-122"/>
                <a:ea typeface="微软雅黑" pitchFamily="34" charset="-122"/>
              </a:rPr>
              <a:t>速率可达</a:t>
            </a:r>
            <a:r>
              <a:rPr lang="en-US" altLang="zh-CN" dirty="0" err="1">
                <a:latin typeface="微软雅黑" pitchFamily="34" charset="-122"/>
                <a:ea typeface="微软雅黑" pitchFamily="34" charset="-122"/>
              </a:rPr>
              <a:t>600MB</a:t>
            </a:r>
            <a:r>
              <a:rPr lang="en-US" altLang="zh-CN" dirty="0">
                <a:latin typeface="微软雅黑" pitchFamily="34" charset="-122"/>
                <a:ea typeface="微软雅黑" pitchFamily="34" charset="-122"/>
              </a:rPr>
              <a:t>/s</a:t>
            </a:r>
          </a:p>
          <a:p>
            <a:pPr marL="342900" indent="-342900">
              <a:lnSpc>
                <a:spcPct val="150000"/>
              </a:lnSpc>
              <a:buClr>
                <a:schemeClr val="tx1"/>
              </a:buClr>
              <a:buFont typeface="Arial" charset="0"/>
              <a:buChar char="•"/>
            </a:pPr>
            <a:r>
              <a:rPr lang="en-US" altLang="zh-CN" dirty="0" err="1">
                <a:latin typeface="微软雅黑" pitchFamily="34" charset="-122"/>
                <a:ea typeface="微软雅黑" pitchFamily="34" charset="-122"/>
              </a:rPr>
              <a:t>SATA</a:t>
            </a:r>
            <a:r>
              <a:rPr lang="zh-CN" altLang="en-US" dirty="0">
                <a:latin typeface="微软雅黑" pitchFamily="34" charset="-122"/>
                <a:ea typeface="微软雅黑" pitchFamily="34" charset="-122"/>
              </a:rPr>
              <a:t>硬盘采用点对点连接方式，支持热插拔，即插即用</a:t>
            </a: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3493" name="Rectangle 3"/>
          <p:cNvSpPr>
            <a:spLocks noChangeArrowheads="1"/>
          </p:cNvSpPr>
          <p:nvPr/>
        </p:nvSpPr>
        <p:spPr bwMode="auto">
          <a:xfrm>
            <a:off x="473068" y="1422390"/>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dirty="0">
                <a:solidFill>
                  <a:srgbClr val="C00000"/>
                </a:solidFill>
                <a:latin typeface="微软雅黑" pitchFamily="34" charset="-122"/>
                <a:ea typeface="微软雅黑" pitchFamily="34" charset="-122"/>
              </a:rPr>
              <a:t>FC</a:t>
            </a:r>
            <a:r>
              <a:rPr lang="zh-CN" altLang="en-US" sz="1800" dirty="0">
                <a:solidFill>
                  <a:srgbClr val="C00000"/>
                </a:solidFill>
                <a:latin typeface="微软雅黑" pitchFamily="34" charset="-122"/>
                <a:ea typeface="微软雅黑" pitchFamily="34" charset="-122"/>
              </a:rPr>
              <a:t>硬盘介绍</a:t>
            </a:r>
            <a:endParaRPr lang="en-US" altLang="zh-CN" sz="1800" dirty="0">
              <a:solidFill>
                <a:srgbClr val="C00000"/>
              </a:solidFill>
              <a:latin typeface="微软雅黑" pitchFamily="34" charset="-122"/>
              <a:ea typeface="微软雅黑" pitchFamily="34" charset="-122"/>
            </a:endParaRPr>
          </a:p>
        </p:txBody>
      </p:sp>
      <p:pic>
        <p:nvPicPr>
          <p:cNvPr id="63494" name="Picture 2" descr="希捷 146G ST3146855SS图片">
            <a:hlinkClick r:id="rId3"/>
          </p:cNvPr>
          <p:cNvPicPr>
            <a:picLocks noChangeAspect="1" noChangeArrowheads="1"/>
          </p:cNvPicPr>
          <p:nvPr/>
        </p:nvPicPr>
        <p:blipFill>
          <a:blip r:embed="rId4"/>
          <a:srcRect/>
          <a:stretch>
            <a:fillRect/>
          </a:stretch>
        </p:blipFill>
        <p:spPr bwMode="auto">
          <a:xfrm>
            <a:off x="357158" y="2381250"/>
            <a:ext cx="3048000" cy="2286000"/>
          </a:xfrm>
          <a:prstGeom prst="rect">
            <a:avLst/>
          </a:prstGeom>
          <a:noFill/>
          <a:ln w="9525">
            <a:noFill/>
            <a:miter lim="800000"/>
            <a:headEnd/>
            <a:tailEnd/>
          </a:ln>
        </p:spPr>
      </p:pic>
      <p:sp>
        <p:nvSpPr>
          <p:cNvPr id="63495" name="矩形 8"/>
          <p:cNvSpPr>
            <a:spLocks noChangeArrowheads="1"/>
          </p:cNvSpPr>
          <p:nvPr/>
        </p:nvSpPr>
        <p:spPr bwMode="auto">
          <a:xfrm>
            <a:off x="2928926" y="2246313"/>
            <a:ext cx="5624523" cy="2585323"/>
          </a:xfrm>
          <a:prstGeom prst="rect">
            <a:avLst/>
          </a:prstGeom>
          <a:noFill/>
          <a:ln w="9525">
            <a:noFill/>
            <a:miter lim="800000"/>
            <a:headEnd/>
            <a:tailEnd/>
          </a:ln>
        </p:spPr>
        <p:txBody>
          <a:bodyPr wrap="square">
            <a:spAutoFit/>
          </a:bodyPr>
          <a:lstStyle/>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FC</a:t>
            </a:r>
            <a:r>
              <a:rPr lang="zh-CN" altLang="en-US" dirty="0">
                <a:latin typeface="微软雅黑" pitchFamily="34" charset="-122"/>
                <a:ea typeface="微软雅黑" pitchFamily="34" charset="-122"/>
              </a:rPr>
              <a:t>硬盘采用</a:t>
            </a:r>
            <a:r>
              <a:rPr lang="en-US" altLang="zh-CN" dirty="0">
                <a:latin typeface="微软雅黑" pitchFamily="34" charset="-122"/>
                <a:ea typeface="微软雅黑" pitchFamily="34" charset="-122"/>
              </a:rPr>
              <a:t>FC-AL( Fiber Channel  Arbitrated  Loop</a:t>
            </a:r>
            <a:r>
              <a:rPr lang="zh-CN" altLang="en-US" dirty="0">
                <a:latin typeface="微软雅黑" pitchFamily="34" charset="-122"/>
                <a:ea typeface="微软雅黑" pitchFamily="34" charset="-122"/>
              </a:rPr>
              <a:t>，光纤通道仲裁环</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接口模式</a:t>
            </a:r>
          </a:p>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FC-AL</a:t>
            </a:r>
            <a:r>
              <a:rPr lang="zh-CN" altLang="en-US" dirty="0">
                <a:latin typeface="微软雅黑" pitchFamily="34" charset="-122"/>
                <a:ea typeface="微软雅黑" pitchFamily="34" charset="-122"/>
              </a:rPr>
              <a:t>是一种双端口的串行存储接口</a:t>
            </a:r>
          </a:p>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FC-AL</a:t>
            </a:r>
            <a:r>
              <a:rPr lang="zh-CN" altLang="en-US" dirty="0">
                <a:latin typeface="微软雅黑" pitchFamily="34" charset="-122"/>
                <a:ea typeface="微软雅黑" pitchFamily="34" charset="-122"/>
              </a:rPr>
              <a:t>支持全双工工作方式</a:t>
            </a:r>
          </a:p>
          <a:p>
            <a:pPr marL="342900" indent="-342900">
              <a:lnSpc>
                <a:spcPct val="150000"/>
              </a:lnSpc>
              <a:buClr>
                <a:schemeClr val="tx1"/>
              </a:buClr>
              <a:buFont typeface="Arial" charset="0"/>
              <a:buChar char="•"/>
            </a:pPr>
            <a:r>
              <a:rPr lang="en-US" altLang="zh-CN" dirty="0">
                <a:latin typeface="微软雅黑" pitchFamily="34" charset="-122"/>
                <a:ea typeface="微软雅黑" pitchFamily="34" charset="-122"/>
              </a:rPr>
              <a:t>FC-AL</a:t>
            </a:r>
            <a:r>
              <a:rPr lang="zh-CN" altLang="en-US" dirty="0">
                <a:latin typeface="微软雅黑" pitchFamily="34" charset="-122"/>
                <a:ea typeface="微软雅黑" pitchFamily="34" charset="-122"/>
              </a:rPr>
              <a:t>利用类似</a:t>
            </a:r>
            <a:r>
              <a:rPr lang="en-US" altLang="zh-CN" dirty="0" err="1">
                <a:latin typeface="微软雅黑" pitchFamily="34" charset="-122"/>
                <a:ea typeface="微软雅黑" pitchFamily="34" charset="-122"/>
              </a:rPr>
              <a:t>SATA</a:t>
            </a:r>
            <a:r>
              <a:rPr lang="en-US" altLang="zh-CN" dirty="0">
                <a:latin typeface="微软雅黑" pitchFamily="34" charset="-122"/>
                <a:ea typeface="微软雅黑" pitchFamily="34" charset="-122"/>
              </a:rPr>
              <a:t>/SAS</a:t>
            </a:r>
            <a:r>
              <a:rPr lang="zh-CN" altLang="en-US" dirty="0">
                <a:latin typeface="微软雅黑" pitchFamily="34" charset="-122"/>
                <a:ea typeface="微软雅黑" pitchFamily="34" charset="-122"/>
              </a:rPr>
              <a:t>所用的</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芯连接，提供一种单环拓扑结构，一个控制器能访问</a:t>
            </a:r>
            <a:r>
              <a:rPr lang="en-US" altLang="zh-CN" dirty="0">
                <a:latin typeface="微软雅黑" pitchFamily="34" charset="-122"/>
                <a:ea typeface="微软雅黑" pitchFamily="34" charset="-122"/>
              </a:rPr>
              <a:t>126</a:t>
            </a:r>
            <a:r>
              <a:rPr lang="zh-CN" altLang="en-US" dirty="0">
                <a:latin typeface="微软雅黑" pitchFamily="34" charset="-122"/>
                <a:ea typeface="微软雅黑" pitchFamily="34" charset="-122"/>
              </a:rPr>
              <a:t>个硬盘</a:t>
            </a: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硬盘</a:t>
            </a:r>
          </a:p>
        </p:txBody>
      </p:sp>
      <p:sp>
        <p:nvSpPr>
          <p:cNvPr id="64517" name="Rectangle 3"/>
          <p:cNvSpPr>
            <a:spLocks noChangeArrowheads="1"/>
          </p:cNvSpPr>
          <p:nvPr/>
        </p:nvSpPr>
        <p:spPr bwMode="auto">
          <a:xfrm>
            <a:off x="342900" y="1422390"/>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dirty="0">
                <a:solidFill>
                  <a:srgbClr val="C00000"/>
                </a:solidFill>
                <a:latin typeface="微软雅黑" pitchFamily="34" charset="-122"/>
                <a:ea typeface="微软雅黑" pitchFamily="34" charset="-122"/>
              </a:rPr>
              <a:t>硬盘类型的选择</a:t>
            </a:r>
            <a:endParaRPr lang="en-US" altLang="zh-CN" sz="1800" dirty="0">
              <a:solidFill>
                <a:srgbClr val="C00000"/>
              </a:solidFill>
              <a:latin typeface="微软雅黑" pitchFamily="34" charset="-122"/>
              <a:ea typeface="微软雅黑" pitchFamily="34" charset="-122"/>
            </a:endParaRPr>
          </a:p>
        </p:txBody>
      </p:sp>
      <p:graphicFrame>
        <p:nvGraphicFramePr>
          <p:cNvPr id="134" name="表格 133"/>
          <p:cNvGraphicFramePr>
            <a:graphicFrameLocks noGrp="1"/>
          </p:cNvGraphicFramePr>
          <p:nvPr/>
        </p:nvGraphicFramePr>
        <p:xfrm>
          <a:off x="546100" y="2395538"/>
          <a:ext cx="7871010" cy="2785560"/>
        </p:xfrm>
        <a:graphic>
          <a:graphicData uri="http://schemas.openxmlformats.org/drawingml/2006/table">
            <a:tbl>
              <a:tblPr firstRow="1" bandRow="1">
                <a:tableStyleId>{5C22544A-7EE6-4342-B048-85BDC9FD1C3A}</a:tableStyleId>
              </a:tblPr>
              <a:tblGrid>
                <a:gridCol w="1311835"/>
                <a:gridCol w="1311835"/>
                <a:gridCol w="1311835"/>
                <a:gridCol w="1311835"/>
                <a:gridCol w="1311835"/>
                <a:gridCol w="1311835"/>
              </a:tblGrid>
              <a:tr h="560892">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zh-CN" altLang="en-US" sz="1600" b="1" kern="1200" dirty="0" smtClean="0">
                        <a:solidFill>
                          <a:schemeClr val="tx1"/>
                        </a:solidFill>
                        <a:latin typeface="微软雅黑" pitchFamily="34" charset="-122"/>
                        <a:ea typeface="微软雅黑"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容量</a:t>
                      </a:r>
                    </a:p>
                  </a:txBody>
                  <a:tcPr marL="90000" marR="90000" marT="46800" marB="468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性能</a:t>
                      </a:r>
                    </a:p>
                  </a:txBody>
                  <a:tcPr marL="90000" marR="90000" marT="46800" marB="468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可靠性</a:t>
                      </a:r>
                    </a:p>
                  </a:txBody>
                  <a:tcPr marL="90000" marR="90000" marT="46800" marB="468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价格</a:t>
                      </a:r>
                    </a:p>
                  </a:txBody>
                  <a:tcPr marL="90000" marR="90000" marT="46800" marB="468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itchFamily="34" charset="-122"/>
                          <a:ea typeface="微软雅黑" pitchFamily="34" charset="-122"/>
                          <a:cs typeface="+mn-cs"/>
                        </a:rPr>
                        <a:t>综合</a:t>
                      </a:r>
                    </a:p>
                  </a:txBody>
                  <a:tcPr marL="90000" marR="90000" marT="46800" marB="46800" anchor="ctr" horzOverflow="overflow"/>
                </a:tc>
              </a:tr>
              <a:tr h="735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FC</a:t>
                      </a:r>
                      <a:r>
                        <a:rPr lang="zh-CN" altLang="en-US" sz="1600" b="1" kern="1200" dirty="0" smtClean="0">
                          <a:solidFill>
                            <a:schemeClr val="tx1"/>
                          </a:solidFill>
                          <a:latin typeface="微软雅黑" pitchFamily="34" charset="-122"/>
                          <a:ea typeface="微软雅黑" pitchFamily="34" charset="-122"/>
                          <a:cs typeface="+mn-cs"/>
                        </a:rPr>
                        <a:t>硬盘</a:t>
                      </a:r>
                    </a:p>
                  </a:txBody>
                  <a:tcPr marL="90000" marR="90000" marT="46800" marB="46800" anchor="ctr" horzOverflow="overflow"/>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735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SATA</a:t>
                      </a:r>
                      <a:r>
                        <a:rPr lang="zh-CN" altLang="en-US" sz="1600" b="1" kern="1200" dirty="0" smtClean="0">
                          <a:solidFill>
                            <a:schemeClr val="tx1"/>
                          </a:solidFill>
                          <a:latin typeface="微软雅黑" pitchFamily="34" charset="-122"/>
                          <a:ea typeface="微软雅黑" pitchFamily="34" charset="-122"/>
                          <a:cs typeface="+mn-cs"/>
                        </a:rPr>
                        <a:t>硬盘（企业级）</a:t>
                      </a:r>
                    </a:p>
                  </a:txBody>
                  <a:tcPr marL="90000" marR="90000" marT="46800" marB="46800" anchor="ctr" horzOverflow="overflow"/>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735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chemeClr val="tx1"/>
                          </a:solidFill>
                          <a:latin typeface="微软雅黑" pitchFamily="34" charset="-122"/>
                          <a:ea typeface="微软雅黑" pitchFamily="34" charset="-122"/>
                          <a:cs typeface="+mn-cs"/>
                        </a:rPr>
                        <a:t>SAS</a:t>
                      </a:r>
                      <a:r>
                        <a:rPr lang="zh-CN" altLang="en-US" sz="1600" b="1" kern="1200" dirty="0" smtClean="0">
                          <a:solidFill>
                            <a:schemeClr val="tx1"/>
                          </a:solidFill>
                          <a:latin typeface="微软雅黑" pitchFamily="34" charset="-122"/>
                          <a:ea typeface="微软雅黑" pitchFamily="34" charset="-122"/>
                          <a:cs typeface="+mn-cs"/>
                        </a:rPr>
                        <a:t>硬盘</a:t>
                      </a:r>
                    </a:p>
                  </a:txBody>
                  <a:tcPr marL="90000" marR="90000" marT="46800" marB="46800" anchor="ctr" horzOverflow="overflow"/>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grpSp>
        <p:nvGrpSpPr>
          <p:cNvPr id="2" name="Group 41"/>
          <p:cNvGrpSpPr>
            <a:grpSpLocks/>
          </p:cNvGrpSpPr>
          <p:nvPr/>
        </p:nvGrpSpPr>
        <p:grpSpPr bwMode="auto">
          <a:xfrm>
            <a:off x="1987550" y="3381375"/>
            <a:ext cx="987425" cy="196850"/>
            <a:chOff x="1695" y="4018"/>
            <a:chExt cx="442" cy="95"/>
          </a:xfrm>
        </p:grpSpPr>
        <p:sp>
          <p:nvSpPr>
            <p:cNvPr id="12" name="AutoShape 42"/>
            <p:cNvSpPr>
              <a:spLocks noChangeArrowheads="1"/>
            </p:cNvSpPr>
            <p:nvPr/>
          </p:nvSpPr>
          <p:spPr bwMode="auto">
            <a:xfrm>
              <a:off x="1695" y="4018"/>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3" name="AutoShape 43"/>
            <p:cNvSpPr>
              <a:spLocks noChangeArrowheads="1"/>
            </p:cNvSpPr>
            <p:nvPr/>
          </p:nvSpPr>
          <p:spPr bwMode="auto">
            <a:xfrm>
              <a:off x="1786" y="4018"/>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 name="AutoShape 44"/>
            <p:cNvSpPr>
              <a:spLocks noChangeArrowheads="1"/>
            </p:cNvSpPr>
            <p:nvPr/>
          </p:nvSpPr>
          <p:spPr bwMode="auto">
            <a:xfrm>
              <a:off x="1876" y="4018"/>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 name="AutoShape 45"/>
            <p:cNvSpPr>
              <a:spLocks noChangeArrowheads="1"/>
            </p:cNvSpPr>
            <p:nvPr/>
          </p:nvSpPr>
          <p:spPr bwMode="auto">
            <a:xfrm>
              <a:off x="1966" y="4018"/>
              <a:ext cx="81"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 name="AutoShape 46"/>
            <p:cNvSpPr>
              <a:spLocks noChangeArrowheads="1"/>
            </p:cNvSpPr>
            <p:nvPr/>
          </p:nvSpPr>
          <p:spPr bwMode="auto">
            <a:xfrm>
              <a:off x="2057" y="4018"/>
              <a:ext cx="80"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3" name="Group 47"/>
          <p:cNvGrpSpPr>
            <a:grpSpLocks/>
          </p:cNvGrpSpPr>
          <p:nvPr/>
        </p:nvGrpSpPr>
        <p:grpSpPr bwMode="auto">
          <a:xfrm>
            <a:off x="4745038" y="3381375"/>
            <a:ext cx="987425" cy="196850"/>
            <a:chOff x="1667" y="3247"/>
            <a:chExt cx="442" cy="95"/>
          </a:xfrm>
        </p:grpSpPr>
        <p:sp>
          <p:nvSpPr>
            <p:cNvPr id="18" name="AutoShape 48"/>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9" name="AutoShape 49"/>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0" name="AutoShape 50"/>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1" name="AutoShape 51"/>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2" name="AutoShape 52"/>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4" name="Group 107"/>
          <p:cNvGrpSpPr>
            <a:grpSpLocks/>
          </p:cNvGrpSpPr>
          <p:nvPr/>
        </p:nvGrpSpPr>
        <p:grpSpPr bwMode="auto">
          <a:xfrm>
            <a:off x="7351713" y="3398838"/>
            <a:ext cx="987425" cy="196850"/>
            <a:chOff x="1695" y="4018"/>
            <a:chExt cx="442" cy="95"/>
          </a:xfrm>
        </p:grpSpPr>
        <p:sp>
          <p:nvSpPr>
            <p:cNvPr id="78" name="AutoShape 108"/>
            <p:cNvSpPr>
              <a:spLocks noChangeArrowheads="1"/>
            </p:cNvSpPr>
            <p:nvPr/>
          </p:nvSpPr>
          <p:spPr bwMode="auto">
            <a:xfrm>
              <a:off x="1695"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79" name="AutoShape 109"/>
            <p:cNvSpPr>
              <a:spLocks noChangeArrowheads="1"/>
            </p:cNvSpPr>
            <p:nvPr/>
          </p:nvSpPr>
          <p:spPr bwMode="auto">
            <a:xfrm>
              <a:off x="1786"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80" name="AutoShape 110"/>
            <p:cNvSpPr>
              <a:spLocks noChangeArrowheads="1"/>
            </p:cNvSpPr>
            <p:nvPr/>
          </p:nvSpPr>
          <p:spPr bwMode="auto">
            <a:xfrm>
              <a:off x="1876"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81" name="AutoShape 111"/>
            <p:cNvSpPr>
              <a:spLocks noChangeArrowheads="1"/>
            </p:cNvSpPr>
            <p:nvPr/>
          </p:nvSpPr>
          <p:spPr bwMode="auto">
            <a:xfrm>
              <a:off x="1966" y="4018"/>
              <a:ext cx="81"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82" name="AutoShape 112"/>
            <p:cNvSpPr>
              <a:spLocks noChangeArrowheads="1"/>
            </p:cNvSpPr>
            <p:nvPr/>
          </p:nvSpPr>
          <p:spPr bwMode="auto">
            <a:xfrm>
              <a:off x="2057" y="4018"/>
              <a:ext cx="80"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5" name="Group 155"/>
          <p:cNvGrpSpPr>
            <a:grpSpLocks/>
          </p:cNvGrpSpPr>
          <p:nvPr/>
        </p:nvGrpSpPr>
        <p:grpSpPr bwMode="auto">
          <a:xfrm>
            <a:off x="3376613" y="3381375"/>
            <a:ext cx="987425" cy="196850"/>
            <a:chOff x="1667" y="3247"/>
            <a:chExt cx="442" cy="95"/>
          </a:xfrm>
        </p:grpSpPr>
        <p:sp>
          <p:nvSpPr>
            <p:cNvPr id="91" name="AutoShape 156"/>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2" name="AutoShape 157"/>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3" name="AutoShape 158"/>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4" name="AutoShape 159"/>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5" name="AutoShape 160"/>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6" name="Group 161"/>
          <p:cNvGrpSpPr>
            <a:grpSpLocks/>
          </p:cNvGrpSpPr>
          <p:nvPr/>
        </p:nvGrpSpPr>
        <p:grpSpPr bwMode="auto">
          <a:xfrm>
            <a:off x="6037263" y="3398838"/>
            <a:ext cx="936625" cy="180975"/>
            <a:chOff x="3782" y="3296"/>
            <a:chExt cx="731" cy="114"/>
          </a:xfrm>
        </p:grpSpPr>
        <p:sp>
          <p:nvSpPr>
            <p:cNvPr id="97" name="AutoShape 162"/>
            <p:cNvSpPr>
              <a:spLocks noChangeArrowheads="1"/>
            </p:cNvSpPr>
            <p:nvPr/>
          </p:nvSpPr>
          <p:spPr bwMode="auto">
            <a:xfrm>
              <a:off x="3782" y="3296"/>
              <a:ext cx="133" cy="114"/>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8" name="AutoShape 163"/>
            <p:cNvSpPr>
              <a:spLocks noChangeArrowheads="1"/>
            </p:cNvSpPr>
            <p:nvPr/>
          </p:nvSpPr>
          <p:spPr bwMode="auto">
            <a:xfrm>
              <a:off x="3932" y="3296"/>
              <a:ext cx="133" cy="114"/>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99" name="AutoShape 164"/>
            <p:cNvSpPr>
              <a:spLocks noChangeArrowheads="1"/>
            </p:cNvSpPr>
            <p:nvPr/>
          </p:nvSpPr>
          <p:spPr bwMode="auto">
            <a:xfrm>
              <a:off x="4082" y="3296"/>
              <a:ext cx="133" cy="114"/>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00" name="AutoShape 165"/>
            <p:cNvSpPr>
              <a:spLocks noChangeArrowheads="1"/>
            </p:cNvSpPr>
            <p:nvPr/>
          </p:nvSpPr>
          <p:spPr bwMode="auto">
            <a:xfrm>
              <a:off x="4231" y="3296"/>
              <a:ext cx="135" cy="114"/>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01" name="AutoShape 166"/>
            <p:cNvSpPr>
              <a:spLocks noChangeArrowheads="1"/>
            </p:cNvSpPr>
            <p:nvPr/>
          </p:nvSpPr>
          <p:spPr bwMode="auto">
            <a:xfrm>
              <a:off x="4380" y="3296"/>
              <a:ext cx="133" cy="114"/>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7" name="Group 53"/>
          <p:cNvGrpSpPr>
            <a:grpSpLocks/>
          </p:cNvGrpSpPr>
          <p:nvPr/>
        </p:nvGrpSpPr>
        <p:grpSpPr bwMode="auto">
          <a:xfrm>
            <a:off x="3365500" y="4154488"/>
            <a:ext cx="987425" cy="198437"/>
            <a:chOff x="1667" y="3414"/>
            <a:chExt cx="442" cy="95"/>
          </a:xfrm>
        </p:grpSpPr>
        <p:sp>
          <p:nvSpPr>
            <p:cNvPr id="24" name="AutoShape 54"/>
            <p:cNvSpPr>
              <a:spLocks noChangeArrowheads="1"/>
            </p:cNvSpPr>
            <p:nvPr/>
          </p:nvSpPr>
          <p:spPr bwMode="auto">
            <a:xfrm>
              <a:off x="1667"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5" name="AutoShape 55"/>
            <p:cNvSpPr>
              <a:spLocks noChangeArrowheads="1"/>
            </p:cNvSpPr>
            <p:nvPr/>
          </p:nvSpPr>
          <p:spPr bwMode="auto">
            <a:xfrm>
              <a:off x="1757"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6" name="AutoShape 56"/>
            <p:cNvSpPr>
              <a:spLocks noChangeArrowheads="1"/>
            </p:cNvSpPr>
            <p:nvPr/>
          </p:nvSpPr>
          <p:spPr bwMode="auto">
            <a:xfrm>
              <a:off x="1848"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7" name="AutoShape 57"/>
            <p:cNvSpPr>
              <a:spLocks noChangeArrowheads="1"/>
            </p:cNvSpPr>
            <p:nvPr/>
          </p:nvSpPr>
          <p:spPr bwMode="auto">
            <a:xfrm>
              <a:off x="1938"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28" name="AutoShape 58"/>
            <p:cNvSpPr>
              <a:spLocks noChangeArrowheads="1"/>
            </p:cNvSpPr>
            <p:nvPr/>
          </p:nvSpPr>
          <p:spPr bwMode="auto">
            <a:xfrm>
              <a:off x="2029"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8" name="Group 59"/>
          <p:cNvGrpSpPr>
            <a:grpSpLocks/>
          </p:cNvGrpSpPr>
          <p:nvPr/>
        </p:nvGrpSpPr>
        <p:grpSpPr bwMode="auto">
          <a:xfrm>
            <a:off x="1987550" y="4124325"/>
            <a:ext cx="987425" cy="198438"/>
            <a:chOff x="1667" y="3247"/>
            <a:chExt cx="442" cy="95"/>
          </a:xfrm>
        </p:grpSpPr>
        <p:sp>
          <p:nvSpPr>
            <p:cNvPr id="30" name="AutoShape 60"/>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1" name="AutoShape 61"/>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2" name="AutoShape 62"/>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3" name="AutoShape 63"/>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4" name="AutoShape 64"/>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9" name="Group 65"/>
          <p:cNvGrpSpPr>
            <a:grpSpLocks/>
          </p:cNvGrpSpPr>
          <p:nvPr/>
        </p:nvGrpSpPr>
        <p:grpSpPr bwMode="auto">
          <a:xfrm>
            <a:off x="6051550" y="4154488"/>
            <a:ext cx="987425" cy="198437"/>
            <a:chOff x="1667" y="3247"/>
            <a:chExt cx="442" cy="95"/>
          </a:xfrm>
        </p:grpSpPr>
        <p:sp>
          <p:nvSpPr>
            <p:cNvPr id="36" name="AutoShape 66"/>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7" name="AutoShape 67"/>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8" name="AutoShape 68"/>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39" name="AutoShape 69"/>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40" name="AutoShape 70"/>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10" name="Group 71"/>
          <p:cNvGrpSpPr>
            <a:grpSpLocks/>
          </p:cNvGrpSpPr>
          <p:nvPr/>
        </p:nvGrpSpPr>
        <p:grpSpPr bwMode="auto">
          <a:xfrm>
            <a:off x="4708525" y="4154488"/>
            <a:ext cx="987425" cy="198437"/>
            <a:chOff x="1667" y="3247"/>
            <a:chExt cx="442" cy="95"/>
          </a:xfrm>
        </p:grpSpPr>
        <p:sp>
          <p:nvSpPr>
            <p:cNvPr id="42" name="AutoShape 72"/>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43" name="AutoShape 73"/>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44" name="AutoShape 74"/>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45" name="AutoShape 75"/>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46" name="AutoShape 76"/>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11" name="Group 101"/>
          <p:cNvGrpSpPr>
            <a:grpSpLocks/>
          </p:cNvGrpSpPr>
          <p:nvPr/>
        </p:nvGrpSpPr>
        <p:grpSpPr bwMode="auto">
          <a:xfrm>
            <a:off x="7315200" y="4154488"/>
            <a:ext cx="987425" cy="198437"/>
            <a:chOff x="1667" y="3414"/>
            <a:chExt cx="442" cy="95"/>
          </a:xfrm>
        </p:grpSpPr>
        <p:sp>
          <p:nvSpPr>
            <p:cNvPr id="72" name="AutoShape 102"/>
            <p:cNvSpPr>
              <a:spLocks noChangeArrowheads="1"/>
            </p:cNvSpPr>
            <p:nvPr/>
          </p:nvSpPr>
          <p:spPr bwMode="auto">
            <a:xfrm>
              <a:off x="1667"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73" name="AutoShape 103"/>
            <p:cNvSpPr>
              <a:spLocks noChangeArrowheads="1"/>
            </p:cNvSpPr>
            <p:nvPr/>
          </p:nvSpPr>
          <p:spPr bwMode="auto">
            <a:xfrm>
              <a:off x="1757"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74" name="AutoShape 104"/>
            <p:cNvSpPr>
              <a:spLocks noChangeArrowheads="1"/>
            </p:cNvSpPr>
            <p:nvPr/>
          </p:nvSpPr>
          <p:spPr bwMode="auto">
            <a:xfrm>
              <a:off x="1848"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75" name="AutoShape 105"/>
            <p:cNvSpPr>
              <a:spLocks noChangeArrowheads="1"/>
            </p:cNvSpPr>
            <p:nvPr/>
          </p:nvSpPr>
          <p:spPr bwMode="auto">
            <a:xfrm>
              <a:off x="1938"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76" name="AutoShape 106"/>
            <p:cNvSpPr>
              <a:spLocks noChangeArrowheads="1"/>
            </p:cNvSpPr>
            <p:nvPr/>
          </p:nvSpPr>
          <p:spPr bwMode="auto">
            <a:xfrm>
              <a:off x="2029"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17" name="Group 77"/>
          <p:cNvGrpSpPr>
            <a:grpSpLocks/>
          </p:cNvGrpSpPr>
          <p:nvPr/>
        </p:nvGrpSpPr>
        <p:grpSpPr bwMode="auto">
          <a:xfrm>
            <a:off x="6007100" y="4884738"/>
            <a:ext cx="987425" cy="196850"/>
            <a:chOff x="1667" y="3414"/>
            <a:chExt cx="442" cy="95"/>
          </a:xfrm>
        </p:grpSpPr>
        <p:sp>
          <p:nvSpPr>
            <p:cNvPr id="136" name="AutoShape 78"/>
            <p:cNvSpPr>
              <a:spLocks noChangeArrowheads="1"/>
            </p:cNvSpPr>
            <p:nvPr/>
          </p:nvSpPr>
          <p:spPr bwMode="auto">
            <a:xfrm>
              <a:off x="1667"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37" name="AutoShape 79"/>
            <p:cNvSpPr>
              <a:spLocks noChangeArrowheads="1"/>
            </p:cNvSpPr>
            <p:nvPr/>
          </p:nvSpPr>
          <p:spPr bwMode="auto">
            <a:xfrm>
              <a:off x="1757"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38" name="AutoShape 80"/>
            <p:cNvSpPr>
              <a:spLocks noChangeArrowheads="1"/>
            </p:cNvSpPr>
            <p:nvPr/>
          </p:nvSpPr>
          <p:spPr bwMode="auto">
            <a:xfrm>
              <a:off x="1848"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39" name="AutoShape 81"/>
            <p:cNvSpPr>
              <a:spLocks noChangeArrowheads="1"/>
            </p:cNvSpPr>
            <p:nvPr/>
          </p:nvSpPr>
          <p:spPr bwMode="auto">
            <a:xfrm>
              <a:off x="1938"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0" name="AutoShape 82"/>
            <p:cNvSpPr>
              <a:spLocks noChangeArrowheads="1"/>
            </p:cNvSpPr>
            <p:nvPr/>
          </p:nvSpPr>
          <p:spPr bwMode="auto">
            <a:xfrm>
              <a:off x="2029"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23" name="Group 83"/>
          <p:cNvGrpSpPr>
            <a:grpSpLocks/>
          </p:cNvGrpSpPr>
          <p:nvPr/>
        </p:nvGrpSpPr>
        <p:grpSpPr bwMode="auto">
          <a:xfrm>
            <a:off x="3327400" y="4865688"/>
            <a:ext cx="987425" cy="196850"/>
            <a:chOff x="1667" y="3247"/>
            <a:chExt cx="442" cy="95"/>
          </a:xfrm>
        </p:grpSpPr>
        <p:sp>
          <p:nvSpPr>
            <p:cNvPr id="142" name="AutoShape 84"/>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3" name="AutoShape 85"/>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4" name="AutoShape 86"/>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5" name="AutoShape 87"/>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6" name="AutoShape 88"/>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29" name="Group 89"/>
          <p:cNvGrpSpPr>
            <a:grpSpLocks/>
          </p:cNvGrpSpPr>
          <p:nvPr/>
        </p:nvGrpSpPr>
        <p:grpSpPr bwMode="auto">
          <a:xfrm>
            <a:off x="4687888" y="4865688"/>
            <a:ext cx="987425" cy="196850"/>
            <a:chOff x="1667" y="3247"/>
            <a:chExt cx="442" cy="95"/>
          </a:xfrm>
        </p:grpSpPr>
        <p:sp>
          <p:nvSpPr>
            <p:cNvPr id="148" name="AutoShape 90"/>
            <p:cNvSpPr>
              <a:spLocks noChangeArrowheads="1"/>
            </p:cNvSpPr>
            <p:nvPr/>
          </p:nvSpPr>
          <p:spPr bwMode="auto">
            <a:xfrm>
              <a:off x="1667"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49" name="AutoShape 91"/>
            <p:cNvSpPr>
              <a:spLocks noChangeArrowheads="1"/>
            </p:cNvSpPr>
            <p:nvPr/>
          </p:nvSpPr>
          <p:spPr bwMode="auto">
            <a:xfrm>
              <a:off x="1757"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0" name="AutoShape 92"/>
            <p:cNvSpPr>
              <a:spLocks noChangeArrowheads="1"/>
            </p:cNvSpPr>
            <p:nvPr/>
          </p:nvSpPr>
          <p:spPr bwMode="auto">
            <a:xfrm>
              <a:off x="1848"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1" name="AutoShape 93"/>
            <p:cNvSpPr>
              <a:spLocks noChangeArrowheads="1"/>
            </p:cNvSpPr>
            <p:nvPr/>
          </p:nvSpPr>
          <p:spPr bwMode="auto">
            <a:xfrm>
              <a:off x="1938" y="3247"/>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2" name="AutoShape 94"/>
            <p:cNvSpPr>
              <a:spLocks noChangeArrowheads="1"/>
            </p:cNvSpPr>
            <p:nvPr/>
          </p:nvSpPr>
          <p:spPr bwMode="auto">
            <a:xfrm>
              <a:off x="2029" y="3247"/>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64512" name="Group 95"/>
          <p:cNvGrpSpPr>
            <a:grpSpLocks/>
          </p:cNvGrpSpPr>
          <p:nvPr/>
        </p:nvGrpSpPr>
        <p:grpSpPr bwMode="auto">
          <a:xfrm>
            <a:off x="7307263" y="4902200"/>
            <a:ext cx="987425" cy="196850"/>
            <a:chOff x="1667" y="3414"/>
            <a:chExt cx="442" cy="95"/>
          </a:xfrm>
        </p:grpSpPr>
        <p:sp>
          <p:nvSpPr>
            <p:cNvPr id="154" name="AutoShape 96"/>
            <p:cNvSpPr>
              <a:spLocks noChangeArrowheads="1"/>
            </p:cNvSpPr>
            <p:nvPr/>
          </p:nvSpPr>
          <p:spPr bwMode="auto">
            <a:xfrm>
              <a:off x="1667"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5" name="AutoShape 97"/>
            <p:cNvSpPr>
              <a:spLocks noChangeArrowheads="1"/>
            </p:cNvSpPr>
            <p:nvPr/>
          </p:nvSpPr>
          <p:spPr bwMode="auto">
            <a:xfrm>
              <a:off x="1757"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6" name="AutoShape 98"/>
            <p:cNvSpPr>
              <a:spLocks noChangeArrowheads="1"/>
            </p:cNvSpPr>
            <p:nvPr/>
          </p:nvSpPr>
          <p:spPr bwMode="auto">
            <a:xfrm>
              <a:off x="1848"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7" name="AutoShape 99"/>
            <p:cNvSpPr>
              <a:spLocks noChangeArrowheads="1"/>
            </p:cNvSpPr>
            <p:nvPr/>
          </p:nvSpPr>
          <p:spPr bwMode="auto">
            <a:xfrm>
              <a:off x="1938" y="3414"/>
              <a:ext cx="81"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58" name="AutoShape 100"/>
            <p:cNvSpPr>
              <a:spLocks noChangeArrowheads="1"/>
            </p:cNvSpPr>
            <p:nvPr/>
          </p:nvSpPr>
          <p:spPr bwMode="auto">
            <a:xfrm>
              <a:off x="2029" y="3414"/>
              <a:ext cx="80" cy="95"/>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grpSp>
        <p:nvGrpSpPr>
          <p:cNvPr id="64513" name="Group 148"/>
          <p:cNvGrpSpPr>
            <a:grpSpLocks/>
          </p:cNvGrpSpPr>
          <p:nvPr/>
        </p:nvGrpSpPr>
        <p:grpSpPr bwMode="auto">
          <a:xfrm>
            <a:off x="1943100" y="4865688"/>
            <a:ext cx="987425" cy="196850"/>
            <a:chOff x="1695" y="4018"/>
            <a:chExt cx="442" cy="95"/>
          </a:xfrm>
        </p:grpSpPr>
        <p:sp>
          <p:nvSpPr>
            <p:cNvPr id="160" name="AutoShape 149"/>
            <p:cNvSpPr>
              <a:spLocks noChangeArrowheads="1"/>
            </p:cNvSpPr>
            <p:nvPr/>
          </p:nvSpPr>
          <p:spPr bwMode="auto">
            <a:xfrm>
              <a:off x="1695"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1" name="AutoShape 150"/>
            <p:cNvSpPr>
              <a:spLocks noChangeArrowheads="1"/>
            </p:cNvSpPr>
            <p:nvPr/>
          </p:nvSpPr>
          <p:spPr bwMode="auto">
            <a:xfrm>
              <a:off x="1786"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2" name="AutoShape 151"/>
            <p:cNvSpPr>
              <a:spLocks noChangeArrowheads="1"/>
            </p:cNvSpPr>
            <p:nvPr/>
          </p:nvSpPr>
          <p:spPr bwMode="auto">
            <a:xfrm>
              <a:off x="1876" y="4018"/>
              <a:ext cx="80" cy="95"/>
            </a:xfrm>
            <a:prstGeom prst="star5">
              <a:avLst/>
            </a:prstGeom>
            <a:solidFill>
              <a:schemeClr val="folHlink"/>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3" name="AutoShape 152"/>
            <p:cNvSpPr>
              <a:spLocks noChangeArrowheads="1"/>
            </p:cNvSpPr>
            <p:nvPr/>
          </p:nvSpPr>
          <p:spPr bwMode="auto">
            <a:xfrm>
              <a:off x="1966" y="4018"/>
              <a:ext cx="81"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4" name="AutoShape 153"/>
            <p:cNvSpPr>
              <a:spLocks noChangeArrowheads="1"/>
            </p:cNvSpPr>
            <p:nvPr/>
          </p:nvSpPr>
          <p:spPr bwMode="auto">
            <a:xfrm>
              <a:off x="2057" y="4018"/>
              <a:ext cx="80" cy="95"/>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grpSp>
      <p:sp>
        <p:nvSpPr>
          <p:cNvPr id="165" name="AutoShape 60"/>
          <p:cNvSpPr>
            <a:spLocks noChangeArrowheads="1"/>
          </p:cNvSpPr>
          <p:nvPr/>
        </p:nvSpPr>
        <p:spPr bwMode="auto">
          <a:xfrm>
            <a:off x="1946275" y="4865688"/>
            <a:ext cx="179388" cy="198437"/>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6" name="AutoShape 60"/>
          <p:cNvSpPr>
            <a:spLocks noChangeArrowheads="1"/>
          </p:cNvSpPr>
          <p:nvPr/>
        </p:nvSpPr>
        <p:spPr bwMode="auto">
          <a:xfrm>
            <a:off x="2149475" y="4865688"/>
            <a:ext cx="177800" cy="198437"/>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7" name="AutoShape 60"/>
          <p:cNvSpPr>
            <a:spLocks noChangeArrowheads="1"/>
          </p:cNvSpPr>
          <p:nvPr/>
        </p:nvSpPr>
        <p:spPr bwMode="auto">
          <a:xfrm>
            <a:off x="2344738" y="4862513"/>
            <a:ext cx="177800" cy="198437"/>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8" name="AutoShape 46"/>
          <p:cNvSpPr>
            <a:spLocks noChangeArrowheads="1"/>
          </p:cNvSpPr>
          <p:nvPr/>
        </p:nvSpPr>
        <p:spPr bwMode="auto">
          <a:xfrm>
            <a:off x="4173538" y="4160838"/>
            <a:ext cx="179387" cy="196850"/>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69" name="AutoShape 82"/>
          <p:cNvSpPr>
            <a:spLocks noChangeArrowheads="1"/>
          </p:cNvSpPr>
          <p:nvPr/>
        </p:nvSpPr>
        <p:spPr bwMode="auto">
          <a:xfrm>
            <a:off x="8113713" y="4905375"/>
            <a:ext cx="179387" cy="196850"/>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0" name="AutoShape 82"/>
          <p:cNvSpPr>
            <a:spLocks noChangeArrowheads="1"/>
          </p:cNvSpPr>
          <p:nvPr/>
        </p:nvSpPr>
        <p:spPr bwMode="auto">
          <a:xfrm>
            <a:off x="8124825" y="4157663"/>
            <a:ext cx="177800" cy="196850"/>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1" name="AutoShape 82"/>
          <p:cNvSpPr>
            <a:spLocks noChangeArrowheads="1"/>
          </p:cNvSpPr>
          <p:nvPr/>
        </p:nvSpPr>
        <p:spPr bwMode="auto">
          <a:xfrm>
            <a:off x="6815138" y="4884738"/>
            <a:ext cx="179387" cy="196850"/>
          </a:xfrm>
          <a:prstGeom prst="star5">
            <a:avLst/>
          </a:prstGeom>
          <a:solidFill>
            <a:schemeClr val="bg1"/>
          </a:solidFill>
          <a:ln w="6350">
            <a:solidFill>
              <a:srgbClr val="006699"/>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2" name="AutoShape 52"/>
          <p:cNvSpPr>
            <a:spLocks noChangeArrowheads="1"/>
          </p:cNvSpPr>
          <p:nvPr/>
        </p:nvSpPr>
        <p:spPr bwMode="auto">
          <a:xfrm>
            <a:off x="6030913" y="3392488"/>
            <a:ext cx="179387" cy="196850"/>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3" name="AutoShape 52"/>
          <p:cNvSpPr>
            <a:spLocks noChangeArrowheads="1"/>
          </p:cNvSpPr>
          <p:nvPr/>
        </p:nvSpPr>
        <p:spPr bwMode="auto">
          <a:xfrm>
            <a:off x="6226175" y="3389313"/>
            <a:ext cx="177800" cy="196850"/>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4" name="AutoShape 52"/>
          <p:cNvSpPr>
            <a:spLocks noChangeArrowheads="1"/>
          </p:cNvSpPr>
          <p:nvPr/>
        </p:nvSpPr>
        <p:spPr bwMode="auto">
          <a:xfrm>
            <a:off x="7348538" y="3400425"/>
            <a:ext cx="179387" cy="196850"/>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5" name="AutoShape 52"/>
          <p:cNvSpPr>
            <a:spLocks noChangeArrowheads="1"/>
          </p:cNvSpPr>
          <p:nvPr/>
        </p:nvSpPr>
        <p:spPr bwMode="auto">
          <a:xfrm>
            <a:off x="7553325" y="3397250"/>
            <a:ext cx="179388" cy="196850"/>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
        <p:nvSpPr>
          <p:cNvPr id="176" name="AutoShape 52"/>
          <p:cNvSpPr>
            <a:spLocks noChangeArrowheads="1"/>
          </p:cNvSpPr>
          <p:nvPr/>
        </p:nvSpPr>
        <p:spPr bwMode="auto">
          <a:xfrm>
            <a:off x="7758113" y="3398838"/>
            <a:ext cx="177800" cy="196850"/>
          </a:xfrm>
          <a:prstGeom prst="star5">
            <a:avLst/>
          </a:prstGeom>
          <a:solidFill>
            <a:srgbClr val="FF0000"/>
          </a:solidFill>
          <a:ln w="3175">
            <a:solidFill>
              <a:srgbClr val="FFFF00"/>
            </a:solidFill>
            <a:miter lim="800000"/>
            <a:headEnd/>
            <a:tailEnd/>
          </a:ln>
          <a:effectLst/>
        </p:spPr>
        <p:txBody>
          <a:bodyPr wrap="none" lIns="0" tIns="0" rIns="0" bIns="0" anchor="ctr"/>
          <a:lstStyle/>
          <a:p>
            <a:pPr>
              <a:defRPr/>
            </a:pPr>
            <a:endParaRPr lang="zh-CN" altLang="en-US">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磁带设备</a:t>
            </a:r>
          </a:p>
        </p:txBody>
      </p:sp>
      <p:sp>
        <p:nvSpPr>
          <p:cNvPr id="65541"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磁带设备的类型</a:t>
            </a:r>
            <a:endParaRPr lang="en-US" altLang="zh-CN" sz="1800">
              <a:solidFill>
                <a:srgbClr val="C00000"/>
              </a:solidFill>
              <a:latin typeface="微软雅黑" pitchFamily="34" charset="-122"/>
              <a:ea typeface="微软雅黑" pitchFamily="34" charset="-122"/>
            </a:endParaRPr>
          </a:p>
        </p:txBody>
      </p:sp>
      <p:pic>
        <p:nvPicPr>
          <p:cNvPr id="65542" name="Picture 9" descr="http://www.superwarehouse.com/images/products/AR-K26LA-YF.jpg"/>
          <p:cNvPicPr>
            <a:picLocks noChangeAspect="1" noChangeArrowheads="1"/>
          </p:cNvPicPr>
          <p:nvPr/>
        </p:nvPicPr>
        <p:blipFill>
          <a:blip r:embed="rId3"/>
          <a:srcRect/>
          <a:stretch>
            <a:fillRect/>
          </a:stretch>
        </p:blipFill>
        <p:spPr bwMode="auto">
          <a:xfrm>
            <a:off x="709613" y="2462213"/>
            <a:ext cx="1819275" cy="1819275"/>
          </a:xfrm>
          <a:prstGeom prst="rect">
            <a:avLst/>
          </a:prstGeom>
          <a:noFill/>
          <a:ln w="9525">
            <a:noFill/>
            <a:miter lim="800000"/>
            <a:headEnd/>
            <a:tailEnd/>
          </a:ln>
        </p:spPr>
      </p:pic>
      <p:pic>
        <p:nvPicPr>
          <p:cNvPr id="65543" name="Picture 7" descr="http://www.storworld.com/UploadFiles_6170/200603/20060308102829493.jpg"/>
          <p:cNvPicPr>
            <a:picLocks noChangeAspect="1" noChangeArrowheads="1"/>
          </p:cNvPicPr>
          <p:nvPr/>
        </p:nvPicPr>
        <p:blipFill>
          <a:blip r:embed="rId4"/>
          <a:srcRect/>
          <a:stretch>
            <a:fillRect/>
          </a:stretch>
        </p:blipFill>
        <p:spPr bwMode="auto">
          <a:xfrm>
            <a:off x="842963" y="1547813"/>
            <a:ext cx="1751012" cy="1125537"/>
          </a:xfrm>
          <a:prstGeom prst="rect">
            <a:avLst/>
          </a:prstGeom>
          <a:noFill/>
          <a:ln w="9525">
            <a:noFill/>
            <a:miter lim="800000"/>
            <a:headEnd/>
            <a:tailEnd/>
          </a:ln>
        </p:spPr>
      </p:pic>
      <p:pic>
        <p:nvPicPr>
          <p:cNvPr id="65544" name="Picture 11" descr="http://image.it168.com/product/cBig_pic/0730/178063.jpg"/>
          <p:cNvPicPr>
            <a:picLocks noChangeAspect="1" noChangeArrowheads="1"/>
          </p:cNvPicPr>
          <p:nvPr/>
        </p:nvPicPr>
        <p:blipFill>
          <a:blip r:embed="rId5"/>
          <a:srcRect/>
          <a:stretch>
            <a:fillRect/>
          </a:stretch>
        </p:blipFill>
        <p:spPr bwMode="auto">
          <a:xfrm>
            <a:off x="519113" y="4119563"/>
            <a:ext cx="2166937" cy="2166937"/>
          </a:xfrm>
          <a:prstGeom prst="rect">
            <a:avLst/>
          </a:prstGeom>
          <a:noFill/>
          <a:ln w="9525">
            <a:noFill/>
            <a:miter lim="800000"/>
            <a:headEnd/>
            <a:tailEnd/>
          </a:ln>
        </p:spPr>
      </p:pic>
      <p:sp>
        <p:nvSpPr>
          <p:cNvPr id="65545" name="Text Box 83"/>
          <p:cNvSpPr txBox="1">
            <a:spLocks noChangeArrowheads="1"/>
          </p:cNvSpPr>
          <p:nvPr/>
        </p:nvSpPr>
        <p:spPr bwMode="auto">
          <a:xfrm>
            <a:off x="1244600" y="2474913"/>
            <a:ext cx="928688" cy="369887"/>
          </a:xfrm>
          <a:prstGeom prst="rect">
            <a:avLst/>
          </a:prstGeom>
          <a:noFill/>
          <a:ln w="12700" algn="ctr">
            <a:noFill/>
            <a:miter lim="800000"/>
            <a:headEnd/>
            <a:tailEnd/>
          </a:ln>
        </p:spPr>
        <p:txBody>
          <a:bodyPr>
            <a:spAutoFit/>
          </a:bodyPr>
          <a:lstStyle/>
          <a:p>
            <a:pPr algn="ctr">
              <a:spcBef>
                <a:spcPct val="50000"/>
              </a:spcBef>
            </a:pPr>
            <a:r>
              <a:rPr lang="zh-CN" altLang="en-US" sz="1800">
                <a:solidFill>
                  <a:srgbClr val="002060"/>
                </a:solidFill>
                <a:latin typeface="微软雅黑" pitchFamily="34" charset="-122"/>
                <a:ea typeface="微软雅黑" pitchFamily="34" charset="-122"/>
              </a:rPr>
              <a:t>磁带机</a:t>
            </a:r>
          </a:p>
        </p:txBody>
      </p:sp>
      <p:sp>
        <p:nvSpPr>
          <p:cNvPr id="65546" name="Text Box 83"/>
          <p:cNvSpPr txBox="1">
            <a:spLocks noChangeArrowheads="1"/>
          </p:cNvSpPr>
          <p:nvPr/>
        </p:nvSpPr>
        <p:spPr bwMode="auto">
          <a:xfrm>
            <a:off x="939800" y="3770313"/>
            <a:ext cx="1651000" cy="369887"/>
          </a:xfrm>
          <a:prstGeom prst="rect">
            <a:avLst/>
          </a:prstGeom>
          <a:noFill/>
          <a:ln w="12700" algn="ctr">
            <a:noFill/>
            <a:miter lim="800000"/>
            <a:headEnd/>
            <a:tailEnd/>
          </a:ln>
        </p:spPr>
        <p:txBody>
          <a:bodyPr>
            <a:spAutoFit/>
          </a:bodyPr>
          <a:lstStyle/>
          <a:p>
            <a:pPr algn="ctr">
              <a:spcBef>
                <a:spcPct val="50000"/>
              </a:spcBef>
            </a:pPr>
            <a:r>
              <a:rPr lang="zh-CN" altLang="en-US" sz="1800">
                <a:solidFill>
                  <a:srgbClr val="002060"/>
                </a:solidFill>
                <a:latin typeface="微软雅黑" pitchFamily="34" charset="-122"/>
                <a:ea typeface="微软雅黑" pitchFamily="34" charset="-122"/>
              </a:rPr>
              <a:t>自动加载机</a:t>
            </a:r>
          </a:p>
        </p:txBody>
      </p:sp>
      <p:sp>
        <p:nvSpPr>
          <p:cNvPr id="65547" name="Text Box 83"/>
          <p:cNvSpPr txBox="1">
            <a:spLocks noChangeArrowheads="1"/>
          </p:cNvSpPr>
          <p:nvPr/>
        </p:nvSpPr>
        <p:spPr bwMode="auto">
          <a:xfrm>
            <a:off x="863600" y="6227763"/>
            <a:ext cx="1651000" cy="369887"/>
          </a:xfrm>
          <a:prstGeom prst="rect">
            <a:avLst/>
          </a:prstGeom>
          <a:noFill/>
          <a:ln w="12700" algn="ctr">
            <a:noFill/>
            <a:miter lim="800000"/>
            <a:headEnd/>
            <a:tailEnd/>
          </a:ln>
        </p:spPr>
        <p:txBody>
          <a:bodyPr>
            <a:spAutoFit/>
          </a:bodyPr>
          <a:lstStyle/>
          <a:p>
            <a:pPr algn="ctr">
              <a:spcBef>
                <a:spcPct val="50000"/>
              </a:spcBef>
            </a:pPr>
            <a:r>
              <a:rPr lang="zh-CN" altLang="en-US" sz="1800">
                <a:solidFill>
                  <a:srgbClr val="002060"/>
                </a:solidFill>
                <a:latin typeface="微软雅黑" pitchFamily="34" charset="-122"/>
                <a:ea typeface="微软雅黑" pitchFamily="34" charset="-122"/>
              </a:rPr>
              <a:t>磁带库</a:t>
            </a:r>
          </a:p>
        </p:txBody>
      </p:sp>
      <p:sp>
        <p:nvSpPr>
          <p:cNvPr id="65548" name="Text Box 83"/>
          <p:cNvSpPr txBox="1">
            <a:spLocks noChangeArrowheads="1"/>
          </p:cNvSpPr>
          <p:nvPr/>
        </p:nvSpPr>
        <p:spPr bwMode="auto">
          <a:xfrm>
            <a:off x="2946400" y="1851025"/>
            <a:ext cx="6070600" cy="368300"/>
          </a:xfrm>
          <a:prstGeom prst="rect">
            <a:avLst/>
          </a:prstGeom>
          <a:noFill/>
          <a:ln w="12700" algn="ctr">
            <a:noFill/>
            <a:miter lim="800000"/>
            <a:headEnd/>
            <a:tailEnd/>
          </a:ln>
        </p:spPr>
        <p:txBody>
          <a:bodyPr>
            <a:spAutoFit/>
          </a:bodyPr>
          <a:lstStyle/>
          <a:p>
            <a:pPr algn="ctr">
              <a:spcBef>
                <a:spcPct val="50000"/>
              </a:spcBef>
            </a:pPr>
            <a:r>
              <a:rPr lang="zh-CN" altLang="en-US" sz="1800" dirty="0">
                <a:solidFill>
                  <a:srgbClr val="002060"/>
                </a:solidFill>
                <a:latin typeface="微软雅黑" pitchFamily="34" charset="-122"/>
                <a:ea typeface="微软雅黑" pitchFamily="34" charset="-122"/>
              </a:rPr>
              <a:t>具有特殊数据存储格式、数据校验功能的</a:t>
            </a:r>
            <a:r>
              <a:rPr lang="en-US" altLang="zh-CN" sz="1800" dirty="0">
                <a:solidFill>
                  <a:srgbClr val="002060"/>
                </a:solidFill>
                <a:latin typeface="微软雅黑" pitchFamily="34" charset="-122"/>
                <a:ea typeface="微软雅黑" pitchFamily="34" charset="-122"/>
              </a:rPr>
              <a:t>”</a:t>
            </a:r>
            <a:r>
              <a:rPr lang="zh-CN" altLang="en-US" sz="1800" dirty="0">
                <a:solidFill>
                  <a:srgbClr val="002060"/>
                </a:solidFill>
                <a:latin typeface="微软雅黑" pitchFamily="34" charset="-122"/>
                <a:ea typeface="微软雅黑" pitchFamily="34" charset="-122"/>
              </a:rPr>
              <a:t>录音机</a:t>
            </a:r>
            <a:r>
              <a:rPr lang="en-US" altLang="zh-CN" sz="1800" dirty="0">
                <a:solidFill>
                  <a:srgbClr val="002060"/>
                </a:solidFill>
                <a:latin typeface="微软雅黑" pitchFamily="34" charset="-122"/>
                <a:ea typeface="微软雅黑" pitchFamily="34" charset="-122"/>
              </a:rPr>
              <a:t>”</a:t>
            </a:r>
            <a:r>
              <a:rPr lang="zh-CN" altLang="en-US" sz="1800" dirty="0">
                <a:solidFill>
                  <a:srgbClr val="002060"/>
                </a:solidFill>
                <a:latin typeface="微软雅黑" pitchFamily="34" charset="-122"/>
                <a:ea typeface="微软雅黑" pitchFamily="34" charset="-122"/>
              </a:rPr>
              <a:t>设备</a:t>
            </a:r>
          </a:p>
        </p:txBody>
      </p:sp>
      <p:sp>
        <p:nvSpPr>
          <p:cNvPr id="65549" name="矩形 12"/>
          <p:cNvSpPr>
            <a:spLocks noChangeArrowheads="1"/>
          </p:cNvSpPr>
          <p:nvPr/>
        </p:nvSpPr>
        <p:spPr bwMode="auto">
          <a:xfrm>
            <a:off x="3021013" y="3241675"/>
            <a:ext cx="5724525" cy="369888"/>
          </a:xfrm>
          <a:prstGeom prst="rect">
            <a:avLst/>
          </a:prstGeom>
          <a:noFill/>
          <a:ln w="9525">
            <a:noFill/>
            <a:miter lim="800000"/>
            <a:headEnd/>
            <a:tailEnd/>
          </a:ln>
        </p:spPr>
        <p:txBody>
          <a:bodyPr wrap="none">
            <a:spAutoFit/>
          </a:bodyPr>
          <a:lstStyle/>
          <a:p>
            <a:r>
              <a:rPr lang="zh-CN" altLang="en-US" sz="1800">
                <a:solidFill>
                  <a:srgbClr val="002060"/>
                </a:solidFill>
                <a:latin typeface="微软雅黑" pitchFamily="34" charset="-122"/>
                <a:ea typeface="微软雅黑" pitchFamily="34" charset="-122"/>
              </a:rPr>
              <a:t>通过一个简单的自动传送装置移动磁带的自动装载设备</a:t>
            </a:r>
          </a:p>
        </p:txBody>
      </p:sp>
      <p:sp>
        <p:nvSpPr>
          <p:cNvPr id="65550" name="矩形 13"/>
          <p:cNvSpPr>
            <a:spLocks noChangeArrowheads="1"/>
          </p:cNvSpPr>
          <p:nvPr/>
        </p:nvSpPr>
        <p:spPr bwMode="auto">
          <a:xfrm>
            <a:off x="3016250" y="4591050"/>
            <a:ext cx="5945188" cy="646113"/>
          </a:xfrm>
          <a:prstGeom prst="rect">
            <a:avLst/>
          </a:prstGeom>
          <a:noFill/>
          <a:ln w="9525">
            <a:noFill/>
            <a:miter lim="800000"/>
            <a:headEnd/>
            <a:tailEnd/>
          </a:ln>
        </p:spPr>
        <p:txBody>
          <a:bodyPr>
            <a:spAutoFit/>
          </a:bodyPr>
          <a:lstStyle/>
          <a:p>
            <a:r>
              <a:rPr lang="zh-CN" altLang="en-US" sz="1800">
                <a:solidFill>
                  <a:srgbClr val="002060"/>
                </a:solidFill>
                <a:latin typeface="微软雅黑" pitchFamily="34" charset="-122"/>
                <a:ea typeface="微软雅黑" pitchFamily="34" charset="-122"/>
              </a:rPr>
              <a:t>通过机械手来抓取磁带，支持广泛的连接、性能高效、拥有海纳百川容量的智能备份归档设备</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3"/>
          <p:cNvSpPr>
            <a:spLocks noChangeArrowheads="1"/>
          </p:cNvSpPr>
          <p:nvPr/>
        </p:nvSpPr>
        <p:spPr bwMode="invGray">
          <a:xfrm rot="10800000">
            <a:off x="615950" y="1925638"/>
            <a:ext cx="2536825" cy="1958975"/>
          </a:xfrm>
          <a:prstGeom prst="triangle">
            <a:avLst>
              <a:gd name="adj" fmla="val 50000"/>
            </a:avLst>
          </a:prstGeom>
          <a:solidFill>
            <a:schemeClr val="bg1">
              <a:lumMod val="95000"/>
            </a:schemeClr>
          </a:solidFill>
          <a:ln w="9525" algn="ctr">
            <a:solidFill>
              <a:schemeClr val="bg1">
                <a:lumMod val="85000"/>
              </a:schemeClr>
            </a:solidFill>
            <a:miter lim="800000"/>
            <a:headEnd/>
            <a:tailEnd/>
          </a:ln>
          <a:effectLst/>
        </p:spPr>
        <p:txBody>
          <a:bodyPr wrap="none" anchor="ctr"/>
          <a:lstStyle/>
          <a:p>
            <a:pPr algn="ctr">
              <a:spcBef>
                <a:spcPct val="50000"/>
              </a:spcBef>
              <a:defRPr/>
            </a:pPr>
            <a:endParaRPr lang="zh-CN" altLang="en-US">
              <a:ea typeface="宋体" pitchFamily="2" charset="-122"/>
            </a:endParaRPr>
          </a:p>
        </p:txBody>
      </p:sp>
      <p:sp>
        <p:nvSpPr>
          <p:cNvPr id="27" name="AutoShape 8"/>
          <p:cNvSpPr>
            <a:spLocks noChangeArrowheads="1"/>
          </p:cNvSpPr>
          <p:nvPr/>
        </p:nvSpPr>
        <p:spPr bwMode="invGray">
          <a:xfrm rot="10800000">
            <a:off x="3340100" y="1924050"/>
            <a:ext cx="2536825" cy="1958975"/>
          </a:xfrm>
          <a:prstGeom prst="triangle">
            <a:avLst>
              <a:gd name="adj" fmla="val 50000"/>
            </a:avLst>
          </a:prstGeom>
          <a:solidFill>
            <a:schemeClr val="bg1">
              <a:lumMod val="95000"/>
            </a:schemeClr>
          </a:solidFill>
          <a:ln w="9525" algn="ctr">
            <a:solidFill>
              <a:schemeClr val="bg1">
                <a:lumMod val="85000"/>
              </a:schemeClr>
            </a:solidFill>
            <a:miter lim="800000"/>
            <a:headEnd/>
            <a:tailEnd/>
          </a:ln>
          <a:effectLst/>
        </p:spPr>
        <p:txBody>
          <a:bodyPr wrap="none" anchor="ctr"/>
          <a:lstStyle/>
          <a:p>
            <a:pPr algn="ctr">
              <a:spcBef>
                <a:spcPct val="50000"/>
              </a:spcBef>
              <a:defRPr/>
            </a:pPr>
            <a:endParaRPr lang="zh-CN" altLang="en-US">
              <a:ea typeface="宋体" pitchFamily="2" charset="-122"/>
            </a:endParaRPr>
          </a:p>
        </p:txBody>
      </p:sp>
      <p:sp>
        <p:nvSpPr>
          <p:cNvPr id="29" name="AutoShape 9"/>
          <p:cNvSpPr>
            <a:spLocks noChangeArrowheads="1"/>
          </p:cNvSpPr>
          <p:nvPr/>
        </p:nvSpPr>
        <p:spPr bwMode="invGray">
          <a:xfrm rot="10800000">
            <a:off x="6045200" y="1924050"/>
            <a:ext cx="2536825" cy="1958975"/>
          </a:xfrm>
          <a:prstGeom prst="triangle">
            <a:avLst>
              <a:gd name="adj" fmla="val 50000"/>
            </a:avLst>
          </a:prstGeom>
          <a:solidFill>
            <a:schemeClr val="bg1">
              <a:lumMod val="95000"/>
            </a:schemeClr>
          </a:solidFill>
          <a:ln w="9525" algn="ctr">
            <a:solidFill>
              <a:schemeClr val="bg1">
                <a:lumMod val="85000"/>
              </a:schemeClr>
            </a:solidFill>
            <a:miter lim="800000"/>
            <a:headEnd/>
            <a:tailEnd/>
          </a:ln>
          <a:effectLst/>
        </p:spPr>
        <p:txBody>
          <a:bodyPr wrap="none" anchor="ctr"/>
          <a:lstStyle/>
          <a:p>
            <a:pPr algn="ctr">
              <a:spcBef>
                <a:spcPct val="50000"/>
              </a:spcBef>
              <a:defRPr/>
            </a:pPr>
            <a:endParaRPr lang="zh-CN" altLang="en-US">
              <a:ea typeface="宋体" pitchFamily="2" charset="-122"/>
            </a:endParaRPr>
          </a:p>
        </p:txBody>
      </p:sp>
      <p:grpSp>
        <p:nvGrpSpPr>
          <p:cNvPr id="2" name="Group 18"/>
          <p:cNvGrpSpPr>
            <a:grpSpLocks/>
          </p:cNvGrpSpPr>
          <p:nvPr/>
        </p:nvGrpSpPr>
        <p:grpSpPr bwMode="auto">
          <a:xfrm>
            <a:off x="3343275" y="1406525"/>
            <a:ext cx="2457450" cy="554038"/>
            <a:chOff x="2203" y="1126"/>
            <a:chExt cx="1548" cy="349"/>
          </a:xfrm>
        </p:grpSpPr>
        <p:sp>
          <p:nvSpPr>
            <p:cNvPr id="46" name="AutoShape 19"/>
            <p:cNvSpPr>
              <a:spLocks noChangeArrowheads="1"/>
            </p:cNvSpPr>
            <p:nvPr/>
          </p:nvSpPr>
          <p:spPr bwMode="gray">
            <a:xfrm>
              <a:off x="2203" y="1126"/>
              <a:ext cx="1548" cy="349"/>
            </a:xfrm>
            <a:prstGeom prst="roundRect">
              <a:avLst>
                <a:gd name="adj" fmla="val 50000"/>
              </a:avLst>
            </a:prstGeom>
            <a:gradFill rotWithShape="1">
              <a:gsLst>
                <a:gs pos="0">
                  <a:srgbClr val="CCECFF">
                    <a:gamma/>
                    <a:shade val="36078"/>
                    <a:invGamma/>
                  </a:srgbClr>
                </a:gs>
                <a:gs pos="50000">
                  <a:srgbClr val="CCECFF"/>
                </a:gs>
                <a:gs pos="100000">
                  <a:srgbClr val="CCECFF">
                    <a:gamma/>
                    <a:shade val="36078"/>
                    <a:invGamma/>
                  </a:srgbClr>
                </a:gs>
              </a:gsLst>
              <a:lin ang="5400000" scaled="1"/>
            </a:gradFill>
            <a:ln w="9525" algn="ctr">
              <a:solidFill>
                <a:schemeClr val="bg1">
                  <a:lumMod val="95000"/>
                </a:schemeClr>
              </a:solidFill>
              <a:round/>
              <a:headEnd/>
              <a:tailEnd/>
            </a:ln>
            <a:effectLst>
              <a:outerShdw dist="40161" dir="4293903" algn="ctr" rotWithShape="0">
                <a:srgbClr val="CCECFF">
                  <a:alpha val="50000"/>
                </a:srgbClr>
              </a:outerShdw>
            </a:effectLst>
          </p:spPr>
          <p:txBody>
            <a:bodyPr wrap="none" anchor="ctr"/>
            <a:lstStyle/>
            <a:p>
              <a:pPr algn="ctr">
                <a:spcBef>
                  <a:spcPct val="50000"/>
                </a:spcBef>
                <a:defRPr/>
              </a:pPr>
              <a:endParaRPr lang="zh-CN" altLang="en-US">
                <a:ea typeface="宋体" pitchFamily="2" charset="-122"/>
              </a:endParaRPr>
            </a:p>
          </p:txBody>
        </p:sp>
        <p:sp>
          <p:nvSpPr>
            <p:cNvPr id="47" name="AutoShape 20"/>
            <p:cNvSpPr>
              <a:spLocks noChangeArrowheads="1"/>
            </p:cNvSpPr>
            <p:nvPr/>
          </p:nvSpPr>
          <p:spPr bwMode="gray">
            <a:xfrm>
              <a:off x="2221" y="1144"/>
              <a:ext cx="1506" cy="312"/>
            </a:xfrm>
            <a:prstGeom prst="roundRect">
              <a:avLst>
                <a:gd name="adj" fmla="val 50000"/>
              </a:avLst>
            </a:prstGeom>
            <a:gradFill rotWithShape="1">
              <a:gsLst>
                <a:gs pos="0">
                  <a:srgbClr val="CCECFF">
                    <a:alpha val="89999"/>
                  </a:srgbClr>
                </a:gs>
                <a:gs pos="50000">
                  <a:srgbClr val="CCECFF">
                    <a:gamma/>
                    <a:tint val="33725"/>
                    <a:invGamma/>
                  </a:srgbClr>
                </a:gs>
                <a:gs pos="100000">
                  <a:srgbClr val="CCECFF">
                    <a:alpha val="89999"/>
                  </a:srgbClr>
                </a:gs>
              </a:gsLst>
              <a:lin ang="0" scaled="1"/>
            </a:gradFill>
            <a:ln w="9525" algn="ctr">
              <a:solidFill>
                <a:schemeClr val="bg1">
                  <a:lumMod val="9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3" name="Group 22"/>
          <p:cNvGrpSpPr>
            <a:grpSpLocks/>
          </p:cNvGrpSpPr>
          <p:nvPr/>
        </p:nvGrpSpPr>
        <p:grpSpPr bwMode="auto">
          <a:xfrm>
            <a:off x="6069013" y="1436688"/>
            <a:ext cx="2465387" cy="555625"/>
            <a:chOff x="3920" y="1126"/>
            <a:chExt cx="1553" cy="350"/>
          </a:xfrm>
        </p:grpSpPr>
        <p:sp>
          <p:nvSpPr>
            <p:cNvPr id="50" name="AutoShape 23"/>
            <p:cNvSpPr>
              <a:spLocks noChangeArrowheads="1"/>
            </p:cNvSpPr>
            <p:nvPr/>
          </p:nvSpPr>
          <p:spPr bwMode="gray">
            <a:xfrm>
              <a:off x="3920" y="1126"/>
              <a:ext cx="1553" cy="350"/>
            </a:xfrm>
            <a:prstGeom prst="roundRect">
              <a:avLst>
                <a:gd name="adj" fmla="val 50000"/>
              </a:avLst>
            </a:prstGeom>
            <a:gradFill rotWithShape="1">
              <a:gsLst>
                <a:gs pos="0">
                  <a:srgbClr val="CCECFF">
                    <a:gamma/>
                    <a:shade val="36078"/>
                    <a:invGamma/>
                  </a:srgbClr>
                </a:gs>
                <a:gs pos="50000">
                  <a:srgbClr val="CCECFF"/>
                </a:gs>
                <a:gs pos="100000">
                  <a:srgbClr val="CCECFF">
                    <a:gamma/>
                    <a:shade val="36078"/>
                    <a:invGamma/>
                  </a:srgbClr>
                </a:gs>
              </a:gsLst>
              <a:lin ang="5400000" scaled="1"/>
            </a:gradFill>
            <a:ln w="9525" algn="ctr">
              <a:solidFill>
                <a:schemeClr val="bg1">
                  <a:lumMod val="95000"/>
                </a:schemeClr>
              </a:solidFill>
              <a:round/>
              <a:headEnd/>
              <a:tailEnd/>
            </a:ln>
            <a:effectLst>
              <a:outerShdw dist="40161" dir="4293903" algn="ctr" rotWithShape="0">
                <a:srgbClr val="CCECFF">
                  <a:alpha val="50000"/>
                </a:srgbClr>
              </a:outerShdw>
            </a:effectLst>
          </p:spPr>
          <p:txBody>
            <a:bodyPr wrap="none" anchor="ctr"/>
            <a:lstStyle/>
            <a:p>
              <a:pPr algn="ctr">
                <a:spcBef>
                  <a:spcPct val="50000"/>
                </a:spcBef>
                <a:defRPr/>
              </a:pPr>
              <a:endParaRPr lang="zh-CN" altLang="en-US">
                <a:ea typeface="宋体" pitchFamily="2" charset="-122"/>
              </a:endParaRPr>
            </a:p>
          </p:txBody>
        </p:sp>
        <p:sp>
          <p:nvSpPr>
            <p:cNvPr id="51" name="AutoShape 24"/>
            <p:cNvSpPr>
              <a:spLocks noChangeArrowheads="1"/>
            </p:cNvSpPr>
            <p:nvPr/>
          </p:nvSpPr>
          <p:spPr bwMode="gray">
            <a:xfrm>
              <a:off x="3938" y="1144"/>
              <a:ext cx="1512" cy="313"/>
            </a:xfrm>
            <a:prstGeom prst="roundRect">
              <a:avLst>
                <a:gd name="adj" fmla="val 50000"/>
              </a:avLst>
            </a:prstGeom>
            <a:gradFill rotWithShape="1">
              <a:gsLst>
                <a:gs pos="0">
                  <a:srgbClr val="CCECFF">
                    <a:alpha val="89999"/>
                  </a:srgbClr>
                </a:gs>
                <a:gs pos="50000">
                  <a:srgbClr val="CCECFF">
                    <a:gamma/>
                    <a:tint val="33725"/>
                    <a:invGamma/>
                  </a:srgbClr>
                </a:gs>
                <a:gs pos="100000">
                  <a:srgbClr val="CCECFF">
                    <a:alpha val="89999"/>
                  </a:srgbClr>
                </a:gs>
              </a:gsLst>
              <a:lin ang="0" scaled="1"/>
            </a:gradFill>
            <a:ln w="9525" algn="ctr">
              <a:solidFill>
                <a:schemeClr val="bg1">
                  <a:lumMod val="9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4" name="Group 26"/>
          <p:cNvGrpSpPr>
            <a:grpSpLocks/>
          </p:cNvGrpSpPr>
          <p:nvPr/>
        </p:nvGrpSpPr>
        <p:grpSpPr bwMode="auto">
          <a:xfrm>
            <a:off x="690563" y="1403350"/>
            <a:ext cx="2420937" cy="546100"/>
            <a:chOff x="532" y="1105"/>
            <a:chExt cx="1525" cy="344"/>
          </a:xfrm>
        </p:grpSpPr>
        <p:sp>
          <p:nvSpPr>
            <p:cNvPr id="54" name="AutoShape 27"/>
            <p:cNvSpPr>
              <a:spLocks noChangeArrowheads="1"/>
            </p:cNvSpPr>
            <p:nvPr/>
          </p:nvSpPr>
          <p:spPr bwMode="gray">
            <a:xfrm>
              <a:off x="532" y="1105"/>
              <a:ext cx="1525" cy="344"/>
            </a:xfrm>
            <a:prstGeom prst="roundRect">
              <a:avLst>
                <a:gd name="adj" fmla="val 50000"/>
              </a:avLst>
            </a:prstGeom>
            <a:gradFill rotWithShape="1">
              <a:gsLst>
                <a:gs pos="0">
                  <a:srgbClr val="CCECFF">
                    <a:gamma/>
                    <a:shade val="36078"/>
                    <a:invGamma/>
                  </a:srgbClr>
                </a:gs>
                <a:gs pos="50000">
                  <a:srgbClr val="CCECFF"/>
                </a:gs>
                <a:gs pos="100000">
                  <a:srgbClr val="CCECFF">
                    <a:gamma/>
                    <a:shade val="36078"/>
                    <a:invGamma/>
                  </a:srgbClr>
                </a:gs>
              </a:gsLst>
              <a:lin ang="5400000" scaled="1"/>
            </a:gradFill>
            <a:ln w="9525" algn="ctr">
              <a:solidFill>
                <a:schemeClr val="bg1">
                  <a:lumMod val="95000"/>
                </a:schemeClr>
              </a:solidFill>
              <a:round/>
              <a:headEnd/>
              <a:tailEnd/>
            </a:ln>
            <a:effectLst>
              <a:outerShdw dist="40161" dir="4293903" algn="ctr" rotWithShape="0">
                <a:srgbClr val="CCECFF">
                  <a:alpha val="50000"/>
                </a:srgbClr>
              </a:outerShdw>
            </a:effectLst>
          </p:spPr>
          <p:txBody>
            <a:bodyPr wrap="none" anchor="ctr"/>
            <a:lstStyle/>
            <a:p>
              <a:pPr algn="ctr">
                <a:spcBef>
                  <a:spcPct val="50000"/>
                </a:spcBef>
                <a:defRPr/>
              </a:pPr>
              <a:endParaRPr lang="zh-CN" altLang="en-US">
                <a:ea typeface="宋体" pitchFamily="2" charset="-122"/>
              </a:endParaRPr>
            </a:p>
          </p:txBody>
        </p:sp>
        <p:sp>
          <p:nvSpPr>
            <p:cNvPr id="55" name="AutoShape 28"/>
            <p:cNvSpPr>
              <a:spLocks noChangeArrowheads="1"/>
            </p:cNvSpPr>
            <p:nvPr/>
          </p:nvSpPr>
          <p:spPr bwMode="gray">
            <a:xfrm>
              <a:off x="550" y="1125"/>
              <a:ext cx="1489" cy="308"/>
            </a:xfrm>
            <a:prstGeom prst="roundRect">
              <a:avLst>
                <a:gd name="adj" fmla="val 50000"/>
              </a:avLst>
            </a:prstGeom>
            <a:gradFill rotWithShape="1">
              <a:gsLst>
                <a:gs pos="0">
                  <a:srgbClr val="CCECFF">
                    <a:alpha val="89999"/>
                  </a:srgbClr>
                </a:gs>
                <a:gs pos="50000">
                  <a:srgbClr val="CCECFF">
                    <a:gamma/>
                    <a:tint val="33725"/>
                    <a:invGamma/>
                  </a:srgbClr>
                </a:gs>
                <a:gs pos="100000">
                  <a:srgbClr val="CCECFF">
                    <a:alpha val="89999"/>
                  </a:srgbClr>
                </a:gs>
              </a:gsLst>
              <a:lin ang="0" scaled="1"/>
            </a:gradFill>
            <a:ln w="9525" algn="ctr">
              <a:solidFill>
                <a:schemeClr val="bg1">
                  <a:lumMod val="95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sp>
        <p:nvSpPr>
          <p:cNvPr id="56" name="Rectangle 29"/>
          <p:cNvSpPr>
            <a:spLocks noChangeArrowheads="1"/>
          </p:cNvSpPr>
          <p:nvPr/>
        </p:nvSpPr>
        <p:spPr bwMode="gray">
          <a:xfrm>
            <a:off x="1328738" y="1479550"/>
            <a:ext cx="1177925" cy="369888"/>
          </a:xfrm>
          <a:prstGeom prst="rect">
            <a:avLst/>
          </a:prstGeom>
          <a:noFill/>
          <a:ln w="9525" algn="ctr">
            <a:noFill/>
            <a:miter lim="800000"/>
            <a:headEnd/>
            <a:tailEnd/>
          </a:ln>
          <a:effectLst/>
        </p:spPr>
        <p:txBody>
          <a:bodyPr wrap="none">
            <a:spAutoFit/>
          </a:bodyPr>
          <a:lstStyle/>
          <a:p>
            <a:pPr algn="ctr">
              <a:spcBef>
                <a:spcPct val="50000"/>
              </a:spcBef>
              <a:defRPr/>
            </a:pPr>
            <a:r>
              <a:rPr lang="zh-CN" altLang="en-US" sz="1800" dirty="0">
                <a:solidFill>
                  <a:schemeClr val="accent6">
                    <a:lumMod val="50000"/>
                  </a:schemeClr>
                </a:solidFill>
                <a:latin typeface="微软雅黑" pitchFamily="34" charset="-122"/>
                <a:ea typeface="微软雅黑" pitchFamily="34" charset="-122"/>
              </a:rPr>
              <a:t>存储硬件 </a:t>
            </a:r>
            <a:endParaRPr lang="en-US" altLang="zh-CN" sz="1800" dirty="0">
              <a:solidFill>
                <a:schemeClr val="accent6">
                  <a:lumMod val="50000"/>
                </a:schemeClr>
              </a:solidFill>
              <a:latin typeface="微软雅黑" pitchFamily="34" charset="-122"/>
              <a:ea typeface="微软雅黑" pitchFamily="34" charset="-122"/>
            </a:endParaRPr>
          </a:p>
        </p:txBody>
      </p:sp>
      <p:sp>
        <p:nvSpPr>
          <p:cNvPr id="58" name="圆角矩形 57"/>
          <p:cNvSpPr/>
          <p:nvPr/>
        </p:nvSpPr>
        <p:spPr bwMode="auto">
          <a:xfrm>
            <a:off x="670560" y="2484120"/>
            <a:ext cx="2423160" cy="3840480"/>
          </a:xfrm>
          <a:prstGeom prst="roundRect">
            <a:avLst/>
          </a:prstGeom>
          <a:solidFill>
            <a:schemeClr val="bg1">
              <a:lumMod val="95000"/>
            </a:schemeClr>
          </a:solidFill>
          <a:ln w="9525" cap="flat" cmpd="sng" algn="ctr">
            <a:noFill/>
            <a:prstDash val="solid"/>
            <a:round/>
            <a:headEnd type="none" w="med" len="med"/>
            <a:tailEnd type="none" w="med" len="med"/>
          </a:ln>
          <a:effectLst>
            <a:glow rad="63500">
              <a:schemeClr val="accent1">
                <a:satMod val="175000"/>
                <a:alpha val="40000"/>
              </a:schemeClr>
            </a:glow>
          </a:effectLst>
          <a:scene3d>
            <a:camera prst="orthographicFront">
              <a:rot lat="0" lon="0" rev="0"/>
            </a:camera>
            <a:lightRig rig="chilly" dir="t">
              <a:rot lat="0" lon="0" rev="18480000"/>
            </a:lightRig>
          </a:scene3d>
          <a:sp3d prstMaterial="clear">
            <a:bevelT h="63500"/>
          </a:sp3d>
        </p:spPr>
        <p:txBody>
          <a:bodyPr/>
          <a:lstStyle/>
          <a:p>
            <a:pPr algn="ctr">
              <a:spcBef>
                <a:spcPct val="50000"/>
              </a:spcBef>
              <a:tabLst>
                <a:tab pos="6342063" algn="r"/>
              </a:tabLst>
              <a:defRPr/>
            </a:pPr>
            <a:endParaRPr lang="zh-CN" altLang="en-US">
              <a:ea typeface="宋体" pitchFamily="2" charset="-122"/>
            </a:endParaRPr>
          </a:p>
        </p:txBody>
      </p:sp>
      <p:sp>
        <p:nvSpPr>
          <p:cNvPr id="59" name="圆角矩形 58"/>
          <p:cNvSpPr/>
          <p:nvPr/>
        </p:nvSpPr>
        <p:spPr bwMode="auto">
          <a:xfrm>
            <a:off x="3352800" y="2468880"/>
            <a:ext cx="2423160" cy="3840480"/>
          </a:xfrm>
          <a:prstGeom prst="roundRect">
            <a:avLst/>
          </a:prstGeom>
          <a:solidFill>
            <a:schemeClr val="bg1">
              <a:lumMod val="95000"/>
            </a:schemeClr>
          </a:solidFill>
          <a:ln w="9525" cap="flat" cmpd="sng" algn="ctr">
            <a:noFill/>
            <a:prstDash val="solid"/>
            <a:round/>
            <a:headEnd type="none" w="med" len="med"/>
            <a:tailEnd type="none" w="med" len="med"/>
          </a:ln>
          <a:effectLst>
            <a:glow rad="63500">
              <a:schemeClr val="accent1">
                <a:satMod val="175000"/>
                <a:alpha val="40000"/>
              </a:schemeClr>
            </a:glow>
          </a:effectLst>
          <a:scene3d>
            <a:camera prst="orthographicFront">
              <a:rot lat="0" lon="0" rev="0"/>
            </a:camera>
            <a:lightRig rig="chilly" dir="t">
              <a:rot lat="0" lon="0" rev="18480000"/>
            </a:lightRig>
          </a:scene3d>
          <a:sp3d prstMaterial="clear">
            <a:bevelT h="63500"/>
          </a:sp3d>
        </p:spPr>
        <p:txBody>
          <a:bodyPr/>
          <a:lstStyle/>
          <a:p>
            <a:pPr algn="ctr">
              <a:spcBef>
                <a:spcPct val="50000"/>
              </a:spcBef>
              <a:tabLst>
                <a:tab pos="6342063" algn="r"/>
              </a:tabLst>
              <a:defRPr/>
            </a:pPr>
            <a:endParaRPr lang="zh-CN" altLang="en-US">
              <a:ea typeface="宋体" pitchFamily="2" charset="-122"/>
            </a:endParaRPr>
          </a:p>
        </p:txBody>
      </p:sp>
      <p:sp>
        <p:nvSpPr>
          <p:cNvPr id="60" name="圆角矩形 59"/>
          <p:cNvSpPr/>
          <p:nvPr/>
        </p:nvSpPr>
        <p:spPr bwMode="auto">
          <a:xfrm>
            <a:off x="6050280" y="2468880"/>
            <a:ext cx="2423160" cy="3840480"/>
          </a:xfrm>
          <a:prstGeom prst="roundRect">
            <a:avLst/>
          </a:prstGeom>
          <a:solidFill>
            <a:schemeClr val="bg1">
              <a:lumMod val="95000"/>
            </a:schemeClr>
          </a:solidFill>
          <a:ln w="9525" cap="flat" cmpd="sng" algn="ctr">
            <a:noFill/>
            <a:prstDash val="solid"/>
            <a:round/>
            <a:headEnd type="none" w="med" len="med"/>
            <a:tailEnd type="none" w="med" len="med"/>
          </a:ln>
          <a:effectLst>
            <a:glow rad="63500">
              <a:schemeClr val="accent1">
                <a:satMod val="175000"/>
                <a:alpha val="40000"/>
              </a:schemeClr>
            </a:glow>
          </a:effectLst>
          <a:scene3d>
            <a:camera prst="orthographicFront">
              <a:rot lat="0" lon="0" rev="0"/>
            </a:camera>
            <a:lightRig rig="chilly" dir="t">
              <a:rot lat="0" lon="0" rev="18480000"/>
            </a:lightRig>
          </a:scene3d>
          <a:sp3d prstMaterial="clear">
            <a:bevelT h="63500"/>
          </a:sp3d>
        </p:spPr>
        <p:txBody>
          <a:bodyPr/>
          <a:lstStyle/>
          <a:p>
            <a:pPr algn="ctr">
              <a:spcBef>
                <a:spcPct val="50000"/>
              </a:spcBef>
              <a:tabLst>
                <a:tab pos="6342063" algn="r"/>
              </a:tabLst>
              <a:defRPr/>
            </a:pPr>
            <a:endParaRPr lang="zh-CN" altLang="en-US">
              <a:ea typeface="宋体" pitchFamily="2" charset="-122"/>
            </a:endParaRPr>
          </a:p>
        </p:txBody>
      </p:sp>
      <p:sp>
        <p:nvSpPr>
          <p:cNvPr id="61" name="Rectangle 29"/>
          <p:cNvSpPr>
            <a:spLocks noChangeArrowheads="1"/>
          </p:cNvSpPr>
          <p:nvPr/>
        </p:nvSpPr>
        <p:spPr bwMode="gray">
          <a:xfrm>
            <a:off x="4011613" y="1479550"/>
            <a:ext cx="1176337" cy="369888"/>
          </a:xfrm>
          <a:prstGeom prst="rect">
            <a:avLst/>
          </a:prstGeom>
          <a:noFill/>
          <a:ln w="9525" algn="ctr">
            <a:noFill/>
            <a:miter lim="800000"/>
            <a:headEnd/>
            <a:tailEnd/>
          </a:ln>
          <a:effectLst/>
        </p:spPr>
        <p:txBody>
          <a:bodyPr wrap="none">
            <a:spAutoFit/>
          </a:bodyPr>
          <a:lstStyle/>
          <a:p>
            <a:pPr algn="ctr">
              <a:spcBef>
                <a:spcPct val="50000"/>
              </a:spcBef>
              <a:defRPr/>
            </a:pPr>
            <a:r>
              <a:rPr lang="zh-CN" altLang="en-US" sz="1800" dirty="0">
                <a:solidFill>
                  <a:schemeClr val="accent6">
                    <a:lumMod val="50000"/>
                  </a:schemeClr>
                </a:solidFill>
                <a:latin typeface="微软雅黑" pitchFamily="34" charset="-122"/>
                <a:ea typeface="微软雅黑" pitchFamily="34" charset="-122"/>
              </a:rPr>
              <a:t>存储软件 </a:t>
            </a:r>
            <a:endParaRPr lang="en-US" altLang="zh-CN" sz="1800" dirty="0">
              <a:solidFill>
                <a:schemeClr val="accent6">
                  <a:lumMod val="50000"/>
                </a:schemeClr>
              </a:solidFill>
              <a:latin typeface="微软雅黑" pitchFamily="34" charset="-122"/>
              <a:ea typeface="微软雅黑" pitchFamily="34" charset="-122"/>
            </a:endParaRPr>
          </a:p>
        </p:txBody>
      </p:sp>
      <p:sp>
        <p:nvSpPr>
          <p:cNvPr id="62" name="Rectangle 29"/>
          <p:cNvSpPr>
            <a:spLocks noChangeArrowheads="1"/>
          </p:cNvSpPr>
          <p:nvPr/>
        </p:nvSpPr>
        <p:spPr bwMode="gray">
          <a:xfrm>
            <a:off x="6754813" y="1495425"/>
            <a:ext cx="1176337" cy="368300"/>
          </a:xfrm>
          <a:prstGeom prst="rect">
            <a:avLst/>
          </a:prstGeom>
          <a:noFill/>
          <a:ln w="9525" algn="ctr">
            <a:noFill/>
            <a:miter lim="800000"/>
            <a:headEnd/>
            <a:tailEnd/>
          </a:ln>
          <a:effectLst/>
        </p:spPr>
        <p:txBody>
          <a:bodyPr wrap="none">
            <a:spAutoFit/>
          </a:bodyPr>
          <a:lstStyle/>
          <a:p>
            <a:pPr algn="ctr">
              <a:spcBef>
                <a:spcPct val="50000"/>
              </a:spcBef>
              <a:defRPr/>
            </a:pPr>
            <a:r>
              <a:rPr lang="zh-CN" altLang="en-US" sz="1800" dirty="0">
                <a:solidFill>
                  <a:schemeClr val="accent6">
                    <a:lumMod val="50000"/>
                  </a:schemeClr>
                </a:solidFill>
                <a:latin typeface="微软雅黑" pitchFamily="34" charset="-122"/>
                <a:ea typeface="微软雅黑" pitchFamily="34" charset="-122"/>
              </a:rPr>
              <a:t>存储方案 </a:t>
            </a:r>
            <a:endParaRPr lang="en-US" altLang="zh-CN" sz="1800" dirty="0">
              <a:solidFill>
                <a:schemeClr val="accent6">
                  <a:lumMod val="50000"/>
                </a:schemeClr>
              </a:solidFill>
              <a:latin typeface="微软雅黑" pitchFamily="34" charset="-122"/>
              <a:ea typeface="微软雅黑" pitchFamily="34" charset="-122"/>
            </a:endParaRPr>
          </a:p>
        </p:txBody>
      </p:sp>
      <p:sp>
        <p:nvSpPr>
          <p:cNvPr id="63" name="Rectangle 29"/>
          <p:cNvSpPr>
            <a:spLocks noChangeArrowheads="1"/>
          </p:cNvSpPr>
          <p:nvPr/>
        </p:nvSpPr>
        <p:spPr bwMode="gray">
          <a:xfrm>
            <a:off x="1009650" y="2470150"/>
            <a:ext cx="1630363" cy="338138"/>
          </a:xfrm>
          <a:prstGeom prst="rect">
            <a:avLst/>
          </a:prstGeom>
          <a:noFill/>
          <a:ln w="9525" algn="ctr">
            <a:noFill/>
            <a:miter lim="800000"/>
            <a:headEnd/>
            <a:tailEnd/>
          </a:ln>
          <a:effectLst/>
        </p:spPr>
        <p:txBody>
          <a:bodyPr wrap="none">
            <a:spAutoFit/>
          </a:bodyPr>
          <a:lstStyle/>
          <a:p>
            <a:pPr algn="ctr">
              <a:spcBef>
                <a:spcPct val="50000"/>
              </a:spcBef>
              <a:buFont typeface="Wingdings" pitchFamily="2" charset="2"/>
              <a:buChar char="n"/>
              <a:defRPr/>
            </a:pPr>
            <a:r>
              <a:rPr lang="zh-CN" altLang="en-US" sz="1600" u="sng" dirty="0">
                <a:solidFill>
                  <a:schemeClr val="accent6">
                    <a:lumMod val="50000"/>
                  </a:schemeClr>
                </a:solidFill>
                <a:latin typeface="微软雅黑" pitchFamily="34" charset="-122"/>
                <a:ea typeface="微软雅黑" pitchFamily="34" charset="-122"/>
              </a:rPr>
              <a:t>外置存储系统 </a:t>
            </a:r>
            <a:endParaRPr lang="en-US" altLang="zh-CN" sz="1600" u="sng" dirty="0">
              <a:solidFill>
                <a:schemeClr val="accent6">
                  <a:lumMod val="50000"/>
                </a:schemeClr>
              </a:solidFill>
              <a:latin typeface="微软雅黑" pitchFamily="34" charset="-122"/>
              <a:ea typeface="微软雅黑" pitchFamily="34" charset="-122"/>
            </a:endParaRPr>
          </a:p>
        </p:txBody>
      </p:sp>
      <p:sp>
        <p:nvSpPr>
          <p:cNvPr id="64" name="Rectangle 29"/>
          <p:cNvSpPr>
            <a:spLocks noChangeArrowheads="1"/>
          </p:cNvSpPr>
          <p:nvPr/>
        </p:nvSpPr>
        <p:spPr bwMode="gray">
          <a:xfrm>
            <a:off x="1284288" y="2836863"/>
            <a:ext cx="1223962" cy="1600200"/>
          </a:xfrm>
          <a:prstGeom prst="rect">
            <a:avLst/>
          </a:prstGeom>
          <a:noFill/>
          <a:ln w="9525" algn="ctr">
            <a:noFill/>
            <a:miter lim="800000"/>
            <a:headEnd/>
            <a:tailEnd/>
          </a:ln>
          <a:effectLst/>
        </p:spPr>
        <p:txBody>
          <a:bodyPr wrap="none">
            <a:spAutoFit/>
          </a:bodyPr>
          <a:lstStyle/>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磁盘柜</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磁盘阵列</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en-US" altLang="zh-CN" sz="1400" dirty="0">
                <a:solidFill>
                  <a:schemeClr val="accent6">
                    <a:lumMod val="50000"/>
                  </a:schemeClr>
                </a:solidFill>
                <a:latin typeface="微软雅黑" pitchFamily="34" charset="-122"/>
                <a:ea typeface="微软雅黑" pitchFamily="34" charset="-122"/>
              </a:rPr>
              <a:t>NAS</a:t>
            </a:r>
            <a:r>
              <a:rPr lang="zh-CN" altLang="en-US" sz="1400" dirty="0">
                <a:solidFill>
                  <a:schemeClr val="accent6">
                    <a:lumMod val="50000"/>
                  </a:schemeClr>
                </a:solidFill>
                <a:latin typeface="微软雅黑" pitchFamily="34" charset="-122"/>
                <a:ea typeface="微软雅黑" pitchFamily="34" charset="-122"/>
              </a:rPr>
              <a:t>设备</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存储服务器</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磁带库</a:t>
            </a:r>
            <a:endParaRPr lang="en-US" altLang="zh-CN" sz="1400" dirty="0">
              <a:solidFill>
                <a:schemeClr val="accent6">
                  <a:lumMod val="50000"/>
                </a:schemeClr>
              </a:solidFill>
              <a:latin typeface="微软雅黑" pitchFamily="34" charset="-122"/>
              <a:ea typeface="微软雅黑" pitchFamily="34" charset="-122"/>
            </a:endParaRPr>
          </a:p>
        </p:txBody>
      </p:sp>
      <p:sp>
        <p:nvSpPr>
          <p:cNvPr id="65" name="Rectangle 29"/>
          <p:cNvSpPr>
            <a:spLocks noChangeArrowheads="1"/>
          </p:cNvSpPr>
          <p:nvPr/>
        </p:nvSpPr>
        <p:spPr bwMode="gray">
          <a:xfrm>
            <a:off x="1009650" y="4375150"/>
            <a:ext cx="1570038" cy="338138"/>
          </a:xfrm>
          <a:prstGeom prst="rect">
            <a:avLst/>
          </a:prstGeom>
          <a:noFill/>
          <a:ln w="9525" algn="ctr">
            <a:noFill/>
            <a:miter lim="800000"/>
            <a:headEnd/>
            <a:tailEnd/>
          </a:ln>
          <a:effectLst/>
        </p:spPr>
        <p:txBody>
          <a:bodyPr wrap="none">
            <a:spAutoFit/>
          </a:bodyPr>
          <a:lstStyle/>
          <a:p>
            <a:pPr algn="ctr">
              <a:spcBef>
                <a:spcPct val="50000"/>
              </a:spcBef>
              <a:buFont typeface="Wingdings" pitchFamily="2" charset="2"/>
              <a:buChar char="n"/>
              <a:defRPr/>
            </a:pPr>
            <a:r>
              <a:rPr lang="zh-CN" altLang="en-US" sz="1600" u="sng" dirty="0">
                <a:solidFill>
                  <a:schemeClr val="accent6">
                    <a:lumMod val="50000"/>
                  </a:schemeClr>
                </a:solidFill>
                <a:latin typeface="微软雅黑" pitchFamily="34" charset="-122"/>
                <a:ea typeface="微软雅黑" pitchFamily="34" charset="-122"/>
              </a:rPr>
              <a:t>存储连接设备</a:t>
            </a:r>
            <a:endParaRPr lang="en-US" altLang="zh-CN" sz="1600" u="sng" dirty="0">
              <a:solidFill>
                <a:schemeClr val="accent6">
                  <a:lumMod val="50000"/>
                </a:schemeClr>
              </a:solidFill>
              <a:latin typeface="微软雅黑" pitchFamily="34" charset="-122"/>
              <a:ea typeface="微软雅黑" pitchFamily="34" charset="-122"/>
            </a:endParaRPr>
          </a:p>
        </p:txBody>
      </p:sp>
      <p:sp>
        <p:nvSpPr>
          <p:cNvPr id="66" name="Rectangle 29"/>
          <p:cNvSpPr>
            <a:spLocks noChangeArrowheads="1"/>
          </p:cNvSpPr>
          <p:nvPr/>
        </p:nvSpPr>
        <p:spPr bwMode="gray">
          <a:xfrm>
            <a:off x="1238250" y="4710113"/>
            <a:ext cx="1402948" cy="1600438"/>
          </a:xfrm>
          <a:prstGeom prst="rect">
            <a:avLst/>
          </a:prstGeom>
          <a:noFill/>
          <a:ln w="9525" algn="ctr">
            <a:noFill/>
            <a:miter lim="800000"/>
            <a:headEnd/>
            <a:tailEnd/>
          </a:ln>
          <a:effectLst/>
        </p:spPr>
        <p:txBody>
          <a:bodyPr wrap="none">
            <a:spAutoFit/>
          </a:bodyPr>
          <a:lstStyle/>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光纤</a:t>
            </a:r>
            <a:r>
              <a:rPr lang="en-US" altLang="zh-CN" sz="1400" dirty="0">
                <a:solidFill>
                  <a:schemeClr val="accent6">
                    <a:lumMod val="50000"/>
                  </a:schemeClr>
                </a:solidFill>
                <a:latin typeface="微软雅黑" pitchFamily="34" charset="-122"/>
                <a:ea typeface="微软雅黑" pitchFamily="34" charset="-122"/>
              </a:rPr>
              <a:t>HBA</a:t>
            </a:r>
            <a:r>
              <a:rPr lang="zh-CN" altLang="en-US" sz="1400" dirty="0">
                <a:solidFill>
                  <a:schemeClr val="accent6">
                    <a:lumMod val="50000"/>
                  </a:schemeClr>
                </a:solidFill>
                <a:latin typeface="微软雅黑" pitchFamily="34" charset="-122"/>
                <a:ea typeface="微软雅黑" pitchFamily="34" charset="-122"/>
              </a:rPr>
              <a:t>卡</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en-US" altLang="zh-CN" sz="1400" dirty="0">
                <a:solidFill>
                  <a:schemeClr val="accent6">
                    <a:lumMod val="50000"/>
                  </a:schemeClr>
                </a:solidFill>
                <a:latin typeface="微软雅黑" pitchFamily="34" charset="-122"/>
                <a:ea typeface="微软雅黑" pitchFamily="34" charset="-122"/>
              </a:rPr>
              <a:t>SAS RAID</a:t>
            </a:r>
            <a:r>
              <a:rPr lang="zh-CN" altLang="en-US" sz="1400" dirty="0">
                <a:solidFill>
                  <a:schemeClr val="accent6">
                    <a:lumMod val="50000"/>
                  </a:schemeClr>
                </a:solidFill>
                <a:latin typeface="微软雅黑" pitchFamily="34" charset="-122"/>
                <a:ea typeface="微软雅黑" pitchFamily="34" charset="-122"/>
              </a:rPr>
              <a:t>卡</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en-US" altLang="zh-CN" sz="1400" dirty="0" err="1" smtClean="0">
                <a:solidFill>
                  <a:schemeClr val="accent6">
                    <a:lumMod val="50000"/>
                  </a:schemeClr>
                </a:solidFill>
                <a:latin typeface="微软雅黑" pitchFamily="34" charset="-122"/>
                <a:ea typeface="微软雅黑" pitchFamily="34" charset="-122"/>
              </a:rPr>
              <a:t>InfiniBand</a:t>
            </a:r>
            <a:r>
              <a:rPr lang="zh-CN" altLang="en-US" sz="1400" dirty="0" smtClean="0">
                <a:solidFill>
                  <a:schemeClr val="accent6">
                    <a:lumMod val="50000"/>
                  </a:schemeClr>
                </a:solidFill>
                <a:latin typeface="微软雅黑" pitchFamily="34" charset="-122"/>
                <a:ea typeface="微软雅黑" pitchFamily="34" charset="-122"/>
              </a:rPr>
              <a:t>卡</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光纤交换机</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光纤连接线缆</a:t>
            </a:r>
            <a:endParaRPr lang="en-US" altLang="zh-CN" sz="1400" dirty="0">
              <a:solidFill>
                <a:schemeClr val="accent6">
                  <a:lumMod val="50000"/>
                </a:schemeClr>
              </a:solidFill>
              <a:latin typeface="微软雅黑" pitchFamily="34" charset="-122"/>
              <a:ea typeface="微软雅黑" pitchFamily="34" charset="-122"/>
            </a:endParaRPr>
          </a:p>
        </p:txBody>
      </p:sp>
      <p:sp>
        <p:nvSpPr>
          <p:cNvPr id="67" name="Rectangle 29"/>
          <p:cNvSpPr>
            <a:spLocks noChangeArrowheads="1"/>
          </p:cNvSpPr>
          <p:nvPr/>
        </p:nvSpPr>
        <p:spPr bwMode="gray">
          <a:xfrm>
            <a:off x="3767138" y="2470150"/>
            <a:ext cx="1570037" cy="338138"/>
          </a:xfrm>
          <a:prstGeom prst="rect">
            <a:avLst/>
          </a:prstGeom>
          <a:noFill/>
          <a:ln w="9525" algn="ctr">
            <a:noFill/>
            <a:miter lim="800000"/>
            <a:headEnd/>
            <a:tailEnd/>
          </a:ln>
          <a:effectLst/>
        </p:spPr>
        <p:txBody>
          <a:bodyPr wrap="none">
            <a:spAutoFit/>
          </a:bodyPr>
          <a:lstStyle/>
          <a:p>
            <a:pPr algn="ctr">
              <a:spcBef>
                <a:spcPct val="50000"/>
              </a:spcBef>
              <a:buFont typeface="Wingdings" pitchFamily="2" charset="2"/>
              <a:buChar char="n"/>
              <a:defRPr/>
            </a:pPr>
            <a:r>
              <a:rPr lang="zh-CN" altLang="en-US" sz="1600" u="sng" dirty="0">
                <a:solidFill>
                  <a:schemeClr val="accent6">
                    <a:lumMod val="50000"/>
                  </a:schemeClr>
                </a:solidFill>
                <a:latin typeface="微软雅黑" pitchFamily="34" charset="-122"/>
                <a:ea typeface="微软雅黑" pitchFamily="34" charset="-122"/>
              </a:rPr>
              <a:t>存储内置软件</a:t>
            </a:r>
            <a:endParaRPr lang="en-US" altLang="zh-CN" sz="1600" u="sng" dirty="0">
              <a:solidFill>
                <a:schemeClr val="accent6">
                  <a:lumMod val="50000"/>
                </a:schemeClr>
              </a:solidFill>
              <a:latin typeface="微软雅黑" pitchFamily="34" charset="-122"/>
              <a:ea typeface="微软雅黑" pitchFamily="34" charset="-122"/>
            </a:endParaRPr>
          </a:p>
        </p:txBody>
      </p:sp>
      <p:sp>
        <p:nvSpPr>
          <p:cNvPr id="68" name="Rectangle 29"/>
          <p:cNvSpPr>
            <a:spLocks noChangeArrowheads="1"/>
          </p:cNvSpPr>
          <p:nvPr/>
        </p:nvSpPr>
        <p:spPr bwMode="gray">
          <a:xfrm>
            <a:off x="3919538" y="2836863"/>
            <a:ext cx="1403350" cy="1600200"/>
          </a:xfrm>
          <a:prstGeom prst="rect">
            <a:avLst/>
          </a:prstGeom>
          <a:noFill/>
          <a:ln w="9525" algn="ctr">
            <a:noFill/>
            <a:miter lim="800000"/>
            <a:headEnd/>
            <a:tailEnd/>
          </a:ln>
          <a:effectLst/>
        </p:spPr>
        <p:txBody>
          <a:bodyPr wrap="none">
            <a:spAutoFit/>
          </a:bodyPr>
          <a:lstStyle/>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存储管理软件</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数据镜像软件</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数据复制软件</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路径冗余软件</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数据快照软件</a:t>
            </a:r>
            <a:endParaRPr lang="en-US" altLang="zh-CN" sz="1400" dirty="0">
              <a:solidFill>
                <a:schemeClr val="accent6">
                  <a:lumMod val="50000"/>
                </a:schemeClr>
              </a:solidFill>
              <a:latin typeface="微软雅黑" pitchFamily="34" charset="-122"/>
              <a:ea typeface="微软雅黑" pitchFamily="34" charset="-122"/>
            </a:endParaRPr>
          </a:p>
        </p:txBody>
      </p:sp>
      <p:sp>
        <p:nvSpPr>
          <p:cNvPr id="69" name="Rectangle 29"/>
          <p:cNvSpPr>
            <a:spLocks noChangeArrowheads="1"/>
          </p:cNvSpPr>
          <p:nvPr/>
        </p:nvSpPr>
        <p:spPr bwMode="gray">
          <a:xfrm>
            <a:off x="6510338" y="2470150"/>
            <a:ext cx="1631950" cy="338138"/>
          </a:xfrm>
          <a:prstGeom prst="rect">
            <a:avLst/>
          </a:prstGeom>
          <a:noFill/>
          <a:ln w="9525" algn="ctr">
            <a:noFill/>
            <a:miter lim="800000"/>
            <a:headEnd/>
            <a:tailEnd/>
          </a:ln>
          <a:effectLst/>
        </p:spPr>
        <p:txBody>
          <a:bodyPr wrap="none">
            <a:spAutoFit/>
          </a:bodyPr>
          <a:lstStyle/>
          <a:p>
            <a:pPr algn="ctr">
              <a:spcBef>
                <a:spcPct val="50000"/>
              </a:spcBef>
              <a:buFont typeface="Wingdings" pitchFamily="2" charset="2"/>
              <a:buChar char="n"/>
              <a:defRPr/>
            </a:pPr>
            <a:r>
              <a:rPr lang="zh-CN" altLang="en-US" sz="1600" u="sng" dirty="0">
                <a:solidFill>
                  <a:schemeClr val="accent6">
                    <a:lumMod val="50000"/>
                  </a:schemeClr>
                </a:solidFill>
                <a:latin typeface="微软雅黑" pitchFamily="34" charset="-122"/>
                <a:ea typeface="微软雅黑" pitchFamily="34" charset="-122"/>
              </a:rPr>
              <a:t>存储应用方案 </a:t>
            </a:r>
            <a:endParaRPr lang="en-US" altLang="zh-CN" sz="1600" u="sng" dirty="0">
              <a:solidFill>
                <a:schemeClr val="accent6">
                  <a:lumMod val="50000"/>
                </a:schemeClr>
              </a:solidFill>
              <a:latin typeface="微软雅黑" pitchFamily="34" charset="-122"/>
              <a:ea typeface="微软雅黑" pitchFamily="34" charset="-122"/>
            </a:endParaRPr>
          </a:p>
        </p:txBody>
      </p:sp>
      <p:sp>
        <p:nvSpPr>
          <p:cNvPr id="70" name="Rectangle 29"/>
          <p:cNvSpPr>
            <a:spLocks noChangeArrowheads="1"/>
          </p:cNvSpPr>
          <p:nvPr/>
        </p:nvSpPr>
        <p:spPr bwMode="gray">
          <a:xfrm>
            <a:off x="3813175" y="4375150"/>
            <a:ext cx="1570038" cy="338138"/>
          </a:xfrm>
          <a:prstGeom prst="rect">
            <a:avLst/>
          </a:prstGeom>
          <a:noFill/>
          <a:ln w="9525" algn="ctr">
            <a:noFill/>
            <a:miter lim="800000"/>
            <a:headEnd/>
            <a:tailEnd/>
          </a:ln>
          <a:effectLst/>
        </p:spPr>
        <p:txBody>
          <a:bodyPr wrap="none">
            <a:spAutoFit/>
          </a:bodyPr>
          <a:lstStyle/>
          <a:p>
            <a:pPr algn="ctr">
              <a:spcBef>
                <a:spcPct val="50000"/>
              </a:spcBef>
              <a:buFont typeface="Wingdings" pitchFamily="2" charset="2"/>
              <a:buChar char="n"/>
              <a:defRPr/>
            </a:pPr>
            <a:r>
              <a:rPr lang="zh-CN" altLang="en-US" sz="1600" u="sng" dirty="0">
                <a:solidFill>
                  <a:schemeClr val="accent6">
                    <a:lumMod val="50000"/>
                  </a:schemeClr>
                </a:solidFill>
                <a:latin typeface="微软雅黑" pitchFamily="34" charset="-122"/>
                <a:ea typeface="微软雅黑" pitchFamily="34" charset="-122"/>
              </a:rPr>
              <a:t>其他存储软件</a:t>
            </a:r>
            <a:endParaRPr lang="en-US" altLang="zh-CN" sz="1600" u="sng" dirty="0">
              <a:solidFill>
                <a:schemeClr val="accent6">
                  <a:lumMod val="50000"/>
                </a:schemeClr>
              </a:solidFill>
              <a:latin typeface="微软雅黑" pitchFamily="34" charset="-122"/>
              <a:ea typeface="微软雅黑" pitchFamily="34" charset="-122"/>
            </a:endParaRPr>
          </a:p>
        </p:txBody>
      </p:sp>
      <p:sp>
        <p:nvSpPr>
          <p:cNvPr id="71" name="Rectangle 29"/>
          <p:cNvSpPr>
            <a:spLocks noChangeArrowheads="1"/>
          </p:cNvSpPr>
          <p:nvPr/>
        </p:nvSpPr>
        <p:spPr bwMode="gray">
          <a:xfrm>
            <a:off x="3965575" y="4710113"/>
            <a:ext cx="1403350" cy="1601787"/>
          </a:xfrm>
          <a:prstGeom prst="rect">
            <a:avLst/>
          </a:prstGeom>
          <a:noFill/>
          <a:ln w="9525" algn="ctr">
            <a:noFill/>
            <a:miter lim="800000"/>
            <a:headEnd/>
            <a:tailEnd/>
          </a:ln>
          <a:effectLst/>
        </p:spPr>
        <p:txBody>
          <a:bodyPr wrap="none">
            <a:spAutoFit/>
          </a:bodyPr>
          <a:lstStyle/>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双机高可用</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存储虚拟化</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数据备份容灾</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数据归档</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数据迁移</a:t>
            </a:r>
            <a:endParaRPr lang="en-US" altLang="zh-CN" sz="1400" dirty="0">
              <a:solidFill>
                <a:schemeClr val="accent6">
                  <a:lumMod val="50000"/>
                </a:schemeClr>
              </a:solidFill>
              <a:latin typeface="微软雅黑" pitchFamily="34" charset="-122"/>
              <a:ea typeface="微软雅黑" pitchFamily="34" charset="-122"/>
            </a:endParaRPr>
          </a:p>
        </p:txBody>
      </p:sp>
      <p:sp>
        <p:nvSpPr>
          <p:cNvPr id="72" name="Rectangle 29"/>
          <p:cNvSpPr>
            <a:spLocks noChangeArrowheads="1"/>
          </p:cNvSpPr>
          <p:nvPr/>
        </p:nvSpPr>
        <p:spPr bwMode="gray">
          <a:xfrm>
            <a:off x="6586538" y="2805113"/>
            <a:ext cx="1762125" cy="3863975"/>
          </a:xfrm>
          <a:prstGeom prst="rect">
            <a:avLst/>
          </a:prstGeom>
          <a:noFill/>
          <a:ln w="9525" algn="ctr">
            <a:noFill/>
            <a:miter lim="800000"/>
            <a:headEnd/>
            <a:tailEnd/>
          </a:ln>
          <a:effectLst/>
        </p:spPr>
        <p:txBody>
          <a:bodyPr wrap="none">
            <a:spAutoFit/>
          </a:bodyPr>
          <a:lstStyle/>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数据扩容方案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数据集中存储方案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双机高可用方案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双机双存储方案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数据备份方案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数据容灾方案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存储虚拟化方案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内容管理方案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存储安全方案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数据归档方案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r>
              <a:rPr lang="zh-CN" altLang="en-US" sz="1400" dirty="0">
                <a:solidFill>
                  <a:schemeClr val="accent6">
                    <a:lumMod val="50000"/>
                  </a:schemeClr>
                </a:solidFill>
                <a:latin typeface="微软雅黑" pitchFamily="34" charset="-122"/>
                <a:ea typeface="微软雅黑" pitchFamily="34" charset="-122"/>
              </a:rPr>
              <a:t>数据迁移方案</a:t>
            </a:r>
            <a:endParaRPr lang="en-US" altLang="zh-CN" sz="1400" dirty="0">
              <a:solidFill>
                <a:schemeClr val="accent6">
                  <a:lumMod val="50000"/>
                </a:schemeClr>
              </a:solidFill>
              <a:latin typeface="微软雅黑" pitchFamily="34" charset="-122"/>
              <a:ea typeface="微软雅黑" pitchFamily="34" charset="-122"/>
            </a:endParaRPr>
          </a:p>
          <a:p>
            <a:pPr>
              <a:spcBef>
                <a:spcPct val="50000"/>
              </a:spcBef>
              <a:buFont typeface="Wingdings" pitchFamily="2" charset="2"/>
              <a:buChar char="ü"/>
              <a:defRPr/>
            </a:pPr>
            <a:endParaRPr lang="en-US" altLang="zh-CN" sz="1400" dirty="0">
              <a:solidFill>
                <a:schemeClr val="accent6">
                  <a:lumMod val="50000"/>
                </a:schemeClr>
              </a:solidFill>
              <a:latin typeface="微软雅黑" pitchFamily="34" charset="-122"/>
              <a:ea typeface="微软雅黑" pitchFamily="34" charset="-122"/>
            </a:endParaRPr>
          </a:p>
        </p:txBody>
      </p:sp>
      <p:sp>
        <p:nvSpPr>
          <p:cNvPr id="34"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存储的多样性</a:t>
            </a:r>
            <a:endParaRPr lang="zh-CN" altLang="en-US" sz="3200" b="1" dirty="0" smtClean="0">
              <a:solidFill>
                <a:schemeClr val="bg1"/>
              </a:solidFill>
              <a:latin typeface="微软雅黑" pitchFamily="34" charset="-122"/>
              <a:ea typeface="微软雅黑" pitchFamily="34"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磁带设备</a:t>
            </a:r>
          </a:p>
        </p:txBody>
      </p:sp>
      <p:sp>
        <p:nvSpPr>
          <p:cNvPr id="66565" name="Rectangle 3"/>
          <p:cNvSpPr>
            <a:spLocks noChangeArrowheads="1"/>
          </p:cNvSpPr>
          <p:nvPr/>
        </p:nvSpPr>
        <p:spPr bwMode="auto">
          <a:xfrm>
            <a:off x="342900" y="1352570"/>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磁带库的组成</a:t>
            </a:r>
            <a:endParaRPr lang="en-US" altLang="zh-CN" sz="1800">
              <a:solidFill>
                <a:srgbClr val="C00000"/>
              </a:solidFill>
              <a:latin typeface="微软雅黑" pitchFamily="34" charset="-122"/>
              <a:ea typeface="微软雅黑" pitchFamily="34" charset="-122"/>
            </a:endParaRPr>
          </a:p>
        </p:txBody>
      </p:sp>
      <p:sp>
        <p:nvSpPr>
          <p:cNvPr id="16" name="Rectangle 3"/>
          <p:cNvSpPr txBox="1">
            <a:spLocks noChangeArrowheads="1"/>
          </p:cNvSpPr>
          <p:nvPr/>
        </p:nvSpPr>
        <p:spPr>
          <a:xfrm>
            <a:off x="779463" y="1789132"/>
            <a:ext cx="4886325" cy="4425950"/>
          </a:xfrm>
          <a:prstGeom prst="rect">
            <a:avLst/>
          </a:prstGeom>
        </p:spPr>
        <p:txBody>
          <a:bodyPr/>
          <a:lstStyle/>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带库组成</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库体</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磁带驱动器</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磁带标签</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清洗带</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清洗带标签</a:t>
            </a:r>
          </a:p>
          <a:p>
            <a:pPr marL="742950" lvl="1" indent="-285750" eaLnBrk="0" fontAlgn="t" hangingPunct="0">
              <a:lnSpc>
                <a:spcPct val="120000"/>
              </a:lnSpc>
              <a:spcBef>
                <a:spcPct val="20000"/>
              </a:spcBef>
              <a:buClr>
                <a:schemeClr val="accent2"/>
              </a:buClr>
              <a:buFontTx/>
              <a:buChar char="•"/>
              <a:defRPr/>
            </a:pPr>
            <a:endParaRPr lang="en-US" altLang="zh-CN" sz="2000" b="0" kern="0" dirty="0">
              <a:latin typeface="+mn-lt"/>
              <a:ea typeface="+mn-ea"/>
            </a:endParaRPr>
          </a:p>
        </p:txBody>
      </p:sp>
      <p:pic>
        <p:nvPicPr>
          <p:cNvPr id="66567" name="Picture 2" descr="http://images.google.cn/url?q=http://support.dell.com/support/edocs/stor-sys/160T/sc/ug/images/tape_dr3.gif&amp;usg=AFQjCNHCf7izdkUiQi4Uh2z-V2tsCf4tqg"/>
          <p:cNvPicPr>
            <a:picLocks noChangeAspect="1" noChangeArrowheads="1"/>
          </p:cNvPicPr>
          <p:nvPr/>
        </p:nvPicPr>
        <p:blipFill>
          <a:blip r:embed="rId3"/>
          <a:srcRect/>
          <a:stretch>
            <a:fillRect/>
          </a:stretch>
        </p:blipFill>
        <p:spPr bwMode="auto">
          <a:xfrm>
            <a:off x="5529263" y="3470295"/>
            <a:ext cx="2108200" cy="1206500"/>
          </a:xfrm>
          <a:prstGeom prst="rect">
            <a:avLst/>
          </a:prstGeom>
          <a:noFill/>
          <a:ln w="9525">
            <a:noFill/>
            <a:miter lim="800000"/>
            <a:headEnd/>
            <a:tailEnd/>
          </a:ln>
        </p:spPr>
      </p:pic>
      <p:pic>
        <p:nvPicPr>
          <p:cNvPr id="171011" name="Picture 3"/>
          <p:cNvPicPr>
            <a:picLocks noChangeAspect="1" noChangeArrowheads="1"/>
          </p:cNvPicPr>
          <p:nvPr/>
        </p:nvPicPr>
        <p:blipFill>
          <a:blip r:embed="rId4"/>
          <a:srcRect/>
          <a:stretch>
            <a:fillRect/>
          </a:stretch>
        </p:blipFill>
        <p:spPr bwMode="auto">
          <a:xfrm>
            <a:off x="5675313" y="2339995"/>
            <a:ext cx="1711325" cy="827087"/>
          </a:xfrm>
          <a:prstGeom prst="rect">
            <a:avLst/>
          </a:prstGeom>
          <a:noFill/>
          <a:ln w="9525">
            <a:noFill/>
            <a:miter lim="800000"/>
            <a:headEnd/>
            <a:tailEnd/>
          </a:ln>
          <a:effectLst>
            <a:prstShdw prst="shdw17" dist="17961" dir="2700000">
              <a:schemeClr val="accent1">
                <a:gamma/>
                <a:shade val="60000"/>
                <a:invGamma/>
                <a:alpha val="50000"/>
              </a:schemeClr>
            </a:prstShdw>
          </a:effectLst>
        </p:spPr>
      </p:pic>
      <p:pic>
        <p:nvPicPr>
          <p:cNvPr id="66569" name="图片 18" descr="Scalar24.jpg"/>
          <p:cNvPicPr>
            <a:picLocks noChangeAspect="1"/>
          </p:cNvPicPr>
          <p:nvPr/>
        </p:nvPicPr>
        <p:blipFill>
          <a:blip r:embed="rId5"/>
          <a:srcRect/>
          <a:stretch>
            <a:fillRect/>
          </a:stretch>
        </p:blipFill>
        <p:spPr bwMode="auto">
          <a:xfrm>
            <a:off x="5683250" y="1323995"/>
            <a:ext cx="1801813" cy="896937"/>
          </a:xfrm>
          <a:prstGeom prst="rect">
            <a:avLst/>
          </a:prstGeom>
          <a:noFill/>
          <a:ln w="9525">
            <a:noFill/>
            <a:miter lim="800000"/>
            <a:headEnd/>
            <a:tailEnd/>
          </a:ln>
        </p:spPr>
      </p:pic>
      <p:pic>
        <p:nvPicPr>
          <p:cNvPr id="66570" name="Picture 5" descr="http://support.dell.com/support/edocs/stor-sys/160T/sc/ug/images/barcode.gif"/>
          <p:cNvPicPr>
            <a:picLocks noChangeAspect="1" noChangeArrowheads="1"/>
          </p:cNvPicPr>
          <p:nvPr/>
        </p:nvPicPr>
        <p:blipFill>
          <a:blip r:embed="rId6"/>
          <a:srcRect/>
          <a:stretch>
            <a:fillRect/>
          </a:stretch>
        </p:blipFill>
        <p:spPr bwMode="auto">
          <a:xfrm>
            <a:off x="6000760" y="4959367"/>
            <a:ext cx="1306512" cy="8985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ChangeArrowheads="1"/>
          </p:cNvSpPr>
          <p:nvPr/>
        </p:nvSpPr>
        <p:spPr bwMode="auto">
          <a:xfrm>
            <a:off x="252413" y="-16"/>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磁带设备</a:t>
            </a:r>
          </a:p>
        </p:txBody>
      </p:sp>
      <p:sp>
        <p:nvSpPr>
          <p:cNvPr id="67589"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磁带库的主要指标</a:t>
            </a:r>
            <a:endParaRPr lang="en-US" altLang="zh-CN" sz="1800">
              <a:solidFill>
                <a:srgbClr val="C00000"/>
              </a:solidFill>
              <a:latin typeface="微软雅黑" pitchFamily="34" charset="-122"/>
              <a:ea typeface="微软雅黑" pitchFamily="34" charset="-122"/>
            </a:endParaRPr>
          </a:p>
        </p:txBody>
      </p:sp>
      <p:sp>
        <p:nvSpPr>
          <p:cNvPr id="6" name="Rectangle 3"/>
          <p:cNvSpPr txBox="1">
            <a:spLocks noChangeArrowheads="1"/>
          </p:cNvSpPr>
          <p:nvPr/>
        </p:nvSpPr>
        <p:spPr>
          <a:xfrm>
            <a:off x="779463" y="1562100"/>
            <a:ext cx="8804275" cy="5332413"/>
          </a:xfrm>
          <a:prstGeom prst="rect">
            <a:avLst/>
          </a:prstGeom>
        </p:spPr>
        <p:txBody>
          <a:bodyPr/>
          <a:lstStyle/>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备份容量（</a:t>
            </a:r>
            <a:r>
              <a:rPr lang="en-US" altLang="zh-CN" sz="1800" dirty="0">
                <a:solidFill>
                  <a:schemeClr val="tx1">
                    <a:lumMod val="95000"/>
                    <a:lumOff val="5000"/>
                  </a:schemeClr>
                </a:solidFill>
                <a:latin typeface="微软雅黑" pitchFamily="34" charset="-122"/>
                <a:ea typeface="微软雅黑" pitchFamily="34" charset="-122"/>
              </a:rPr>
              <a:t>TB</a:t>
            </a:r>
            <a:r>
              <a:rPr lang="zh-CN" altLang="en-US" sz="1800" dirty="0">
                <a:solidFill>
                  <a:schemeClr val="tx1">
                    <a:lumMod val="95000"/>
                    <a:lumOff val="5000"/>
                  </a:schemeClr>
                </a:solidFill>
                <a:latin typeface="微软雅黑" pitchFamily="34" charset="-122"/>
                <a:ea typeface="微软雅黑" pitchFamily="34" charset="-122"/>
              </a:rPr>
              <a:t>）</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磁带类型</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槽位</a:t>
            </a:r>
          </a:p>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备份速率（</a:t>
            </a:r>
            <a:r>
              <a:rPr lang="en-US" altLang="zh-CN" sz="1800" dirty="0">
                <a:solidFill>
                  <a:schemeClr val="tx1">
                    <a:lumMod val="95000"/>
                    <a:lumOff val="5000"/>
                  </a:schemeClr>
                </a:solidFill>
                <a:latin typeface="微软雅黑" pitchFamily="34" charset="-122"/>
                <a:ea typeface="微软雅黑" pitchFamily="34" charset="-122"/>
              </a:rPr>
              <a:t>GB/hr</a:t>
            </a:r>
            <a:r>
              <a:rPr lang="zh-CN" altLang="en-US" sz="1800" dirty="0">
                <a:solidFill>
                  <a:schemeClr val="tx1">
                    <a:lumMod val="95000"/>
                    <a:lumOff val="5000"/>
                  </a:schemeClr>
                </a:solidFill>
                <a:latin typeface="微软雅黑" pitchFamily="34" charset="-122"/>
                <a:ea typeface="微软雅黑" pitchFamily="34" charset="-122"/>
              </a:rPr>
              <a:t>）</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磁带驱动器类型</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磁带驱动器个数</a:t>
            </a:r>
          </a:p>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接口类型</a:t>
            </a:r>
          </a:p>
          <a:p>
            <a:pPr marL="742950" lvl="1" indent="-285750" eaLnBrk="0" fontAlgn="t" hangingPunct="0">
              <a:lnSpc>
                <a:spcPct val="120000"/>
              </a:lnSpc>
              <a:spcBef>
                <a:spcPct val="20000"/>
              </a:spcBef>
              <a:buClr>
                <a:schemeClr val="tx1"/>
              </a:buClr>
              <a:buFontTx/>
              <a:buChar char="•"/>
              <a:defRPr/>
            </a:pPr>
            <a:r>
              <a:rPr lang="en-US" altLang="zh-CN" sz="1800" dirty="0">
                <a:solidFill>
                  <a:schemeClr val="tx1">
                    <a:lumMod val="95000"/>
                    <a:lumOff val="5000"/>
                  </a:schemeClr>
                </a:solidFill>
                <a:latin typeface="微软雅黑" pitchFamily="34" charset="-122"/>
                <a:ea typeface="微软雅黑" pitchFamily="34" charset="-122"/>
              </a:rPr>
              <a:t>SCSI</a:t>
            </a:r>
            <a:r>
              <a:rPr lang="zh-CN" altLang="en-US" sz="1800" dirty="0">
                <a:solidFill>
                  <a:schemeClr val="tx1">
                    <a:lumMod val="95000"/>
                    <a:lumOff val="5000"/>
                  </a:schemeClr>
                </a:solidFill>
                <a:latin typeface="微软雅黑" pitchFamily="34" charset="-122"/>
                <a:ea typeface="微软雅黑" pitchFamily="34" charset="-122"/>
              </a:rPr>
              <a:t>、</a:t>
            </a:r>
            <a:r>
              <a:rPr lang="en-US" altLang="zh-CN" sz="1800" dirty="0">
                <a:solidFill>
                  <a:schemeClr val="tx1">
                    <a:lumMod val="95000"/>
                    <a:lumOff val="5000"/>
                  </a:schemeClr>
                </a:solidFill>
                <a:latin typeface="微软雅黑" pitchFamily="34" charset="-122"/>
                <a:ea typeface="微软雅黑" pitchFamily="34" charset="-122"/>
              </a:rPr>
              <a:t>FC</a:t>
            </a:r>
            <a:r>
              <a:rPr lang="zh-CN" altLang="en-US" sz="1800" dirty="0">
                <a:solidFill>
                  <a:schemeClr val="tx1">
                    <a:lumMod val="95000"/>
                    <a:lumOff val="5000"/>
                  </a:schemeClr>
                </a:solidFill>
                <a:latin typeface="微软雅黑" pitchFamily="34" charset="-122"/>
                <a:ea typeface="微软雅黑" pitchFamily="34" charset="-122"/>
              </a:rPr>
              <a:t>、</a:t>
            </a:r>
            <a:r>
              <a:rPr lang="en-US" altLang="zh-CN" sz="1800" dirty="0" err="1">
                <a:solidFill>
                  <a:schemeClr val="tx1">
                    <a:lumMod val="95000"/>
                    <a:lumOff val="5000"/>
                  </a:schemeClr>
                </a:solidFill>
                <a:latin typeface="微软雅黑" pitchFamily="34" charset="-122"/>
                <a:ea typeface="微软雅黑" pitchFamily="34" charset="-122"/>
              </a:rPr>
              <a:t>iSCSI</a:t>
            </a:r>
            <a:r>
              <a:rPr lang="zh-CN" altLang="en-US" sz="1800" dirty="0">
                <a:solidFill>
                  <a:schemeClr val="tx1">
                    <a:lumMod val="95000"/>
                    <a:lumOff val="5000"/>
                  </a:schemeClr>
                </a:solidFill>
                <a:latin typeface="微软雅黑" pitchFamily="34" charset="-122"/>
                <a:ea typeface="微软雅黑" pitchFamily="34" charset="-122"/>
              </a:rPr>
              <a:t>、</a:t>
            </a:r>
            <a:r>
              <a:rPr lang="en-US" altLang="zh-CN" sz="1800" dirty="0">
                <a:solidFill>
                  <a:schemeClr val="tx1">
                    <a:lumMod val="95000"/>
                    <a:lumOff val="5000"/>
                  </a:schemeClr>
                </a:solidFill>
                <a:latin typeface="微软雅黑" pitchFamily="34" charset="-122"/>
                <a:ea typeface="微软雅黑" pitchFamily="34" charset="-122"/>
              </a:rPr>
              <a:t>SAS</a:t>
            </a:r>
          </a:p>
          <a:p>
            <a:pPr marL="457200" indent="-4572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其他特性</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级联扩展</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分区</a:t>
            </a:r>
          </a:p>
          <a:p>
            <a:pPr marL="742950" lvl="1" indent="-285750" eaLnBrk="0" fontAlgn="t" hangingPunct="0">
              <a:lnSpc>
                <a:spcPct val="120000"/>
              </a:lnSpc>
              <a:spcBef>
                <a:spcPct val="20000"/>
              </a:spcBef>
              <a:buClr>
                <a:schemeClr val="tx1"/>
              </a:buClr>
              <a:buFontTx/>
              <a:buChar char="•"/>
              <a:defRPr/>
            </a:pPr>
            <a:r>
              <a:rPr lang="en-US" altLang="zh-CN" sz="1800" dirty="0">
                <a:solidFill>
                  <a:schemeClr val="tx1">
                    <a:lumMod val="95000"/>
                    <a:lumOff val="5000"/>
                  </a:schemeClr>
                </a:solidFill>
                <a:latin typeface="微软雅黑" pitchFamily="34" charset="-122"/>
                <a:ea typeface="微软雅黑" pitchFamily="34" charset="-122"/>
              </a:rPr>
              <a:t>……..</a:t>
            </a:r>
          </a:p>
        </p:txBody>
      </p:sp>
      <p:grpSp>
        <p:nvGrpSpPr>
          <p:cNvPr id="2" name="组合 120"/>
          <p:cNvGrpSpPr>
            <a:grpSpLocks/>
          </p:cNvGrpSpPr>
          <p:nvPr/>
        </p:nvGrpSpPr>
        <p:grpSpPr bwMode="auto">
          <a:xfrm>
            <a:off x="2247900" y="2206625"/>
            <a:ext cx="1677988" cy="715963"/>
            <a:chOff x="1047395" y="3491345"/>
            <a:chExt cx="914403" cy="615142"/>
          </a:xfrm>
        </p:grpSpPr>
        <p:sp>
          <p:nvSpPr>
            <p:cNvPr id="8" name="爆炸形 1 7"/>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67599" name="矩形 106"/>
            <p:cNvSpPr>
              <a:spLocks noChangeArrowheads="1"/>
            </p:cNvSpPr>
            <p:nvPr/>
          </p:nvSpPr>
          <p:spPr bwMode="auto">
            <a:xfrm>
              <a:off x="1232689" y="3672120"/>
              <a:ext cx="492115" cy="264092"/>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常用指标</a:t>
              </a:r>
            </a:p>
          </p:txBody>
        </p:sp>
      </p:grpSp>
      <p:grpSp>
        <p:nvGrpSpPr>
          <p:cNvPr id="3" name="组合 120"/>
          <p:cNvGrpSpPr>
            <a:grpSpLocks/>
          </p:cNvGrpSpPr>
          <p:nvPr/>
        </p:nvGrpSpPr>
        <p:grpSpPr bwMode="auto">
          <a:xfrm>
            <a:off x="4200525" y="4187825"/>
            <a:ext cx="1677988" cy="715963"/>
            <a:chOff x="1047395" y="3491345"/>
            <a:chExt cx="914403" cy="615142"/>
          </a:xfrm>
        </p:grpSpPr>
        <p:sp>
          <p:nvSpPr>
            <p:cNvPr id="11" name="爆炸形 1 10"/>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67597" name="矩形 106"/>
            <p:cNvSpPr>
              <a:spLocks noChangeArrowheads="1"/>
            </p:cNvSpPr>
            <p:nvPr/>
          </p:nvSpPr>
          <p:spPr bwMode="auto">
            <a:xfrm>
              <a:off x="1232689" y="3672120"/>
              <a:ext cx="492115" cy="264092"/>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常用指标</a:t>
              </a:r>
            </a:p>
          </p:txBody>
        </p:sp>
      </p:grpSp>
      <p:grpSp>
        <p:nvGrpSpPr>
          <p:cNvPr id="4" name="组合 120"/>
          <p:cNvGrpSpPr>
            <a:grpSpLocks/>
          </p:cNvGrpSpPr>
          <p:nvPr/>
        </p:nvGrpSpPr>
        <p:grpSpPr bwMode="auto">
          <a:xfrm>
            <a:off x="3324225" y="3443288"/>
            <a:ext cx="1677988" cy="715962"/>
            <a:chOff x="1047395" y="3491345"/>
            <a:chExt cx="914403" cy="615142"/>
          </a:xfrm>
        </p:grpSpPr>
        <p:sp>
          <p:nvSpPr>
            <p:cNvPr id="14" name="爆炸形 1 13"/>
            <p:cNvSpPr/>
            <p:nvPr/>
          </p:nvSpPr>
          <p:spPr bwMode="auto">
            <a:xfrm>
              <a:off x="1047395" y="3491345"/>
              <a:ext cx="914403" cy="615142"/>
            </a:xfrm>
            <a:prstGeom prst="irregularSeal1">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67595" name="矩形 106"/>
            <p:cNvSpPr>
              <a:spLocks noChangeArrowheads="1"/>
            </p:cNvSpPr>
            <p:nvPr/>
          </p:nvSpPr>
          <p:spPr bwMode="auto">
            <a:xfrm>
              <a:off x="1232689" y="3672120"/>
              <a:ext cx="492115" cy="264092"/>
            </a:xfrm>
            <a:prstGeom prst="rect">
              <a:avLst/>
            </a:prstGeom>
            <a:noFill/>
            <a:ln w="9525">
              <a:noFill/>
              <a:miter lim="800000"/>
              <a:headEnd/>
              <a:tailEnd/>
            </a:ln>
          </p:spPr>
          <p:txBody>
            <a:bodyPr wrap="none">
              <a:spAutoFit/>
            </a:bodyPr>
            <a:lstStyle/>
            <a:p>
              <a:pPr algn="ctr">
                <a:spcBef>
                  <a:spcPct val="50000"/>
                </a:spcBef>
              </a:pPr>
              <a:r>
                <a:rPr lang="zh-CN" altLang="en-US" sz="1400">
                  <a:latin typeface="微软雅黑" pitchFamily="34" charset="-122"/>
                  <a:ea typeface="微软雅黑" pitchFamily="34" charset="-122"/>
                </a:rPr>
                <a:t>常用指标</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椭圆 82"/>
          <p:cNvSpPr/>
          <p:nvPr/>
        </p:nvSpPr>
        <p:spPr bwMode="auto">
          <a:xfrm rot="15649435">
            <a:off x="3791457" y="-55692"/>
            <a:ext cx="3696378" cy="6683629"/>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1" name="椭圆 80"/>
          <p:cNvSpPr/>
          <p:nvPr/>
        </p:nvSpPr>
        <p:spPr bwMode="auto">
          <a:xfrm>
            <a:off x="314325" y="4167188"/>
            <a:ext cx="944563" cy="1858962"/>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sz="1400">
              <a:ea typeface="宋体" pitchFamily="2" charset="-122"/>
            </a:endParaRPr>
          </a:p>
        </p:txBody>
      </p:sp>
      <p:sp>
        <p:nvSpPr>
          <p:cNvPr id="82" name="椭圆 81"/>
          <p:cNvSpPr/>
          <p:nvPr/>
        </p:nvSpPr>
        <p:spPr bwMode="auto">
          <a:xfrm rot="17857177">
            <a:off x="1489869" y="3571082"/>
            <a:ext cx="1009650" cy="1858962"/>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sz="1400">
              <a:ea typeface="宋体" pitchFamily="2" charset="-122"/>
            </a:endParaRPr>
          </a:p>
        </p:txBody>
      </p:sp>
      <p:sp>
        <p:nvSpPr>
          <p:cNvPr id="68615" name="Rectangle 4"/>
          <p:cNvSpPr>
            <a:spLocks noChangeArrowheads="1"/>
          </p:cNvSpPr>
          <p:nvPr/>
        </p:nvSpPr>
        <p:spPr bwMode="auto">
          <a:xfrm>
            <a:off x="212751" y="-7146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磁带设备</a:t>
            </a:r>
          </a:p>
        </p:txBody>
      </p:sp>
      <p:pic>
        <p:nvPicPr>
          <p:cNvPr id="68616" name="Picture 5" descr="PX-720"/>
          <p:cNvPicPr>
            <a:picLocks noChangeAspect="1" noChangeArrowheads="1"/>
          </p:cNvPicPr>
          <p:nvPr/>
        </p:nvPicPr>
        <p:blipFill>
          <a:blip r:embed="rId3"/>
          <a:srcRect/>
          <a:stretch>
            <a:fillRect/>
          </a:stretch>
        </p:blipFill>
        <p:spPr bwMode="auto">
          <a:xfrm>
            <a:off x="6407150" y="1523996"/>
            <a:ext cx="636588" cy="1333500"/>
          </a:xfrm>
          <a:prstGeom prst="rect">
            <a:avLst/>
          </a:prstGeom>
          <a:noFill/>
          <a:ln w="9525">
            <a:noFill/>
            <a:miter lim="800000"/>
            <a:headEnd/>
            <a:tailEnd/>
          </a:ln>
        </p:spPr>
      </p:pic>
      <p:pic>
        <p:nvPicPr>
          <p:cNvPr id="68617" name="Picture 8" descr="PX-502"/>
          <p:cNvPicPr>
            <a:picLocks noChangeAspect="1" noChangeArrowheads="1"/>
          </p:cNvPicPr>
          <p:nvPr/>
        </p:nvPicPr>
        <p:blipFill>
          <a:blip r:embed="rId4"/>
          <a:srcRect/>
          <a:stretch>
            <a:fillRect/>
          </a:stretch>
        </p:blipFill>
        <p:spPr bwMode="auto">
          <a:xfrm>
            <a:off x="2676525" y="3008313"/>
            <a:ext cx="1447800" cy="563563"/>
          </a:xfrm>
          <a:prstGeom prst="rect">
            <a:avLst/>
          </a:prstGeom>
          <a:noFill/>
          <a:ln w="9525">
            <a:noFill/>
            <a:miter lim="800000"/>
            <a:headEnd/>
            <a:tailEnd/>
          </a:ln>
        </p:spPr>
      </p:pic>
      <p:pic>
        <p:nvPicPr>
          <p:cNvPr id="68618" name="Picture 9" descr="SuperLoader"/>
          <p:cNvPicPr>
            <a:picLocks noChangeAspect="1" noChangeArrowheads="1"/>
          </p:cNvPicPr>
          <p:nvPr/>
        </p:nvPicPr>
        <p:blipFill>
          <a:blip r:embed="rId5"/>
          <a:srcRect/>
          <a:stretch>
            <a:fillRect/>
          </a:stretch>
        </p:blipFill>
        <p:spPr bwMode="auto">
          <a:xfrm>
            <a:off x="1222375" y="4164013"/>
            <a:ext cx="1295400" cy="354012"/>
          </a:xfrm>
          <a:prstGeom prst="rect">
            <a:avLst/>
          </a:prstGeom>
          <a:noFill/>
          <a:ln w="9525">
            <a:noFill/>
            <a:miter lim="800000"/>
            <a:headEnd/>
            <a:tailEnd/>
          </a:ln>
        </p:spPr>
      </p:pic>
      <p:pic>
        <p:nvPicPr>
          <p:cNvPr id="68619" name="Picture 12" descr="DLT-S"/>
          <p:cNvPicPr>
            <a:picLocks noChangeAspect="1" noChangeArrowheads="1"/>
          </p:cNvPicPr>
          <p:nvPr/>
        </p:nvPicPr>
        <p:blipFill>
          <a:blip r:embed="rId6"/>
          <a:srcRect/>
          <a:stretch>
            <a:fillRect/>
          </a:stretch>
        </p:blipFill>
        <p:spPr bwMode="auto">
          <a:xfrm>
            <a:off x="527050" y="4829175"/>
            <a:ext cx="517525" cy="485775"/>
          </a:xfrm>
          <a:prstGeom prst="rect">
            <a:avLst/>
          </a:prstGeom>
          <a:noFill/>
          <a:ln w="9525">
            <a:noFill/>
            <a:miter lim="800000"/>
            <a:headEnd/>
            <a:tailEnd/>
          </a:ln>
        </p:spPr>
      </p:pic>
      <p:pic>
        <p:nvPicPr>
          <p:cNvPr id="68620" name="Picture 15" descr="DDS_DAT"/>
          <p:cNvPicPr>
            <a:picLocks noChangeAspect="1" noChangeArrowheads="1"/>
          </p:cNvPicPr>
          <p:nvPr/>
        </p:nvPicPr>
        <p:blipFill>
          <a:blip r:embed="rId7"/>
          <a:srcRect/>
          <a:stretch>
            <a:fillRect/>
          </a:stretch>
        </p:blipFill>
        <p:spPr bwMode="auto">
          <a:xfrm>
            <a:off x="530225" y="5403850"/>
            <a:ext cx="609600" cy="317500"/>
          </a:xfrm>
          <a:prstGeom prst="rect">
            <a:avLst/>
          </a:prstGeom>
          <a:noFill/>
          <a:ln w="9525">
            <a:noFill/>
            <a:miter lim="800000"/>
            <a:headEnd/>
            <a:tailEnd/>
          </a:ln>
        </p:spPr>
      </p:pic>
      <p:sp>
        <p:nvSpPr>
          <p:cNvPr id="56" name="Line 15"/>
          <p:cNvSpPr>
            <a:spLocks noChangeShapeType="1"/>
          </p:cNvSpPr>
          <p:nvPr/>
        </p:nvSpPr>
        <p:spPr bwMode="auto">
          <a:xfrm flipV="1">
            <a:off x="228600" y="1066800"/>
            <a:ext cx="0" cy="5029200"/>
          </a:xfrm>
          <a:prstGeom prst="line">
            <a:avLst/>
          </a:prstGeom>
          <a:noFill/>
          <a:ln w="38100">
            <a:solidFill>
              <a:schemeClr val="bg1">
                <a:lumMod val="75000"/>
              </a:schemeClr>
            </a:solidFill>
            <a:round/>
            <a:headEnd/>
            <a:tailEnd type="triangle" w="med" len="med"/>
          </a:ln>
          <a:effectLst/>
        </p:spPr>
        <p:txBody>
          <a:bodyPr/>
          <a:lstStyle/>
          <a:p>
            <a:pPr>
              <a:defRPr/>
            </a:pPr>
            <a:endParaRPr lang="zh-CN" altLang="en-US">
              <a:latin typeface="Arial" pitchFamily="34" charset="0"/>
              <a:ea typeface="宋体" pitchFamily="2" charset="-122"/>
            </a:endParaRPr>
          </a:p>
        </p:txBody>
      </p:sp>
      <p:sp>
        <p:nvSpPr>
          <p:cNvPr id="57" name="Line 16"/>
          <p:cNvSpPr>
            <a:spLocks noChangeShapeType="1"/>
          </p:cNvSpPr>
          <p:nvPr/>
        </p:nvSpPr>
        <p:spPr bwMode="auto">
          <a:xfrm>
            <a:off x="228600" y="6096000"/>
            <a:ext cx="8534400" cy="0"/>
          </a:xfrm>
          <a:prstGeom prst="line">
            <a:avLst/>
          </a:prstGeom>
          <a:noFill/>
          <a:ln w="38100">
            <a:solidFill>
              <a:schemeClr val="bg1">
                <a:lumMod val="75000"/>
              </a:schemeClr>
            </a:solidFill>
            <a:round/>
            <a:headEnd/>
            <a:tailEnd type="triangle" w="med" len="med"/>
          </a:ln>
          <a:effectLst/>
        </p:spPr>
        <p:txBody>
          <a:bodyPr/>
          <a:lstStyle/>
          <a:p>
            <a:pPr>
              <a:defRPr/>
            </a:pPr>
            <a:endParaRPr lang="zh-CN" altLang="en-US">
              <a:latin typeface="Arial" pitchFamily="34" charset="0"/>
              <a:ea typeface="宋体" pitchFamily="2" charset="-122"/>
            </a:endParaRPr>
          </a:p>
        </p:txBody>
      </p:sp>
      <p:sp>
        <p:nvSpPr>
          <p:cNvPr id="58" name="Text Box 18"/>
          <p:cNvSpPr txBox="1">
            <a:spLocks noChangeArrowheads="1"/>
          </p:cNvSpPr>
          <p:nvPr/>
        </p:nvSpPr>
        <p:spPr bwMode="auto">
          <a:xfrm>
            <a:off x="773113" y="6096000"/>
            <a:ext cx="277812"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1</a:t>
            </a:r>
          </a:p>
        </p:txBody>
      </p:sp>
      <p:sp>
        <p:nvSpPr>
          <p:cNvPr id="59" name="Text Box 19"/>
          <p:cNvSpPr txBox="1">
            <a:spLocks noChangeArrowheads="1"/>
          </p:cNvSpPr>
          <p:nvPr/>
        </p:nvSpPr>
        <p:spPr bwMode="auto">
          <a:xfrm>
            <a:off x="1673225" y="6096000"/>
            <a:ext cx="279400"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8</a:t>
            </a:r>
          </a:p>
        </p:txBody>
      </p:sp>
      <p:sp>
        <p:nvSpPr>
          <p:cNvPr id="60" name="Text Box 20"/>
          <p:cNvSpPr txBox="1">
            <a:spLocks noChangeArrowheads="1"/>
          </p:cNvSpPr>
          <p:nvPr/>
        </p:nvSpPr>
        <p:spPr bwMode="auto">
          <a:xfrm>
            <a:off x="2878138" y="6096000"/>
            <a:ext cx="373062"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24</a:t>
            </a:r>
          </a:p>
        </p:txBody>
      </p:sp>
      <p:sp>
        <p:nvSpPr>
          <p:cNvPr id="61" name="Text Box 21"/>
          <p:cNvSpPr txBox="1">
            <a:spLocks noChangeArrowheads="1"/>
          </p:cNvSpPr>
          <p:nvPr/>
        </p:nvSpPr>
        <p:spPr bwMode="auto">
          <a:xfrm>
            <a:off x="3632200" y="6096000"/>
            <a:ext cx="373063"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50</a:t>
            </a:r>
          </a:p>
        </p:txBody>
      </p:sp>
      <p:sp>
        <p:nvSpPr>
          <p:cNvPr id="62" name="Text Box 22"/>
          <p:cNvSpPr txBox="1">
            <a:spLocks noChangeArrowheads="1"/>
          </p:cNvSpPr>
          <p:nvPr/>
        </p:nvSpPr>
        <p:spPr bwMode="auto">
          <a:xfrm>
            <a:off x="4827588" y="6096000"/>
            <a:ext cx="468312"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100</a:t>
            </a:r>
          </a:p>
        </p:txBody>
      </p:sp>
      <p:sp>
        <p:nvSpPr>
          <p:cNvPr id="63" name="Text Box 23"/>
          <p:cNvSpPr txBox="1">
            <a:spLocks noChangeArrowheads="1"/>
          </p:cNvSpPr>
          <p:nvPr/>
        </p:nvSpPr>
        <p:spPr bwMode="auto">
          <a:xfrm>
            <a:off x="6096000" y="6096000"/>
            <a:ext cx="563563"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1000</a:t>
            </a:r>
          </a:p>
        </p:txBody>
      </p:sp>
      <p:sp>
        <p:nvSpPr>
          <p:cNvPr id="64" name="Text Box 24"/>
          <p:cNvSpPr txBox="1">
            <a:spLocks noChangeArrowheads="1"/>
          </p:cNvSpPr>
          <p:nvPr/>
        </p:nvSpPr>
        <p:spPr bwMode="auto">
          <a:xfrm>
            <a:off x="7799388" y="6096000"/>
            <a:ext cx="563562" cy="276225"/>
          </a:xfrm>
          <a:prstGeom prst="rect">
            <a:avLst/>
          </a:prstGeom>
          <a:noFill/>
          <a:ln w="9525">
            <a:noFill/>
            <a:miter lim="800000"/>
            <a:headEnd/>
            <a:tailEnd/>
          </a:ln>
          <a:effectLst/>
        </p:spPr>
        <p:txBody>
          <a:bodyPr wrap="none">
            <a:spAutoFit/>
          </a:bodyPr>
          <a:lstStyle/>
          <a:p>
            <a:pPr algn="ctr">
              <a:spcBef>
                <a:spcPct val="50000"/>
              </a:spcBef>
              <a:defRPr/>
            </a:pPr>
            <a:r>
              <a:rPr lang="en-US" altLang="zh-CN" dirty="0">
                <a:solidFill>
                  <a:schemeClr val="tx1">
                    <a:lumMod val="95000"/>
                    <a:lumOff val="5000"/>
                  </a:schemeClr>
                </a:solidFill>
                <a:latin typeface="微软雅黑" pitchFamily="34" charset="-122"/>
                <a:ea typeface="微软雅黑" pitchFamily="34" charset="-122"/>
              </a:rPr>
              <a:t>4000</a:t>
            </a:r>
          </a:p>
        </p:txBody>
      </p:sp>
      <p:sp>
        <p:nvSpPr>
          <p:cNvPr id="65" name="Text Box 25"/>
          <p:cNvSpPr txBox="1">
            <a:spLocks noChangeArrowheads="1"/>
          </p:cNvSpPr>
          <p:nvPr/>
        </p:nvSpPr>
        <p:spPr bwMode="auto">
          <a:xfrm>
            <a:off x="8172450" y="5780088"/>
            <a:ext cx="492125" cy="276225"/>
          </a:xfrm>
          <a:prstGeom prst="rect">
            <a:avLst/>
          </a:prstGeom>
          <a:noFill/>
          <a:ln w="9525">
            <a:noFill/>
            <a:miter lim="800000"/>
            <a:headEnd/>
            <a:tailEnd/>
          </a:ln>
          <a:effectLst/>
        </p:spPr>
        <p:txBody>
          <a:bodyPr wrap="none">
            <a:spAutoFit/>
          </a:bodyPr>
          <a:lstStyle/>
          <a:p>
            <a:pPr algn="ctr">
              <a:spcBef>
                <a:spcPct val="50000"/>
              </a:spcBef>
              <a:defRPr/>
            </a:pPr>
            <a:r>
              <a:rPr lang="zh-CN" altLang="en-US" dirty="0">
                <a:solidFill>
                  <a:schemeClr val="tx1">
                    <a:lumMod val="95000"/>
                    <a:lumOff val="5000"/>
                  </a:schemeClr>
                </a:solidFill>
                <a:latin typeface="微软雅黑" pitchFamily="34" charset="-122"/>
                <a:ea typeface="微软雅黑" pitchFamily="34" charset="-122"/>
              </a:rPr>
              <a:t>槽位</a:t>
            </a:r>
          </a:p>
        </p:txBody>
      </p:sp>
      <p:sp>
        <p:nvSpPr>
          <p:cNvPr id="66" name="Text Box 24"/>
          <p:cNvSpPr txBox="1">
            <a:spLocks noChangeArrowheads="1"/>
          </p:cNvSpPr>
          <p:nvPr/>
        </p:nvSpPr>
        <p:spPr bwMode="auto">
          <a:xfrm>
            <a:off x="3035300" y="3549851"/>
            <a:ext cx="722314" cy="307777"/>
          </a:xfrm>
          <a:prstGeom prst="rect">
            <a:avLst/>
          </a:prstGeom>
          <a:noFill/>
          <a:ln w="9525">
            <a:noFill/>
            <a:miter lim="800000"/>
            <a:headEnd/>
            <a:tailEnd/>
          </a:ln>
          <a:effectLst/>
        </p:spPr>
        <p:txBody>
          <a:bodyPr wrap="none">
            <a:spAutoFit/>
          </a:bodyPr>
          <a:lstStyle/>
          <a:p>
            <a:pPr algn="ctr">
              <a:spcBef>
                <a:spcPct val="50000"/>
              </a:spcBef>
              <a:defRPr/>
            </a:pPr>
            <a:r>
              <a:rPr lang="en-US" altLang="zh-CN" sz="1400" dirty="0">
                <a:solidFill>
                  <a:schemeClr val="tx1">
                    <a:lumMod val="95000"/>
                    <a:lumOff val="5000"/>
                  </a:schemeClr>
                </a:solidFill>
                <a:latin typeface="微软雅黑" pitchFamily="34" charset="-122"/>
                <a:ea typeface="微软雅黑" pitchFamily="34" charset="-122"/>
              </a:rPr>
              <a:t>PX502</a:t>
            </a:r>
          </a:p>
        </p:txBody>
      </p:sp>
      <p:sp>
        <p:nvSpPr>
          <p:cNvPr id="67" name="矩形 66"/>
          <p:cNvSpPr/>
          <p:nvPr/>
        </p:nvSpPr>
        <p:spPr>
          <a:xfrm>
            <a:off x="1360488" y="4505325"/>
            <a:ext cx="1480534" cy="307777"/>
          </a:xfrm>
          <a:prstGeom prst="rect">
            <a:avLst/>
          </a:prstGeom>
        </p:spPr>
        <p:txBody>
          <a:bodyPr wrap="none">
            <a:spAutoFit/>
          </a:bodyPr>
          <a:lstStyle/>
          <a:p>
            <a:pPr>
              <a:defRPr/>
            </a:pPr>
            <a:r>
              <a:rPr lang="en-US" altLang="zh-CN" sz="1400" dirty="0">
                <a:solidFill>
                  <a:schemeClr val="tx1">
                    <a:lumMod val="95000"/>
                    <a:lumOff val="5000"/>
                  </a:schemeClr>
                </a:solidFill>
                <a:latin typeface="微软雅黑" pitchFamily="34" charset="-122"/>
                <a:ea typeface="微软雅黑" pitchFamily="34" charset="-122"/>
              </a:rPr>
              <a:t>SuperLoader3</a:t>
            </a:r>
            <a:r>
              <a:rPr lang="en-US" altLang="zh-CN" sz="1400" dirty="0">
                <a:solidFill>
                  <a:schemeClr val="bg1"/>
                </a:solidFill>
                <a:latin typeface="Arial" pitchFamily="34" charset="0"/>
                <a:ea typeface="宋体" pitchFamily="2" charset="-122"/>
              </a:rPr>
              <a:t>3</a:t>
            </a:r>
          </a:p>
        </p:txBody>
      </p:sp>
      <p:sp>
        <p:nvSpPr>
          <p:cNvPr id="68" name="矩形 67"/>
          <p:cNvSpPr/>
          <p:nvPr/>
        </p:nvSpPr>
        <p:spPr>
          <a:xfrm>
            <a:off x="509588" y="4402138"/>
            <a:ext cx="822661" cy="307777"/>
          </a:xfrm>
          <a:prstGeom prst="rect">
            <a:avLst/>
          </a:prstGeom>
        </p:spPr>
        <p:txBody>
          <a:bodyPr wrap="none">
            <a:spAutoFit/>
          </a:bodyPr>
          <a:lstStyle/>
          <a:p>
            <a:pPr>
              <a:defRPr/>
            </a:pPr>
            <a:r>
              <a:rPr lang="zh-CN" altLang="en-US" sz="1400" dirty="0">
                <a:solidFill>
                  <a:schemeClr val="tx1">
                    <a:lumMod val="95000"/>
                    <a:lumOff val="5000"/>
                  </a:schemeClr>
                </a:solidFill>
                <a:latin typeface="微软雅黑" pitchFamily="34" charset="-122"/>
                <a:ea typeface="微软雅黑" pitchFamily="34" charset="-122"/>
              </a:rPr>
              <a:t>磁带机</a:t>
            </a:r>
            <a:r>
              <a:rPr lang="en-US" altLang="zh-CN" sz="1400" dirty="0">
                <a:solidFill>
                  <a:schemeClr val="bg1"/>
                </a:solidFill>
                <a:latin typeface="Arial" pitchFamily="34" charset="0"/>
                <a:ea typeface="宋体" pitchFamily="2" charset="-122"/>
              </a:rPr>
              <a:t>3</a:t>
            </a:r>
          </a:p>
        </p:txBody>
      </p:sp>
      <p:sp>
        <p:nvSpPr>
          <p:cNvPr id="69" name="Text Box 24"/>
          <p:cNvSpPr txBox="1">
            <a:spLocks noChangeArrowheads="1"/>
          </p:cNvSpPr>
          <p:nvPr/>
        </p:nvSpPr>
        <p:spPr bwMode="auto">
          <a:xfrm>
            <a:off x="6454775" y="2906909"/>
            <a:ext cx="722314" cy="307777"/>
          </a:xfrm>
          <a:prstGeom prst="rect">
            <a:avLst/>
          </a:prstGeom>
          <a:noFill/>
          <a:ln w="9525">
            <a:noFill/>
            <a:miter lim="800000"/>
            <a:headEnd/>
            <a:tailEnd/>
          </a:ln>
          <a:effectLst/>
        </p:spPr>
        <p:txBody>
          <a:bodyPr wrap="none">
            <a:spAutoFit/>
          </a:bodyPr>
          <a:lstStyle/>
          <a:p>
            <a:pPr algn="ctr">
              <a:spcBef>
                <a:spcPct val="50000"/>
              </a:spcBef>
              <a:defRPr/>
            </a:pPr>
            <a:r>
              <a:rPr lang="en-US" altLang="zh-CN" sz="1400" dirty="0">
                <a:solidFill>
                  <a:schemeClr val="tx1">
                    <a:lumMod val="95000"/>
                    <a:lumOff val="5000"/>
                  </a:schemeClr>
                </a:solidFill>
                <a:latin typeface="微软雅黑" pitchFamily="34" charset="-122"/>
                <a:ea typeface="微软雅黑" pitchFamily="34" charset="-122"/>
              </a:rPr>
              <a:t>PX720</a:t>
            </a:r>
          </a:p>
        </p:txBody>
      </p:sp>
      <p:pic>
        <p:nvPicPr>
          <p:cNvPr id="68635" name="图片 69" descr="Scalar24.jpg"/>
          <p:cNvPicPr>
            <a:picLocks noChangeAspect="1"/>
          </p:cNvPicPr>
          <p:nvPr/>
        </p:nvPicPr>
        <p:blipFill>
          <a:blip r:embed="rId8"/>
          <a:srcRect/>
          <a:stretch>
            <a:fillRect/>
          </a:stretch>
        </p:blipFill>
        <p:spPr bwMode="auto">
          <a:xfrm>
            <a:off x="2693988" y="3879857"/>
            <a:ext cx="1247775" cy="620713"/>
          </a:xfrm>
          <a:prstGeom prst="rect">
            <a:avLst/>
          </a:prstGeom>
          <a:noFill/>
          <a:ln w="9525">
            <a:noFill/>
            <a:miter lim="800000"/>
            <a:headEnd/>
            <a:tailEnd/>
          </a:ln>
        </p:spPr>
      </p:pic>
      <p:pic>
        <p:nvPicPr>
          <p:cNvPr id="68636" name="图片 70" descr="Scalar50.jpg"/>
          <p:cNvPicPr>
            <a:picLocks noChangeAspect="1"/>
          </p:cNvPicPr>
          <p:nvPr/>
        </p:nvPicPr>
        <p:blipFill>
          <a:blip r:embed="rId9"/>
          <a:srcRect/>
          <a:stretch>
            <a:fillRect/>
          </a:stretch>
        </p:blipFill>
        <p:spPr bwMode="auto">
          <a:xfrm>
            <a:off x="3824288" y="2373310"/>
            <a:ext cx="1422400" cy="627062"/>
          </a:xfrm>
          <a:prstGeom prst="rect">
            <a:avLst/>
          </a:prstGeom>
          <a:noFill/>
          <a:ln w="9525">
            <a:noFill/>
            <a:miter lim="800000"/>
            <a:headEnd/>
            <a:tailEnd/>
          </a:ln>
        </p:spPr>
      </p:pic>
      <p:pic>
        <p:nvPicPr>
          <p:cNvPr id="68637" name="图片 71" descr="Scalari500.jpg"/>
          <p:cNvPicPr>
            <a:picLocks noChangeAspect="1"/>
          </p:cNvPicPr>
          <p:nvPr/>
        </p:nvPicPr>
        <p:blipFill>
          <a:blip r:embed="rId10"/>
          <a:srcRect/>
          <a:stretch>
            <a:fillRect/>
          </a:stretch>
        </p:blipFill>
        <p:spPr bwMode="auto">
          <a:xfrm>
            <a:off x="5405448" y="1908173"/>
            <a:ext cx="666750" cy="1163637"/>
          </a:xfrm>
          <a:prstGeom prst="rect">
            <a:avLst/>
          </a:prstGeom>
          <a:noFill/>
          <a:ln w="9525">
            <a:noFill/>
            <a:miter lim="800000"/>
            <a:headEnd/>
            <a:tailEnd/>
          </a:ln>
        </p:spPr>
      </p:pic>
      <p:pic>
        <p:nvPicPr>
          <p:cNvPr id="68638" name="图片 72" descr="Scalar i2000.gif"/>
          <p:cNvPicPr>
            <a:picLocks noChangeAspect="1"/>
          </p:cNvPicPr>
          <p:nvPr/>
        </p:nvPicPr>
        <p:blipFill>
          <a:blip r:embed="rId11"/>
          <a:srcRect/>
          <a:stretch>
            <a:fillRect/>
          </a:stretch>
        </p:blipFill>
        <p:spPr bwMode="auto">
          <a:xfrm>
            <a:off x="7493000" y="1785936"/>
            <a:ext cx="752475" cy="1428750"/>
          </a:xfrm>
          <a:prstGeom prst="rect">
            <a:avLst/>
          </a:prstGeom>
          <a:noFill/>
          <a:ln w="9525">
            <a:noFill/>
            <a:miter lim="800000"/>
            <a:headEnd/>
            <a:tailEnd/>
          </a:ln>
        </p:spPr>
      </p:pic>
      <p:sp>
        <p:nvSpPr>
          <p:cNvPr id="68639"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400">
                <a:solidFill>
                  <a:srgbClr val="C00000"/>
                </a:solidFill>
                <a:latin typeface="微软雅黑" pitchFamily="34" charset="-122"/>
                <a:ea typeface="微软雅黑" pitchFamily="34" charset="-122"/>
              </a:rPr>
              <a:t>磁带系统的产品类型细分 </a:t>
            </a:r>
            <a:endParaRPr lang="en-US" altLang="zh-CN" sz="1400">
              <a:solidFill>
                <a:srgbClr val="C00000"/>
              </a:solidFill>
              <a:latin typeface="微软雅黑" pitchFamily="34" charset="-122"/>
              <a:ea typeface="微软雅黑" pitchFamily="34" charset="-122"/>
            </a:endParaRPr>
          </a:p>
        </p:txBody>
      </p:sp>
      <p:sp>
        <p:nvSpPr>
          <p:cNvPr id="77" name="矩形 76"/>
          <p:cNvSpPr/>
          <p:nvPr/>
        </p:nvSpPr>
        <p:spPr>
          <a:xfrm>
            <a:off x="2832100" y="4407107"/>
            <a:ext cx="958917" cy="307777"/>
          </a:xfrm>
          <a:prstGeom prst="rect">
            <a:avLst/>
          </a:prstGeom>
        </p:spPr>
        <p:txBody>
          <a:bodyPr wrap="none">
            <a:spAutoFit/>
          </a:bodyPr>
          <a:lstStyle/>
          <a:p>
            <a:pPr>
              <a:defRPr/>
            </a:pPr>
            <a:r>
              <a:rPr lang="en-US" altLang="zh-CN" sz="1400" dirty="0">
                <a:solidFill>
                  <a:schemeClr val="tx1">
                    <a:lumMod val="95000"/>
                    <a:lumOff val="5000"/>
                  </a:schemeClr>
                </a:solidFill>
                <a:latin typeface="微软雅黑" pitchFamily="34" charset="-122"/>
                <a:ea typeface="微软雅黑" pitchFamily="34" charset="-122"/>
              </a:rPr>
              <a:t>Scalar 24</a:t>
            </a:r>
          </a:p>
        </p:txBody>
      </p:sp>
      <p:sp>
        <p:nvSpPr>
          <p:cNvPr id="78" name="Text Box 24"/>
          <p:cNvSpPr txBox="1">
            <a:spLocks noChangeArrowheads="1"/>
          </p:cNvSpPr>
          <p:nvPr/>
        </p:nvSpPr>
        <p:spPr bwMode="auto">
          <a:xfrm>
            <a:off x="4041775" y="2906909"/>
            <a:ext cx="958916" cy="307777"/>
          </a:xfrm>
          <a:prstGeom prst="rect">
            <a:avLst/>
          </a:prstGeom>
          <a:noFill/>
          <a:ln w="9525">
            <a:noFill/>
            <a:miter lim="800000"/>
            <a:headEnd/>
            <a:tailEnd/>
          </a:ln>
          <a:effectLst/>
        </p:spPr>
        <p:txBody>
          <a:bodyPr wrap="none">
            <a:spAutoFit/>
          </a:bodyPr>
          <a:lstStyle/>
          <a:p>
            <a:pPr algn="ctr">
              <a:spcBef>
                <a:spcPct val="50000"/>
              </a:spcBef>
              <a:defRPr/>
            </a:pPr>
            <a:r>
              <a:rPr lang="en-US" altLang="zh-CN" sz="1400" dirty="0">
                <a:solidFill>
                  <a:schemeClr val="tx1">
                    <a:lumMod val="95000"/>
                    <a:lumOff val="5000"/>
                  </a:schemeClr>
                </a:solidFill>
                <a:latin typeface="微软雅黑" pitchFamily="34" charset="-122"/>
                <a:ea typeface="微软雅黑" pitchFamily="34" charset="-122"/>
              </a:rPr>
              <a:t>Scalar 50</a:t>
            </a:r>
          </a:p>
        </p:txBody>
      </p:sp>
      <p:sp>
        <p:nvSpPr>
          <p:cNvPr id="79" name="Text Box 24"/>
          <p:cNvSpPr txBox="1">
            <a:spLocks noChangeArrowheads="1"/>
          </p:cNvSpPr>
          <p:nvPr/>
        </p:nvSpPr>
        <p:spPr bwMode="auto">
          <a:xfrm>
            <a:off x="7372464" y="3264099"/>
            <a:ext cx="1271502" cy="307777"/>
          </a:xfrm>
          <a:prstGeom prst="rect">
            <a:avLst/>
          </a:prstGeom>
          <a:noFill/>
          <a:ln w="9525">
            <a:noFill/>
            <a:miter lim="800000"/>
            <a:headEnd/>
            <a:tailEnd/>
          </a:ln>
          <a:effectLst/>
        </p:spPr>
        <p:txBody>
          <a:bodyPr wrap="none">
            <a:spAutoFit/>
          </a:bodyPr>
          <a:lstStyle/>
          <a:p>
            <a:pPr algn="ctr">
              <a:spcBef>
                <a:spcPct val="50000"/>
              </a:spcBef>
              <a:defRPr/>
            </a:pPr>
            <a:r>
              <a:rPr lang="en-US" altLang="zh-CN" sz="1400" dirty="0">
                <a:solidFill>
                  <a:schemeClr val="tx1">
                    <a:lumMod val="95000"/>
                    <a:lumOff val="5000"/>
                  </a:schemeClr>
                </a:solidFill>
                <a:latin typeface="微软雅黑" pitchFamily="34" charset="-122"/>
                <a:ea typeface="微软雅黑" pitchFamily="34" charset="-122"/>
              </a:rPr>
              <a:t>Scalar  i2000</a:t>
            </a:r>
          </a:p>
        </p:txBody>
      </p:sp>
      <p:sp>
        <p:nvSpPr>
          <p:cNvPr id="80" name="Text Box 24"/>
          <p:cNvSpPr txBox="1">
            <a:spLocks noChangeArrowheads="1"/>
          </p:cNvSpPr>
          <p:nvPr/>
        </p:nvSpPr>
        <p:spPr bwMode="auto">
          <a:xfrm>
            <a:off x="5229225" y="3121223"/>
            <a:ext cx="1112805" cy="307777"/>
          </a:xfrm>
          <a:prstGeom prst="rect">
            <a:avLst/>
          </a:prstGeom>
          <a:noFill/>
          <a:ln w="9525">
            <a:noFill/>
            <a:miter lim="800000"/>
            <a:headEnd/>
            <a:tailEnd/>
          </a:ln>
          <a:effectLst/>
        </p:spPr>
        <p:txBody>
          <a:bodyPr wrap="none">
            <a:spAutoFit/>
          </a:bodyPr>
          <a:lstStyle/>
          <a:p>
            <a:pPr algn="ctr">
              <a:spcBef>
                <a:spcPct val="50000"/>
              </a:spcBef>
              <a:defRPr/>
            </a:pPr>
            <a:r>
              <a:rPr lang="en-US" altLang="zh-CN" sz="1400" dirty="0">
                <a:solidFill>
                  <a:schemeClr val="tx1">
                    <a:lumMod val="95000"/>
                    <a:lumOff val="5000"/>
                  </a:schemeClr>
                </a:solidFill>
                <a:latin typeface="微软雅黑" pitchFamily="34" charset="-122"/>
                <a:ea typeface="微软雅黑" pitchFamily="34" charset="-122"/>
              </a:rPr>
              <a:t>Scalar i500</a:t>
            </a:r>
          </a:p>
        </p:txBody>
      </p:sp>
      <p:sp>
        <p:nvSpPr>
          <p:cNvPr id="84" name="矩形 83"/>
          <p:cNvSpPr/>
          <p:nvPr/>
        </p:nvSpPr>
        <p:spPr>
          <a:xfrm>
            <a:off x="1200150" y="3849688"/>
            <a:ext cx="1181734" cy="307777"/>
          </a:xfrm>
          <a:prstGeom prst="rect">
            <a:avLst/>
          </a:prstGeom>
        </p:spPr>
        <p:txBody>
          <a:bodyPr wrap="none">
            <a:spAutoFit/>
          </a:bodyPr>
          <a:lstStyle/>
          <a:p>
            <a:pPr>
              <a:defRPr/>
            </a:pPr>
            <a:r>
              <a:rPr lang="zh-CN" altLang="en-US" sz="1400" dirty="0">
                <a:solidFill>
                  <a:schemeClr val="tx1">
                    <a:lumMod val="95000"/>
                    <a:lumOff val="5000"/>
                  </a:schemeClr>
                </a:solidFill>
                <a:latin typeface="微软雅黑" pitchFamily="34" charset="-122"/>
                <a:ea typeface="微软雅黑" pitchFamily="34" charset="-122"/>
              </a:rPr>
              <a:t>自动加载机</a:t>
            </a:r>
            <a:r>
              <a:rPr lang="en-US" altLang="zh-CN" sz="1400" dirty="0">
                <a:solidFill>
                  <a:schemeClr val="bg1"/>
                </a:solidFill>
                <a:latin typeface="Arial" pitchFamily="34" charset="0"/>
                <a:ea typeface="宋体" pitchFamily="2" charset="-122"/>
              </a:rPr>
              <a:t>3</a:t>
            </a:r>
          </a:p>
        </p:txBody>
      </p:sp>
      <p:sp>
        <p:nvSpPr>
          <p:cNvPr id="85" name="矩形 84"/>
          <p:cNvSpPr/>
          <p:nvPr/>
        </p:nvSpPr>
        <p:spPr>
          <a:xfrm>
            <a:off x="5610225" y="3643313"/>
            <a:ext cx="723275" cy="307777"/>
          </a:xfrm>
          <a:prstGeom prst="rect">
            <a:avLst/>
          </a:prstGeom>
        </p:spPr>
        <p:txBody>
          <a:bodyPr wrap="none">
            <a:spAutoFit/>
          </a:bodyPr>
          <a:lstStyle/>
          <a:p>
            <a:pPr>
              <a:defRPr/>
            </a:pPr>
            <a:r>
              <a:rPr lang="zh-CN" altLang="en-US" sz="1400" dirty="0">
                <a:solidFill>
                  <a:schemeClr val="tx1">
                    <a:lumMod val="95000"/>
                    <a:lumOff val="5000"/>
                  </a:schemeClr>
                </a:solidFill>
                <a:latin typeface="微软雅黑" pitchFamily="34" charset="-122"/>
                <a:ea typeface="微软雅黑" pitchFamily="34" charset="-122"/>
              </a:rPr>
              <a:t>磁带库</a:t>
            </a:r>
            <a:endParaRPr lang="en-US" altLang="zh-CN" sz="1400" dirty="0">
              <a:solidFill>
                <a:schemeClr val="bg1"/>
              </a:solidFill>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磁带设备</a:t>
            </a:r>
          </a:p>
        </p:txBody>
      </p:sp>
      <p:sp>
        <p:nvSpPr>
          <p:cNvPr id="69637" name="Rectangle 3"/>
          <p:cNvSpPr>
            <a:spLocks noChangeArrowheads="1"/>
          </p:cNvSpPr>
          <p:nvPr/>
        </p:nvSpPr>
        <p:spPr bwMode="auto">
          <a:xfrm>
            <a:off x="342900" y="1125538"/>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2000" dirty="0">
                <a:solidFill>
                  <a:srgbClr val="C00000"/>
                </a:solidFill>
                <a:latin typeface="微软雅黑" pitchFamily="34" charset="-122"/>
                <a:ea typeface="微软雅黑" pitchFamily="34" charset="-122"/>
              </a:rPr>
              <a:t>带库系统的选型</a:t>
            </a:r>
            <a:endParaRPr lang="en-US" altLang="zh-CN" sz="2000" dirty="0">
              <a:solidFill>
                <a:srgbClr val="C00000"/>
              </a:solidFill>
              <a:latin typeface="微软雅黑" pitchFamily="34" charset="-122"/>
              <a:ea typeface="微软雅黑" pitchFamily="34" charset="-122"/>
            </a:endParaRPr>
          </a:p>
        </p:txBody>
      </p:sp>
      <p:sp>
        <p:nvSpPr>
          <p:cNvPr id="38" name="Rectangle 3"/>
          <p:cNvSpPr txBox="1">
            <a:spLocks noChangeArrowheads="1"/>
          </p:cNvSpPr>
          <p:nvPr/>
        </p:nvSpPr>
        <p:spPr>
          <a:xfrm>
            <a:off x="606425" y="1519238"/>
            <a:ext cx="4681538" cy="5332412"/>
          </a:xfrm>
          <a:prstGeom prst="rect">
            <a:avLst/>
          </a:prstGeom>
        </p:spPr>
        <p:txBody>
          <a:bodyPr/>
          <a:lstStyle/>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备份容量</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一般按存储容量计算</a:t>
            </a:r>
          </a:p>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备份速度</a:t>
            </a:r>
          </a:p>
          <a:p>
            <a:pPr marL="742950" lvl="1" indent="-285750" eaLnBrk="0" fontAlgn="t" hangingPunct="0">
              <a:lnSpc>
                <a:spcPct val="120000"/>
              </a:lnSpc>
              <a:spcBef>
                <a:spcPct val="20000"/>
              </a:spcBef>
              <a:buClr>
                <a:schemeClr val="tx1"/>
              </a:buClr>
              <a:buFontTx/>
              <a:buChar char="•"/>
              <a:defRPr/>
            </a:pPr>
            <a:r>
              <a:rPr lang="zh-CN" altLang="en-US" sz="1800" dirty="0">
                <a:solidFill>
                  <a:schemeClr val="tx1">
                    <a:lumMod val="95000"/>
                    <a:lumOff val="5000"/>
                  </a:schemeClr>
                </a:solidFill>
                <a:latin typeface="微软雅黑" pitchFamily="34" charset="-122"/>
                <a:ea typeface="微软雅黑" pitchFamily="34" charset="-122"/>
              </a:rPr>
              <a:t>备份量</a:t>
            </a:r>
            <a:r>
              <a:rPr lang="en-US" altLang="zh-CN" sz="1800" dirty="0">
                <a:solidFill>
                  <a:schemeClr val="tx1">
                    <a:lumMod val="95000"/>
                    <a:lumOff val="5000"/>
                  </a:schemeClr>
                </a:solidFill>
                <a:latin typeface="微软雅黑" pitchFamily="34" charset="-122"/>
                <a:ea typeface="微软雅黑" pitchFamily="34" charset="-122"/>
              </a:rPr>
              <a:t>/</a:t>
            </a:r>
            <a:r>
              <a:rPr lang="zh-CN" altLang="en-US" sz="1800" dirty="0">
                <a:solidFill>
                  <a:schemeClr val="tx1">
                    <a:lumMod val="95000"/>
                    <a:lumOff val="5000"/>
                  </a:schemeClr>
                </a:solidFill>
                <a:latin typeface="微软雅黑" pitchFamily="34" charset="-122"/>
                <a:ea typeface="微软雅黑" pitchFamily="34" charset="-122"/>
              </a:rPr>
              <a:t>备份时间</a:t>
            </a:r>
          </a:p>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接口</a:t>
            </a:r>
          </a:p>
          <a:p>
            <a:pPr marL="742950" lvl="1" indent="-285750" eaLnBrk="0" fontAlgn="t" hangingPunct="0">
              <a:lnSpc>
                <a:spcPct val="120000"/>
              </a:lnSpc>
              <a:spcBef>
                <a:spcPct val="20000"/>
              </a:spcBef>
              <a:buClr>
                <a:schemeClr val="tx1"/>
              </a:buClr>
              <a:buFontTx/>
              <a:buChar char="•"/>
              <a:defRPr/>
            </a:pPr>
            <a:r>
              <a:rPr lang="en-US" altLang="zh-CN" sz="1800" dirty="0">
                <a:solidFill>
                  <a:schemeClr val="tx1">
                    <a:lumMod val="95000"/>
                    <a:lumOff val="5000"/>
                  </a:schemeClr>
                </a:solidFill>
                <a:latin typeface="微软雅黑" pitchFamily="34" charset="-122"/>
                <a:ea typeface="微软雅黑" pitchFamily="34" charset="-122"/>
              </a:rPr>
              <a:t>SCSI</a:t>
            </a:r>
            <a:r>
              <a:rPr lang="zh-CN" altLang="en-US" sz="1800" dirty="0">
                <a:solidFill>
                  <a:schemeClr val="tx1">
                    <a:lumMod val="95000"/>
                    <a:lumOff val="5000"/>
                  </a:schemeClr>
                </a:solidFill>
                <a:latin typeface="微软雅黑" pitchFamily="34" charset="-122"/>
                <a:ea typeface="微软雅黑" pitchFamily="34" charset="-122"/>
              </a:rPr>
              <a:t>、</a:t>
            </a:r>
            <a:r>
              <a:rPr lang="en-US" altLang="zh-CN" sz="1800" dirty="0">
                <a:solidFill>
                  <a:schemeClr val="tx1">
                    <a:lumMod val="95000"/>
                    <a:lumOff val="5000"/>
                  </a:schemeClr>
                </a:solidFill>
                <a:latin typeface="微软雅黑" pitchFamily="34" charset="-122"/>
                <a:ea typeface="微软雅黑" pitchFamily="34" charset="-122"/>
              </a:rPr>
              <a:t>FC</a:t>
            </a:r>
            <a:r>
              <a:rPr lang="zh-CN" altLang="en-US" sz="1800" dirty="0">
                <a:solidFill>
                  <a:schemeClr val="tx1">
                    <a:lumMod val="95000"/>
                    <a:lumOff val="5000"/>
                  </a:schemeClr>
                </a:solidFill>
                <a:latin typeface="微软雅黑" pitchFamily="34" charset="-122"/>
                <a:ea typeface="微软雅黑" pitchFamily="34" charset="-122"/>
              </a:rPr>
              <a:t>、</a:t>
            </a:r>
            <a:r>
              <a:rPr lang="en-US" altLang="zh-CN" sz="1800" dirty="0" err="1">
                <a:solidFill>
                  <a:schemeClr val="tx1">
                    <a:lumMod val="95000"/>
                    <a:lumOff val="5000"/>
                  </a:schemeClr>
                </a:solidFill>
                <a:latin typeface="微软雅黑" pitchFamily="34" charset="-122"/>
                <a:ea typeface="微软雅黑" pitchFamily="34" charset="-122"/>
              </a:rPr>
              <a:t>iSCSI</a:t>
            </a:r>
            <a:endParaRPr lang="en-US" altLang="zh-CN" sz="1800" dirty="0">
              <a:solidFill>
                <a:schemeClr val="tx1">
                  <a:lumMod val="95000"/>
                  <a:lumOff val="5000"/>
                </a:schemeClr>
              </a:solidFill>
              <a:latin typeface="微软雅黑" pitchFamily="34" charset="-122"/>
              <a:ea typeface="微软雅黑" pitchFamily="34" charset="-122"/>
            </a:endParaRPr>
          </a:p>
          <a:p>
            <a:pPr marL="342900" indent="-342900" eaLnBrk="0" fontAlgn="t" hangingPunct="0">
              <a:lnSpc>
                <a:spcPct val="120000"/>
              </a:lnSpc>
              <a:spcBef>
                <a:spcPct val="20000"/>
              </a:spcBef>
              <a:buClr>
                <a:schemeClr val="tx1"/>
              </a:buClr>
              <a:buFont typeface="Wingdings" pitchFamily="2" charset="2"/>
              <a:buChar char="l"/>
              <a:defRPr/>
            </a:pPr>
            <a:r>
              <a:rPr lang="zh-CN" altLang="en-US" sz="1800" dirty="0">
                <a:solidFill>
                  <a:schemeClr val="tx1">
                    <a:lumMod val="95000"/>
                    <a:lumOff val="5000"/>
                  </a:schemeClr>
                </a:solidFill>
                <a:latin typeface="微软雅黑" pitchFamily="34" charset="-122"/>
                <a:ea typeface="微软雅黑" pitchFamily="34" charset="-122"/>
              </a:rPr>
              <a:t>其他特性要求</a:t>
            </a:r>
          </a:p>
          <a:p>
            <a:pPr marL="342900" indent="-342900" eaLnBrk="0" fontAlgn="t" hangingPunct="0">
              <a:lnSpc>
                <a:spcPct val="120000"/>
              </a:lnSpc>
              <a:spcBef>
                <a:spcPct val="20000"/>
              </a:spcBef>
              <a:buClr>
                <a:schemeClr val="accent2"/>
              </a:buClr>
              <a:buFontTx/>
              <a:buBlip>
                <a:blip r:embed="rId3"/>
              </a:buBlip>
              <a:defRPr/>
            </a:pPr>
            <a:endParaRPr lang="en-US" altLang="zh-CN" sz="2400" b="0" kern="0" dirty="0">
              <a:latin typeface="+mn-lt"/>
              <a:ea typeface="+mn-ea"/>
            </a:endParaRPr>
          </a:p>
        </p:txBody>
      </p:sp>
      <p:graphicFrame>
        <p:nvGraphicFramePr>
          <p:cNvPr id="39" name="表格 38"/>
          <p:cNvGraphicFramePr>
            <a:graphicFrameLocks noGrp="1"/>
          </p:cNvGraphicFramePr>
          <p:nvPr/>
        </p:nvGraphicFramePr>
        <p:xfrm>
          <a:off x="741363" y="4457700"/>
          <a:ext cx="8024192" cy="1854200"/>
        </p:xfrm>
        <a:graphic>
          <a:graphicData uri="http://schemas.openxmlformats.org/drawingml/2006/table">
            <a:tbl>
              <a:tblPr firstRow="1" bandRow="1">
                <a:tableStyleId>{5C22544A-7EE6-4342-B048-85BDC9FD1C3A}</a:tableStyleId>
              </a:tblPr>
              <a:tblGrid>
                <a:gridCol w="1863068"/>
                <a:gridCol w="1325811"/>
                <a:gridCol w="1594440"/>
                <a:gridCol w="1655099"/>
                <a:gridCol w="1585774"/>
              </a:tblGrid>
              <a:tr h="370840">
                <a:tc>
                  <a:txBody>
                    <a:bodyPr/>
                    <a:lstStyle/>
                    <a:p>
                      <a:pPr marL="0" algn="ctr" defTabSz="914400" rtl="0" eaLnBrk="1" latinLnBrk="0" hangingPunct="1"/>
                      <a:r>
                        <a:rPr lang="zh-CN" altLang="en-US" sz="1800" b="1" kern="1200" dirty="0" smtClean="0">
                          <a:solidFill>
                            <a:schemeClr val="tx1"/>
                          </a:solidFill>
                          <a:latin typeface="微软雅黑" pitchFamily="34" charset="-122"/>
                          <a:ea typeface="微软雅黑" pitchFamily="34" charset="-122"/>
                          <a:cs typeface="+mn-cs"/>
                        </a:rPr>
                        <a:t>驱动器类型</a:t>
                      </a:r>
                    </a:p>
                  </a:txBody>
                  <a:tcPr/>
                </a:tc>
                <a:tc>
                  <a:txBody>
                    <a:bodyPr/>
                    <a:lstStyle/>
                    <a:p>
                      <a:pPr marL="0" algn="ctr" defTabSz="914400" rtl="0" eaLnBrk="1" latinLnBrk="0" hangingPunct="1"/>
                      <a:r>
                        <a:rPr lang="en-US" altLang="zh-CN" sz="1800" b="1" kern="1200" dirty="0" smtClean="0">
                          <a:solidFill>
                            <a:schemeClr val="tx1"/>
                          </a:solidFill>
                          <a:latin typeface="微软雅黑" pitchFamily="34" charset="-122"/>
                          <a:ea typeface="微软雅黑" pitchFamily="34" charset="-122"/>
                          <a:cs typeface="+mn-cs"/>
                        </a:rPr>
                        <a:t>LTO4</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800" b="1" kern="1200" dirty="0" smtClean="0">
                          <a:solidFill>
                            <a:schemeClr val="tx1"/>
                          </a:solidFill>
                          <a:latin typeface="微软雅黑" pitchFamily="34" charset="-122"/>
                          <a:ea typeface="微软雅黑" pitchFamily="34" charset="-122"/>
                          <a:cs typeface="+mn-cs"/>
                        </a:rPr>
                        <a:t>LTO3</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800" b="1" kern="1200" dirty="0" smtClean="0">
                          <a:solidFill>
                            <a:schemeClr val="tx1"/>
                          </a:solidFill>
                          <a:latin typeface="微软雅黑" pitchFamily="34" charset="-122"/>
                          <a:ea typeface="微软雅黑" pitchFamily="34" charset="-122"/>
                          <a:cs typeface="+mn-cs"/>
                        </a:rPr>
                        <a:t>SDLT 600</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800" b="1" kern="1200" dirty="0" smtClean="0">
                          <a:solidFill>
                            <a:schemeClr val="tx1"/>
                          </a:solidFill>
                          <a:latin typeface="微软雅黑" pitchFamily="34" charset="-122"/>
                          <a:ea typeface="微软雅黑" pitchFamily="34" charset="-122"/>
                          <a:cs typeface="+mn-cs"/>
                        </a:rPr>
                        <a:t>SDLT320</a:t>
                      </a:r>
                      <a:endParaRPr lang="zh-CN" altLang="en-US" sz="18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zh-CN" altLang="en-US" sz="1800" b="1" kern="1200" dirty="0" smtClean="0">
                          <a:solidFill>
                            <a:schemeClr val="tx1"/>
                          </a:solidFill>
                          <a:latin typeface="微软雅黑" pitchFamily="34" charset="-122"/>
                          <a:ea typeface="微软雅黑" pitchFamily="34" charset="-122"/>
                          <a:cs typeface="+mn-cs"/>
                        </a:rPr>
                        <a:t>原始容量</a:t>
                      </a: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800GB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400GB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300GB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160GB</a:t>
                      </a:r>
                      <a:endParaRPr lang="zh-CN" altLang="en-US" sz="18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zh-CN" altLang="en-US" sz="1800" b="1" kern="1200" dirty="0" smtClean="0">
                          <a:solidFill>
                            <a:schemeClr val="tx1"/>
                          </a:solidFill>
                          <a:latin typeface="微软雅黑" pitchFamily="34" charset="-122"/>
                          <a:ea typeface="微软雅黑" pitchFamily="34" charset="-122"/>
                          <a:cs typeface="+mn-cs"/>
                        </a:rPr>
                        <a:t>压缩容量</a:t>
                      </a: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1600GB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800GB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600GB</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320GB</a:t>
                      </a:r>
                      <a:endParaRPr lang="zh-CN" altLang="en-US" sz="18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zh-CN" altLang="en-US" sz="1800" b="1" kern="1200" dirty="0" smtClean="0">
                          <a:solidFill>
                            <a:schemeClr val="tx1"/>
                          </a:solidFill>
                          <a:latin typeface="微软雅黑" pitchFamily="34" charset="-122"/>
                          <a:ea typeface="微软雅黑" pitchFamily="34" charset="-122"/>
                          <a:cs typeface="+mn-cs"/>
                        </a:rPr>
                        <a:t>未压缩传输速度</a:t>
                      </a: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80MB/S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120MB/S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36MB/S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16MB/S</a:t>
                      </a:r>
                      <a:endParaRPr lang="zh-CN" altLang="en-US" sz="1800" b="1" kern="1200" dirty="0" smtClean="0">
                        <a:solidFill>
                          <a:schemeClr val="tx1"/>
                        </a:solidFill>
                        <a:latin typeface="微软雅黑" pitchFamily="34" charset="-122"/>
                        <a:ea typeface="微软雅黑" pitchFamily="34" charset="-122"/>
                        <a:cs typeface="+mn-cs"/>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smtClean="0">
                          <a:solidFill>
                            <a:schemeClr val="tx1"/>
                          </a:solidFill>
                          <a:latin typeface="微软雅黑" pitchFamily="34" charset="-122"/>
                          <a:ea typeface="微软雅黑" pitchFamily="34" charset="-122"/>
                          <a:cs typeface="+mn-cs"/>
                        </a:rPr>
                        <a:t>压缩传输速度</a:t>
                      </a: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160MB/S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240MB/S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72MB/S</a:t>
                      </a:r>
                      <a:endParaRPr lang="zh-CN" altLang="en-US" sz="18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800" b="1" kern="1200" dirty="0" smtClean="0">
                          <a:solidFill>
                            <a:schemeClr val="tx1"/>
                          </a:solidFill>
                          <a:latin typeface="微软雅黑" pitchFamily="34" charset="-122"/>
                          <a:ea typeface="微软雅黑" pitchFamily="34" charset="-122"/>
                          <a:cs typeface="+mn-cs"/>
                        </a:rPr>
                        <a:t>32MB/S</a:t>
                      </a:r>
                      <a:endParaRPr lang="zh-CN" altLang="en-US" sz="1800" b="1" kern="1200" dirty="0" smtClean="0">
                        <a:solidFill>
                          <a:schemeClr val="tx1"/>
                        </a:solidFill>
                        <a:latin typeface="微软雅黑" pitchFamily="34" charset="-122"/>
                        <a:ea typeface="微软雅黑" pitchFamily="34" charset="-122"/>
                        <a:cs typeface="+mn-cs"/>
                      </a:endParaRP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存储交换机</a:t>
            </a:r>
          </a:p>
        </p:txBody>
      </p:sp>
      <p:sp>
        <p:nvSpPr>
          <p:cNvPr id="71685" name="Rectangle 3"/>
          <p:cNvSpPr>
            <a:spLocks noChangeArrowheads="1"/>
          </p:cNvSpPr>
          <p:nvPr/>
        </p:nvSpPr>
        <p:spPr bwMode="auto">
          <a:xfrm>
            <a:off x="636020" y="1279514"/>
            <a:ext cx="309880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dirty="0">
                <a:solidFill>
                  <a:srgbClr val="C00000"/>
                </a:solidFill>
                <a:latin typeface="微软雅黑" pitchFamily="34" charset="-122"/>
                <a:ea typeface="微软雅黑" pitchFamily="34" charset="-122"/>
              </a:rPr>
              <a:t>光纤交换机的组成</a:t>
            </a:r>
            <a:endParaRPr lang="en-US" altLang="zh-CN" sz="1800" dirty="0">
              <a:solidFill>
                <a:srgbClr val="C00000"/>
              </a:solidFill>
              <a:latin typeface="微软雅黑" pitchFamily="34" charset="-122"/>
              <a:ea typeface="微软雅黑" pitchFamily="34" charset="-122"/>
            </a:endParaRPr>
          </a:p>
        </p:txBody>
      </p:sp>
      <p:pic>
        <p:nvPicPr>
          <p:cNvPr id="71686" name="Picture 10" descr="C:\00\Cylon\Photos\3800 showing PS and Fans.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841183" y="2029762"/>
            <a:ext cx="4305300" cy="3443288"/>
          </a:xfrm>
          <a:prstGeom prst="rect">
            <a:avLst/>
          </a:prstGeom>
          <a:noFill/>
          <a:ln w="9525">
            <a:noFill/>
            <a:miter lim="800000"/>
            <a:headEnd/>
            <a:tailEnd/>
          </a:ln>
        </p:spPr>
      </p:pic>
      <p:sp>
        <p:nvSpPr>
          <p:cNvPr id="71687" name="Line 21"/>
          <p:cNvSpPr>
            <a:spLocks noChangeShapeType="1"/>
          </p:cNvSpPr>
          <p:nvPr/>
        </p:nvSpPr>
        <p:spPr bwMode="auto">
          <a:xfrm>
            <a:off x="5327083" y="3180700"/>
            <a:ext cx="457200" cy="609600"/>
          </a:xfrm>
          <a:prstGeom prst="line">
            <a:avLst/>
          </a:prstGeom>
          <a:noFill/>
          <a:ln w="12700">
            <a:solidFill>
              <a:srgbClr val="FFFF66"/>
            </a:solidFill>
            <a:round/>
            <a:headEnd/>
            <a:tailEnd type="triangle" w="med" len="med"/>
          </a:ln>
        </p:spPr>
        <p:txBody>
          <a:bodyPr/>
          <a:lstStyle/>
          <a:p>
            <a:endParaRPr lang="zh-CN" altLang="en-US"/>
          </a:p>
        </p:txBody>
      </p:sp>
      <p:grpSp>
        <p:nvGrpSpPr>
          <p:cNvPr id="2" name="Group 26"/>
          <p:cNvGrpSpPr>
            <a:grpSpLocks/>
          </p:cNvGrpSpPr>
          <p:nvPr/>
        </p:nvGrpSpPr>
        <p:grpSpPr bwMode="auto">
          <a:xfrm>
            <a:off x="4946083" y="3879200"/>
            <a:ext cx="2587625" cy="749300"/>
            <a:chOff x="3648" y="2504"/>
            <a:chExt cx="1630" cy="472"/>
          </a:xfrm>
        </p:grpSpPr>
        <p:sp>
          <p:nvSpPr>
            <p:cNvPr id="57" name="Line 24"/>
            <p:cNvSpPr>
              <a:spLocks noChangeShapeType="1"/>
            </p:cNvSpPr>
            <p:nvPr/>
          </p:nvSpPr>
          <p:spPr bwMode="auto">
            <a:xfrm flipH="1">
              <a:off x="3648" y="2504"/>
              <a:ext cx="1607" cy="136"/>
            </a:xfrm>
            <a:prstGeom prst="line">
              <a:avLst/>
            </a:prstGeom>
            <a:noFill/>
            <a:ln w="12700">
              <a:solidFill>
                <a:schemeClr val="accent5">
                  <a:lumMod val="75000"/>
                </a:schemeClr>
              </a:solidFill>
              <a:round/>
              <a:headEnd/>
              <a:tailEnd type="triangle" w="med" len="med"/>
            </a:ln>
            <a:effectLst/>
          </p:spPr>
          <p:txBody>
            <a:bodyPr/>
            <a:lstStyle/>
            <a:p>
              <a:pPr>
                <a:defRPr/>
              </a:pPr>
              <a:endParaRPr lang="zh-CN" altLang="en-US">
                <a:latin typeface="Arial" pitchFamily="34" charset="0"/>
                <a:ea typeface="宋体" pitchFamily="2" charset="-122"/>
              </a:endParaRPr>
            </a:p>
          </p:txBody>
        </p:sp>
        <p:sp>
          <p:nvSpPr>
            <p:cNvPr id="58" name="Line 25"/>
            <p:cNvSpPr>
              <a:spLocks noChangeShapeType="1"/>
            </p:cNvSpPr>
            <p:nvPr/>
          </p:nvSpPr>
          <p:spPr bwMode="auto">
            <a:xfrm flipH="1">
              <a:off x="4272" y="2527"/>
              <a:ext cx="1006" cy="449"/>
            </a:xfrm>
            <a:prstGeom prst="line">
              <a:avLst/>
            </a:prstGeom>
            <a:noFill/>
            <a:ln w="12700">
              <a:solidFill>
                <a:schemeClr val="accent5">
                  <a:lumMod val="75000"/>
                </a:schemeClr>
              </a:solidFill>
              <a:round/>
              <a:headEnd/>
              <a:tailEnd type="triangle" w="med" len="med"/>
            </a:ln>
            <a:effectLst/>
          </p:spPr>
          <p:txBody>
            <a:bodyPr/>
            <a:lstStyle/>
            <a:p>
              <a:pPr>
                <a:defRPr/>
              </a:pPr>
              <a:endParaRPr lang="zh-CN" altLang="en-US">
                <a:latin typeface="Arial" pitchFamily="34" charset="0"/>
                <a:ea typeface="宋体" pitchFamily="2" charset="-122"/>
              </a:endParaRPr>
            </a:p>
          </p:txBody>
        </p:sp>
      </p:grpSp>
      <p:sp>
        <p:nvSpPr>
          <p:cNvPr id="60" name="椭圆形标注 59"/>
          <p:cNvSpPr/>
          <p:nvPr/>
        </p:nvSpPr>
        <p:spPr bwMode="auto">
          <a:xfrm>
            <a:off x="3745933" y="2013887"/>
            <a:ext cx="1716087" cy="708025"/>
          </a:xfrm>
          <a:prstGeom prst="wedgeEllipseCallout">
            <a:avLst>
              <a:gd name="adj1" fmla="val 63950"/>
              <a:gd name="adj2" fmla="val 186184"/>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690" name="矩形 60"/>
          <p:cNvSpPr>
            <a:spLocks noChangeArrowheads="1"/>
          </p:cNvSpPr>
          <p:nvPr/>
        </p:nvSpPr>
        <p:spPr bwMode="auto">
          <a:xfrm>
            <a:off x="3839595" y="2244075"/>
            <a:ext cx="1819857" cy="307777"/>
          </a:xfrm>
          <a:prstGeom prst="rect">
            <a:avLst/>
          </a:prstGeom>
          <a:noFill/>
          <a:ln w="9525">
            <a:noFill/>
            <a:miter lim="800000"/>
            <a:headEnd/>
            <a:tailEnd/>
          </a:ln>
        </p:spPr>
        <p:txBody>
          <a:bodyPr wrap="none">
            <a:spAutoFit/>
          </a:bodyPr>
          <a:lstStyle/>
          <a:p>
            <a:r>
              <a:rPr lang="en-US" altLang="zh-CN" sz="1400" dirty="0">
                <a:latin typeface="微软雅黑" pitchFamily="34" charset="-122"/>
                <a:ea typeface="微软雅黑" pitchFamily="34" charset="-122"/>
              </a:rPr>
              <a:t>CPU (</a:t>
            </a:r>
            <a:r>
              <a:rPr lang="zh-CN" altLang="en-US" sz="1400" dirty="0">
                <a:latin typeface="微软雅黑" pitchFamily="34" charset="-122"/>
                <a:ea typeface="微软雅黑" pitchFamily="34" charset="-122"/>
              </a:rPr>
              <a:t>如</a:t>
            </a:r>
            <a:r>
              <a:rPr lang="en-US" altLang="zh-CN" sz="1400" dirty="0">
                <a:latin typeface="微软雅黑" pitchFamily="34" charset="-122"/>
                <a:ea typeface="微软雅黑" pitchFamily="34" charset="-122"/>
              </a:rPr>
              <a:t>Intel </a:t>
            </a:r>
            <a:r>
              <a:rPr lang="en-US" altLang="zh-CN" sz="1400" dirty="0" err="1">
                <a:latin typeface="微软雅黑" pitchFamily="34" charset="-122"/>
                <a:ea typeface="微软雅黑" pitchFamily="34" charset="-122"/>
              </a:rPr>
              <a:t>i960</a:t>
            </a:r>
            <a:r>
              <a:rPr lang="zh-CN" altLang="en-US" sz="1400" dirty="0">
                <a:latin typeface="微软雅黑" pitchFamily="34" charset="-122"/>
                <a:ea typeface="微软雅黑" pitchFamily="34" charset="-122"/>
              </a:rPr>
              <a:t>）</a:t>
            </a:r>
          </a:p>
        </p:txBody>
      </p:sp>
      <p:sp>
        <p:nvSpPr>
          <p:cNvPr id="63" name="椭圆 62"/>
          <p:cNvSpPr/>
          <p:nvPr/>
        </p:nvSpPr>
        <p:spPr bwMode="auto">
          <a:xfrm>
            <a:off x="7514658" y="3544237"/>
            <a:ext cx="1082675" cy="708025"/>
          </a:xfrm>
          <a:prstGeom prst="ellipse">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692" name="矩形 61"/>
          <p:cNvSpPr>
            <a:spLocks noChangeArrowheads="1"/>
          </p:cNvSpPr>
          <p:nvPr/>
        </p:nvSpPr>
        <p:spPr bwMode="auto">
          <a:xfrm>
            <a:off x="7516245" y="3769662"/>
            <a:ext cx="1342035" cy="338554"/>
          </a:xfrm>
          <a:prstGeom prst="rect">
            <a:avLst/>
          </a:prstGeom>
          <a:noFill/>
          <a:ln w="9525">
            <a:noFill/>
            <a:miter lim="800000"/>
            <a:headEnd/>
            <a:tailEnd/>
          </a:ln>
        </p:spPr>
        <p:txBody>
          <a:bodyPr wrap="none">
            <a:spAutoFit/>
          </a:bodyPr>
          <a:lstStyle/>
          <a:p>
            <a:pPr algn="ctr"/>
            <a:r>
              <a:rPr lang="en-US" altLang="zh-CN" sz="1600" dirty="0">
                <a:latin typeface="微软雅黑" pitchFamily="34" charset="-122"/>
                <a:ea typeface="微软雅黑" pitchFamily="34" charset="-122"/>
              </a:rPr>
              <a:t>Bloom </a:t>
            </a:r>
            <a:r>
              <a:rPr lang="en-US" altLang="zh-CN" sz="1600" dirty="0" err="1">
                <a:latin typeface="微软雅黑" pitchFamily="34" charset="-122"/>
                <a:ea typeface="微软雅黑" pitchFamily="34" charset="-122"/>
              </a:rPr>
              <a:t>ASIC</a:t>
            </a:r>
            <a:endParaRPr lang="en-US" altLang="zh-CN" sz="1600" dirty="0">
              <a:latin typeface="微软雅黑" pitchFamily="34" charset="-122"/>
              <a:ea typeface="微软雅黑" pitchFamily="34" charset="-122"/>
            </a:endParaRPr>
          </a:p>
        </p:txBody>
      </p:sp>
      <p:sp>
        <p:nvSpPr>
          <p:cNvPr id="64" name="椭圆形标注 63"/>
          <p:cNvSpPr/>
          <p:nvPr/>
        </p:nvSpPr>
        <p:spPr bwMode="auto">
          <a:xfrm>
            <a:off x="5695383" y="1424925"/>
            <a:ext cx="704850" cy="557212"/>
          </a:xfrm>
          <a:prstGeom prst="wedgeEllipseCallout">
            <a:avLst>
              <a:gd name="adj1" fmla="val 29817"/>
              <a:gd name="adj2" fmla="val 94291"/>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694" name="矩形 64"/>
          <p:cNvSpPr>
            <a:spLocks noChangeArrowheads="1"/>
          </p:cNvSpPr>
          <p:nvPr/>
        </p:nvSpPr>
        <p:spPr bwMode="auto">
          <a:xfrm>
            <a:off x="5800158" y="1586850"/>
            <a:ext cx="492125" cy="276225"/>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电源</a:t>
            </a:r>
          </a:p>
        </p:txBody>
      </p:sp>
      <p:sp>
        <p:nvSpPr>
          <p:cNvPr id="66" name="椭圆形标注 65"/>
          <p:cNvSpPr/>
          <p:nvPr/>
        </p:nvSpPr>
        <p:spPr bwMode="auto">
          <a:xfrm>
            <a:off x="7244783" y="1604312"/>
            <a:ext cx="647700" cy="561975"/>
          </a:xfrm>
          <a:prstGeom prst="wedgeEllipseCallout">
            <a:avLst>
              <a:gd name="adj1" fmla="val -44547"/>
              <a:gd name="adj2" fmla="val 97255"/>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696" name="矩形 66"/>
          <p:cNvSpPr>
            <a:spLocks noChangeArrowheads="1"/>
          </p:cNvSpPr>
          <p:nvPr/>
        </p:nvSpPr>
        <p:spPr bwMode="auto">
          <a:xfrm>
            <a:off x="7341620" y="1740837"/>
            <a:ext cx="492125" cy="277813"/>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风扇</a:t>
            </a:r>
          </a:p>
        </p:txBody>
      </p:sp>
      <p:sp>
        <p:nvSpPr>
          <p:cNvPr id="68" name="椭圆形标注 67"/>
          <p:cNvSpPr/>
          <p:nvPr/>
        </p:nvSpPr>
        <p:spPr bwMode="auto">
          <a:xfrm rot="11098564">
            <a:off x="3477645" y="4499912"/>
            <a:ext cx="646113" cy="561975"/>
          </a:xfrm>
          <a:prstGeom prst="wedgeEllipseCallout">
            <a:avLst>
              <a:gd name="adj1" fmla="val -44547"/>
              <a:gd name="adj2" fmla="val 97255"/>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698" name="矩形 68"/>
          <p:cNvSpPr>
            <a:spLocks noChangeArrowheads="1"/>
          </p:cNvSpPr>
          <p:nvPr/>
        </p:nvSpPr>
        <p:spPr bwMode="auto">
          <a:xfrm>
            <a:off x="3252220" y="4507850"/>
            <a:ext cx="1108075" cy="584775"/>
          </a:xfrm>
          <a:prstGeom prst="rect">
            <a:avLst/>
          </a:prstGeom>
          <a:noFill/>
          <a:ln w="9525">
            <a:noFill/>
            <a:miter lim="800000"/>
            <a:headEnd/>
            <a:tailEnd/>
          </a:ln>
        </p:spPr>
        <p:txBody>
          <a:bodyPr>
            <a:spAutoFit/>
          </a:bodyPr>
          <a:lstStyle/>
          <a:p>
            <a:pPr algn="ctr"/>
            <a:r>
              <a:rPr lang="zh-CN" altLang="en-US" sz="1600" dirty="0">
                <a:latin typeface="微软雅黑" pitchFamily="34" charset="-122"/>
                <a:ea typeface="微软雅黑" pitchFamily="34" charset="-122"/>
              </a:rPr>
              <a:t>串口</a:t>
            </a:r>
          </a:p>
          <a:p>
            <a:pPr algn="ctr"/>
            <a:r>
              <a:rPr lang="en-US" altLang="zh-CN" sz="1600" dirty="0">
                <a:latin typeface="微软雅黑" pitchFamily="34" charset="-122"/>
                <a:ea typeface="微软雅黑" pitchFamily="34" charset="-122"/>
              </a:rPr>
              <a:t>(RS232)</a:t>
            </a:r>
          </a:p>
        </p:txBody>
      </p:sp>
      <p:sp>
        <p:nvSpPr>
          <p:cNvPr id="70" name="椭圆形标注 69"/>
          <p:cNvSpPr/>
          <p:nvPr/>
        </p:nvSpPr>
        <p:spPr bwMode="auto">
          <a:xfrm rot="11098564">
            <a:off x="4522220" y="4985687"/>
            <a:ext cx="849313" cy="561975"/>
          </a:xfrm>
          <a:prstGeom prst="wedgeEllipseCallout">
            <a:avLst>
              <a:gd name="adj1" fmla="val -44547"/>
              <a:gd name="adj2" fmla="val 97255"/>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700" name="矩形 70"/>
          <p:cNvSpPr>
            <a:spLocks noChangeArrowheads="1"/>
          </p:cNvSpPr>
          <p:nvPr/>
        </p:nvSpPr>
        <p:spPr bwMode="auto">
          <a:xfrm>
            <a:off x="4563495" y="5136500"/>
            <a:ext cx="947695" cy="338554"/>
          </a:xfrm>
          <a:prstGeom prst="rect">
            <a:avLst/>
          </a:prstGeom>
          <a:noFill/>
          <a:ln w="9525">
            <a:noFill/>
            <a:miter lim="800000"/>
            <a:headEnd/>
            <a:tailEnd/>
          </a:ln>
        </p:spPr>
        <p:txBody>
          <a:bodyPr wrap="none">
            <a:spAutoFit/>
          </a:bodyPr>
          <a:lstStyle/>
          <a:p>
            <a:pPr algn="ctr"/>
            <a:r>
              <a:rPr lang="en-US" altLang="zh-CN" sz="1600" dirty="0">
                <a:latin typeface="微软雅黑" pitchFamily="34" charset="-122"/>
                <a:ea typeface="微软雅黑" pitchFamily="34" charset="-122"/>
              </a:rPr>
              <a:t>SPF</a:t>
            </a:r>
            <a:r>
              <a:rPr lang="zh-CN" altLang="en-US" sz="1600" dirty="0">
                <a:latin typeface="微软雅黑" pitchFamily="34" charset="-122"/>
                <a:ea typeface="微软雅黑" pitchFamily="34" charset="-122"/>
              </a:rPr>
              <a:t>端口</a:t>
            </a:r>
          </a:p>
        </p:txBody>
      </p:sp>
      <p:sp>
        <p:nvSpPr>
          <p:cNvPr id="72" name="椭圆形标注 71"/>
          <p:cNvSpPr/>
          <p:nvPr/>
        </p:nvSpPr>
        <p:spPr bwMode="auto">
          <a:xfrm rot="8744561">
            <a:off x="5979545" y="5552425"/>
            <a:ext cx="992188" cy="576262"/>
          </a:xfrm>
          <a:prstGeom prst="wedgeEllipseCallout">
            <a:avLst>
              <a:gd name="adj1" fmla="val -44547"/>
              <a:gd name="adj2" fmla="val 97255"/>
            </a:avLst>
          </a:prstGeom>
          <a:solidFill>
            <a:schemeClr val="bg1"/>
          </a:solidFill>
          <a:ln w="9525" cap="flat" cmpd="sng" algn="ctr">
            <a:solidFill>
              <a:schemeClr val="accent5">
                <a:lumMod val="7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71702" name="矩形 72"/>
          <p:cNvSpPr>
            <a:spLocks noChangeArrowheads="1"/>
          </p:cNvSpPr>
          <p:nvPr/>
        </p:nvSpPr>
        <p:spPr bwMode="auto">
          <a:xfrm>
            <a:off x="5554095" y="5654025"/>
            <a:ext cx="1844675" cy="584775"/>
          </a:xfrm>
          <a:prstGeom prst="rect">
            <a:avLst/>
          </a:prstGeom>
          <a:noFill/>
          <a:ln w="9525">
            <a:noFill/>
            <a:miter lim="800000"/>
            <a:headEnd/>
            <a:tailEnd/>
          </a:ln>
        </p:spPr>
        <p:txBody>
          <a:bodyPr>
            <a:spAutoFit/>
          </a:bodyPr>
          <a:lstStyle/>
          <a:p>
            <a:pPr algn="ctr"/>
            <a:r>
              <a:rPr lang="zh-CN" altLang="en-US" sz="1600">
                <a:latin typeface="微软雅黑" pitchFamily="34" charset="-122"/>
                <a:ea typeface="微软雅黑" pitchFamily="34" charset="-122"/>
              </a:rPr>
              <a:t>以太网口</a:t>
            </a:r>
          </a:p>
          <a:p>
            <a:pPr algn="ctr"/>
            <a:r>
              <a:rPr lang="en-US" altLang="zh-CN" sz="1600">
                <a:latin typeface="微软雅黑" pitchFamily="34" charset="-122"/>
                <a:ea typeface="微软雅黑" pitchFamily="34" charset="-122"/>
              </a:rPr>
              <a:t>(RJ45)</a:t>
            </a:r>
          </a:p>
        </p:txBody>
      </p:sp>
      <p:sp>
        <p:nvSpPr>
          <p:cNvPr id="71703" name="矩形 73"/>
          <p:cNvSpPr>
            <a:spLocks noChangeArrowheads="1"/>
          </p:cNvSpPr>
          <p:nvPr/>
        </p:nvSpPr>
        <p:spPr bwMode="auto">
          <a:xfrm>
            <a:off x="285720" y="1874176"/>
            <a:ext cx="2986078" cy="1200329"/>
          </a:xfrm>
          <a:prstGeom prst="rect">
            <a:avLst/>
          </a:prstGeom>
          <a:noFill/>
          <a:ln w="9525">
            <a:noFill/>
            <a:miter lim="800000"/>
            <a:headEnd/>
            <a:tailEnd/>
          </a:ln>
        </p:spPr>
        <p:txBody>
          <a:bodyPr wrap="square">
            <a:spAutoFit/>
          </a:bodyPr>
          <a:lstStyle/>
          <a:p>
            <a:pPr>
              <a:buFont typeface="Arial" charset="0"/>
              <a:buChar char="•"/>
            </a:pPr>
            <a:r>
              <a:rPr lang="zh-CN" altLang="en-US" dirty="0">
                <a:latin typeface="微软雅黑" pitchFamily="34" charset="-122"/>
                <a:ea typeface="微软雅黑" pitchFamily="34" charset="-122"/>
              </a:rPr>
              <a:t>每个交换机内都有</a:t>
            </a:r>
            <a:r>
              <a:rPr lang="en-US" altLang="zh-CN" dirty="0" err="1">
                <a:latin typeface="微软雅黑" pitchFamily="34" charset="-122"/>
                <a:ea typeface="微软雅黑" pitchFamily="34" charset="-122"/>
              </a:rPr>
              <a:t>ASIC</a:t>
            </a:r>
            <a:r>
              <a:rPr lang="en-US" altLang="zh-CN" dirty="0">
                <a:latin typeface="微软雅黑" pitchFamily="34" charset="-122"/>
                <a:ea typeface="微软雅黑" pitchFamily="34" charset="-122"/>
              </a:rPr>
              <a:t> (Application Specific Integrated Circuit)，</a:t>
            </a:r>
            <a:r>
              <a:rPr lang="zh-CN" altLang="en-US" dirty="0">
                <a:latin typeface="微软雅黑" pitchFamily="34" charset="-122"/>
                <a:ea typeface="微软雅黑" pitchFamily="34" charset="-122"/>
              </a:rPr>
              <a:t>负责数据的智能交换</a:t>
            </a:r>
          </a:p>
        </p:txBody>
      </p:sp>
      <p:sp>
        <p:nvSpPr>
          <p:cNvPr id="71704" name="矩形 74"/>
          <p:cNvSpPr>
            <a:spLocks noChangeArrowheads="1"/>
          </p:cNvSpPr>
          <p:nvPr/>
        </p:nvSpPr>
        <p:spPr bwMode="auto">
          <a:xfrm>
            <a:off x="285720" y="3263816"/>
            <a:ext cx="3571868" cy="2308324"/>
          </a:xfrm>
          <a:prstGeom prst="rect">
            <a:avLst/>
          </a:prstGeom>
          <a:noFill/>
          <a:ln w="9525">
            <a:noFill/>
            <a:miter lim="800000"/>
            <a:headEnd/>
            <a:tailEnd/>
          </a:ln>
        </p:spPr>
        <p:txBody>
          <a:bodyPr wrap="square">
            <a:spAutoFit/>
          </a:bodyPr>
          <a:lstStyle/>
          <a:p>
            <a:pPr>
              <a:buFont typeface="Arial" charset="0"/>
              <a:buChar char="•"/>
            </a:pPr>
            <a:r>
              <a:rPr lang="en-US" altLang="zh-CN" dirty="0">
                <a:latin typeface="微软雅黑" pitchFamily="34" charset="-122"/>
                <a:ea typeface="微软雅黑" pitchFamily="34" charset="-122"/>
              </a:rPr>
              <a:t>Bloom </a:t>
            </a:r>
            <a:r>
              <a:rPr lang="en-US" altLang="zh-CN" dirty="0" err="1">
                <a:latin typeface="微软雅黑" pitchFamily="34" charset="-122"/>
                <a:ea typeface="微软雅黑" pitchFamily="34" charset="-122"/>
              </a:rPr>
              <a:t>ASIC</a:t>
            </a:r>
            <a:r>
              <a:rPr lang="zh-CN" altLang="en-US" dirty="0">
                <a:latin typeface="微软雅黑" pitchFamily="34" charset="-122"/>
                <a:ea typeface="微软雅黑" pitchFamily="34" charset="-122"/>
              </a:rPr>
              <a:t>的功能：</a:t>
            </a:r>
            <a:endParaRPr lang="en-US" altLang="zh-CN" dirty="0">
              <a:latin typeface="微软雅黑" pitchFamily="34" charset="-122"/>
              <a:ea typeface="微软雅黑" pitchFamily="34" charset="-122"/>
            </a:endParaRPr>
          </a:p>
          <a:p>
            <a:pPr lvl="1">
              <a:buFont typeface="Arial" charset="0"/>
              <a:buChar char="•"/>
            </a:pPr>
            <a:r>
              <a:rPr lang="zh-CN" altLang="en-US" dirty="0">
                <a:latin typeface="微软雅黑" pitchFamily="34" charset="-122"/>
                <a:ea typeface="微软雅黑" pitchFamily="34" charset="-122"/>
              </a:rPr>
              <a:t>向下兼容</a:t>
            </a:r>
            <a:endParaRPr lang="en-US" altLang="zh-CN" dirty="0">
              <a:latin typeface="微软雅黑" pitchFamily="34" charset="-122"/>
              <a:ea typeface="微软雅黑" pitchFamily="34" charset="-122"/>
            </a:endParaRPr>
          </a:p>
          <a:p>
            <a:pPr lvl="1">
              <a:buFont typeface="Arial" charset="0"/>
              <a:buChar char="•"/>
            </a:pPr>
            <a:r>
              <a:rPr lang="en-US" altLang="zh-CN" dirty="0" err="1" smtClean="0">
                <a:latin typeface="微软雅黑" pitchFamily="34" charset="-122"/>
                <a:ea typeface="微软雅黑" pitchFamily="34" charset="-122"/>
              </a:rPr>
              <a:t>8Gbps</a:t>
            </a:r>
            <a:r>
              <a:rPr lang="zh-CN" altLang="en-US" dirty="0" smtClean="0">
                <a:latin typeface="微软雅黑" pitchFamily="34" charset="-122"/>
                <a:ea typeface="微软雅黑" pitchFamily="34" charset="-122"/>
              </a:rPr>
              <a:t>或</a:t>
            </a:r>
            <a:r>
              <a:rPr lang="en-US" altLang="zh-CN" dirty="0" err="1" smtClean="0">
                <a:latin typeface="微软雅黑" pitchFamily="34" charset="-122"/>
                <a:ea typeface="微软雅黑" pitchFamily="34" charset="-122"/>
              </a:rPr>
              <a:t>4Gbps</a:t>
            </a:r>
            <a:r>
              <a:rPr lang="zh-CN" altLang="en-US" dirty="0">
                <a:latin typeface="微软雅黑" pitchFamily="34" charset="-122"/>
                <a:ea typeface="微软雅黑" pitchFamily="34" charset="-122"/>
              </a:rPr>
              <a:t>的操作速度</a:t>
            </a:r>
            <a:endParaRPr lang="en-US" altLang="zh-CN" dirty="0">
              <a:latin typeface="微软雅黑" pitchFamily="34" charset="-122"/>
              <a:ea typeface="微软雅黑" pitchFamily="34" charset="-122"/>
            </a:endParaRPr>
          </a:p>
          <a:p>
            <a:pPr lvl="1">
              <a:buFont typeface="Arial" charset="0"/>
              <a:buChar char="•"/>
            </a:pPr>
            <a:r>
              <a:rPr lang="zh-CN" altLang="en-US" dirty="0">
                <a:latin typeface="微软雅黑" pitchFamily="34" charset="-122"/>
                <a:ea typeface="微软雅黑" pitchFamily="34" charset="-122"/>
              </a:rPr>
              <a:t>端到端的性能监控</a:t>
            </a:r>
            <a:endParaRPr lang="en-US" altLang="zh-CN" dirty="0">
              <a:latin typeface="微软雅黑" pitchFamily="34" charset="-122"/>
              <a:ea typeface="微软雅黑" pitchFamily="34" charset="-122"/>
            </a:endParaRPr>
          </a:p>
          <a:p>
            <a:pPr lvl="1">
              <a:buFont typeface="Arial" charset="0"/>
              <a:buChar char="•"/>
            </a:pPr>
            <a:r>
              <a:rPr lang="zh-CN" altLang="en-US" dirty="0">
                <a:latin typeface="微软雅黑" pitchFamily="34" charset="-122"/>
                <a:ea typeface="微软雅黑" pitchFamily="34" charset="-122"/>
              </a:rPr>
              <a:t>支持8个端口 </a:t>
            </a:r>
            <a:r>
              <a:rPr lang="en-US" altLang="zh-CN" dirty="0">
                <a:latin typeface="微软雅黑" pitchFamily="34" charset="-122"/>
                <a:ea typeface="微软雅黑" pitchFamily="34" charset="-122"/>
              </a:rPr>
              <a:t>(2 quads) </a:t>
            </a:r>
            <a:br>
              <a:rPr lang="en-US" altLang="zh-CN" dirty="0">
                <a:latin typeface="微软雅黑" pitchFamily="34" charset="-122"/>
                <a:ea typeface="微软雅黑" pitchFamily="34" charset="-122"/>
              </a:rPr>
            </a:b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每四口=1 </a:t>
            </a:r>
            <a:r>
              <a:rPr lang="en-US" altLang="zh-CN" dirty="0">
                <a:latin typeface="微软雅黑" pitchFamily="34" charset="-122"/>
                <a:ea typeface="微软雅黑" pitchFamily="34" charset="-122"/>
              </a:rPr>
              <a:t>quad **</a:t>
            </a:r>
          </a:p>
          <a:p>
            <a:pPr lvl="1" eaLnBrk="0" hangingPunct="0">
              <a:buFont typeface="Arial" charset="0"/>
              <a:buChar char="•"/>
            </a:pPr>
            <a:r>
              <a:rPr lang="zh-CN" altLang="en-US" dirty="0">
                <a:latin typeface="微软雅黑" pitchFamily="34" charset="-122"/>
                <a:ea typeface="微软雅黑" pitchFamily="34" charset="-122"/>
              </a:rPr>
              <a:t>分优先级的数据传输</a:t>
            </a:r>
            <a:endParaRPr lang="en-US" altLang="zh-CN" dirty="0">
              <a:latin typeface="微软雅黑" pitchFamily="34" charset="-122"/>
              <a:ea typeface="微软雅黑" pitchFamily="34" charset="-122"/>
            </a:endParaRPr>
          </a:p>
          <a:p>
            <a:pPr lvl="1" eaLnBrk="0" hangingPunct="0">
              <a:buFont typeface="Arial" charset="0"/>
              <a:buChar char="•"/>
            </a:pPr>
            <a:r>
              <a:rPr lang="zh-CN" altLang="en-US" dirty="0">
                <a:latin typeface="微软雅黑" pitchFamily="34" charset="-122"/>
                <a:ea typeface="微软雅黑" pitchFamily="34" charset="-122"/>
              </a:rPr>
              <a:t>拥塞控制</a:t>
            </a:r>
            <a:endParaRPr lang="en-US" altLang="zh-CN"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存储交换机</a:t>
            </a:r>
          </a:p>
        </p:txBody>
      </p:sp>
      <p:sp>
        <p:nvSpPr>
          <p:cNvPr id="7174" name="Rectangle 3"/>
          <p:cNvSpPr>
            <a:spLocks noChangeArrowheads="1"/>
          </p:cNvSpPr>
          <p:nvPr/>
        </p:nvSpPr>
        <p:spPr bwMode="auto">
          <a:xfrm>
            <a:off x="342900" y="1350952"/>
            <a:ext cx="3481388"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dirty="0">
                <a:solidFill>
                  <a:srgbClr val="C00000"/>
                </a:solidFill>
                <a:latin typeface="微软雅黑" pitchFamily="34" charset="-122"/>
                <a:ea typeface="微软雅黑" pitchFamily="34" charset="-122"/>
              </a:rPr>
              <a:t>光纤交换机的产品类型细分</a:t>
            </a:r>
            <a:endParaRPr lang="en-US" altLang="zh-CN" sz="1800" dirty="0">
              <a:solidFill>
                <a:srgbClr val="C00000"/>
              </a:solidFill>
              <a:latin typeface="微软雅黑" pitchFamily="34" charset="-122"/>
              <a:ea typeface="微软雅黑" pitchFamily="34" charset="-122"/>
            </a:endParaRPr>
          </a:p>
        </p:txBody>
      </p:sp>
      <p:pic>
        <p:nvPicPr>
          <p:cNvPr id="7175" name="Picture 2" descr="Brocade">
            <a:hlinkClick r:id="rId4"/>
          </p:cNvPr>
          <p:cNvPicPr>
            <a:picLocks noChangeAspect="1" noChangeArrowheads="1"/>
          </p:cNvPicPr>
          <p:nvPr/>
        </p:nvPicPr>
        <p:blipFill>
          <a:blip r:embed="rId5"/>
          <a:srcRect/>
          <a:stretch>
            <a:fillRect/>
          </a:stretch>
        </p:blipFill>
        <p:spPr bwMode="auto">
          <a:xfrm>
            <a:off x="1065213" y="2347913"/>
            <a:ext cx="1676400" cy="657225"/>
          </a:xfrm>
          <a:prstGeom prst="rect">
            <a:avLst/>
          </a:prstGeom>
          <a:noFill/>
          <a:ln w="9525">
            <a:noFill/>
            <a:miter lim="800000"/>
            <a:headEnd/>
            <a:tailEnd/>
          </a:ln>
        </p:spPr>
      </p:pic>
      <p:pic>
        <p:nvPicPr>
          <p:cNvPr id="171013" name="Picture 5"/>
          <p:cNvPicPr>
            <a:picLocks noChangeAspect="1" noChangeArrowheads="1"/>
          </p:cNvPicPr>
          <p:nvPr/>
        </p:nvPicPr>
        <p:blipFill>
          <a:blip r:embed="rId6"/>
          <a:srcRect/>
          <a:stretch>
            <a:fillRect/>
          </a:stretch>
        </p:blipFill>
        <p:spPr bwMode="auto">
          <a:xfrm>
            <a:off x="1285875" y="3603625"/>
            <a:ext cx="1219200" cy="701675"/>
          </a:xfrm>
          <a:prstGeom prst="rect">
            <a:avLst/>
          </a:prstGeom>
          <a:noFill/>
          <a:ln w="9525">
            <a:noFill/>
            <a:miter lim="800000"/>
            <a:headEnd/>
            <a:tailEnd/>
          </a:ln>
          <a:effectLst>
            <a:prstShdw prst="shdw17" dist="17961" dir="2700000">
              <a:schemeClr val="accent1">
                <a:gamma/>
                <a:shade val="60000"/>
                <a:invGamma/>
                <a:alpha val="50000"/>
              </a:schemeClr>
            </a:prstShdw>
          </a:effectLst>
        </p:spPr>
      </p:pic>
      <p:pic>
        <p:nvPicPr>
          <p:cNvPr id="7177" name="Picture 7" descr="http://www.emulex.com/images/newhome/logo.gif">
            <a:hlinkClick r:id="rId7"/>
          </p:cNvPr>
          <p:cNvPicPr>
            <a:picLocks noChangeAspect="1" noChangeArrowheads="1"/>
          </p:cNvPicPr>
          <p:nvPr/>
        </p:nvPicPr>
        <p:blipFill>
          <a:blip r:embed="rId8"/>
          <a:srcRect/>
          <a:stretch>
            <a:fillRect/>
          </a:stretch>
        </p:blipFill>
        <p:spPr bwMode="auto">
          <a:xfrm>
            <a:off x="1231900" y="4721225"/>
            <a:ext cx="1277938" cy="731838"/>
          </a:xfrm>
          <a:prstGeom prst="rect">
            <a:avLst/>
          </a:prstGeom>
          <a:noFill/>
          <a:ln w="9525">
            <a:noFill/>
            <a:miter lim="800000"/>
            <a:headEnd/>
            <a:tailEnd/>
          </a:ln>
        </p:spPr>
      </p:pic>
      <p:sp>
        <p:nvSpPr>
          <p:cNvPr id="7178" name="矩形 64"/>
          <p:cNvSpPr>
            <a:spLocks noChangeArrowheads="1"/>
          </p:cNvSpPr>
          <p:nvPr/>
        </p:nvSpPr>
        <p:spPr bwMode="auto">
          <a:xfrm>
            <a:off x="1466850" y="5410200"/>
            <a:ext cx="935038" cy="277813"/>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VIXEL</a:t>
            </a:r>
            <a:r>
              <a:rPr lang="zh-CN" altLang="en-US">
                <a:latin typeface="微软雅黑" pitchFamily="34" charset="-122"/>
                <a:ea typeface="微软雅黑" pitchFamily="34" charset="-122"/>
              </a:rPr>
              <a:t>）</a:t>
            </a:r>
          </a:p>
        </p:txBody>
      </p:sp>
      <p:sp>
        <p:nvSpPr>
          <p:cNvPr id="7179" name="矩形 64"/>
          <p:cNvSpPr>
            <a:spLocks noChangeArrowheads="1"/>
          </p:cNvSpPr>
          <p:nvPr/>
        </p:nvSpPr>
        <p:spPr bwMode="auto">
          <a:xfrm>
            <a:off x="1354138" y="3001963"/>
            <a:ext cx="1177925" cy="27781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MCDATA</a:t>
            </a:r>
            <a:r>
              <a:rPr lang="zh-CN" altLang="en-US">
                <a:latin typeface="微软雅黑" pitchFamily="34" charset="-122"/>
                <a:ea typeface="微软雅黑" pitchFamily="34" charset="-122"/>
              </a:rPr>
              <a:t>）</a:t>
            </a:r>
          </a:p>
        </p:txBody>
      </p:sp>
      <p:graphicFrame>
        <p:nvGraphicFramePr>
          <p:cNvPr id="7170" name="Object 8"/>
          <p:cNvGraphicFramePr>
            <a:graphicFrameLocks noChangeAspect="1"/>
          </p:cNvGraphicFramePr>
          <p:nvPr/>
        </p:nvGraphicFramePr>
        <p:xfrm>
          <a:off x="4738688" y="2165350"/>
          <a:ext cx="3838575" cy="744538"/>
        </p:xfrm>
        <a:graphic>
          <a:graphicData uri="http://schemas.openxmlformats.org/presentationml/2006/ole">
            <p:oleObj spid="_x0000_s472066" name="Photo Editor Photo" r:id="rId9" imgW="4800000" imgH="838095" progId="MSPhotoEd.3">
              <p:embed/>
            </p:oleObj>
          </a:graphicData>
        </a:graphic>
      </p:graphicFrame>
      <p:sp>
        <p:nvSpPr>
          <p:cNvPr id="7180" name="矩形 35"/>
          <p:cNvSpPr>
            <a:spLocks noChangeArrowheads="1"/>
          </p:cNvSpPr>
          <p:nvPr/>
        </p:nvSpPr>
        <p:spPr bwMode="auto">
          <a:xfrm>
            <a:off x="4251325" y="2987675"/>
            <a:ext cx="4592638" cy="296863"/>
          </a:xfrm>
          <a:prstGeom prst="rect">
            <a:avLst/>
          </a:prstGeom>
          <a:noFill/>
          <a:ln w="9525">
            <a:noFill/>
            <a:miter lim="800000"/>
            <a:headEnd/>
            <a:tailEnd/>
          </a:ln>
        </p:spPr>
        <p:txBody>
          <a:bodyPr wrap="none">
            <a:spAutoFit/>
          </a:bodyPr>
          <a:lstStyle/>
          <a:p>
            <a:pPr marL="231775" lvl="1" indent="-230188">
              <a:lnSpc>
                <a:spcPct val="95000"/>
              </a:lnSpc>
              <a:spcBef>
                <a:spcPct val="20000"/>
              </a:spcBef>
              <a:spcAft>
                <a:spcPct val="20000"/>
              </a:spcAft>
              <a:buFont typeface="Arial" charset="0"/>
              <a:buChar char="•"/>
            </a:pPr>
            <a:r>
              <a:rPr lang="zh-CN" altLang="en-US" sz="1400">
                <a:latin typeface="微软雅黑" pitchFamily="34" charset="-122"/>
                <a:ea typeface="微软雅黑" pitchFamily="34" charset="-122"/>
              </a:rPr>
              <a:t>按需端口扩展</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快速地从</a:t>
            </a:r>
            <a:r>
              <a:rPr lang="en-US" altLang="zh-CN" sz="1400">
                <a:latin typeface="微软雅黑" pitchFamily="34" charset="-122"/>
                <a:ea typeface="微软雅黑" pitchFamily="34" charset="-122"/>
              </a:rPr>
              <a:t>8</a:t>
            </a:r>
            <a:r>
              <a:rPr lang="zh-CN" altLang="en-US" sz="1400">
                <a:latin typeface="微软雅黑" pitchFamily="34" charset="-122"/>
                <a:ea typeface="微软雅黑" pitchFamily="34" charset="-122"/>
              </a:rPr>
              <a:t>端口扩展到</a:t>
            </a:r>
            <a:r>
              <a:rPr lang="en-US" altLang="zh-CN" sz="1400">
                <a:latin typeface="微软雅黑" pitchFamily="34" charset="-122"/>
                <a:ea typeface="微软雅黑" pitchFamily="34" charset="-122"/>
              </a:rPr>
              <a:t>12</a:t>
            </a:r>
            <a:r>
              <a:rPr lang="zh-CN" altLang="en-US" sz="1400">
                <a:latin typeface="微软雅黑" pitchFamily="34" charset="-122"/>
                <a:ea typeface="微软雅黑" pitchFamily="34" charset="-122"/>
              </a:rPr>
              <a:t>和</a:t>
            </a:r>
            <a:r>
              <a:rPr lang="en-US" altLang="zh-CN" sz="1400">
                <a:latin typeface="微软雅黑" pitchFamily="34" charset="-122"/>
                <a:ea typeface="微软雅黑" pitchFamily="34" charset="-122"/>
              </a:rPr>
              <a:t>16</a:t>
            </a:r>
            <a:r>
              <a:rPr lang="zh-CN" altLang="en-US" sz="1400">
                <a:latin typeface="微软雅黑" pitchFamily="34" charset="-122"/>
                <a:ea typeface="微软雅黑" pitchFamily="34" charset="-122"/>
              </a:rPr>
              <a:t>端口</a:t>
            </a:r>
            <a:endParaRPr lang="en-US" altLang="zh-CN" sz="1400">
              <a:latin typeface="微软雅黑" pitchFamily="34" charset="-122"/>
              <a:ea typeface="微软雅黑" pitchFamily="34" charset="-122"/>
            </a:endParaRPr>
          </a:p>
        </p:txBody>
      </p:sp>
      <p:pic>
        <p:nvPicPr>
          <p:cNvPr id="7181" name="Picture 5" descr="5000_angle2_large"/>
          <p:cNvPicPr>
            <a:picLocks noChangeAspect="1" noChangeArrowheads="1"/>
          </p:cNvPicPr>
          <p:nvPr/>
        </p:nvPicPr>
        <p:blipFill>
          <a:blip r:embed="rId10"/>
          <a:srcRect/>
          <a:stretch>
            <a:fillRect/>
          </a:stretch>
        </p:blipFill>
        <p:spPr bwMode="auto">
          <a:xfrm>
            <a:off x="5091113" y="3552825"/>
            <a:ext cx="3187700" cy="646113"/>
          </a:xfrm>
          <a:prstGeom prst="rect">
            <a:avLst/>
          </a:prstGeom>
          <a:noFill/>
          <a:ln w="9525">
            <a:noFill/>
            <a:miter lim="800000"/>
            <a:headEnd/>
            <a:tailEnd/>
          </a:ln>
        </p:spPr>
      </p:pic>
      <p:sp>
        <p:nvSpPr>
          <p:cNvPr id="7182" name="矩形 37"/>
          <p:cNvSpPr>
            <a:spLocks noChangeArrowheads="1"/>
          </p:cNvSpPr>
          <p:nvPr/>
        </p:nvSpPr>
        <p:spPr bwMode="auto">
          <a:xfrm>
            <a:off x="3473450" y="2441575"/>
            <a:ext cx="1409700" cy="296863"/>
          </a:xfrm>
          <a:prstGeom prst="rect">
            <a:avLst/>
          </a:prstGeom>
          <a:noFill/>
          <a:ln w="9525">
            <a:noFill/>
            <a:miter lim="800000"/>
            <a:headEnd/>
            <a:tailEnd/>
          </a:ln>
        </p:spPr>
        <p:txBody>
          <a:bodyPr wrap="none">
            <a:spAutoFit/>
          </a:bodyPr>
          <a:lstStyle/>
          <a:p>
            <a:pPr marL="231775" lvl="1" indent="-230188">
              <a:lnSpc>
                <a:spcPct val="95000"/>
              </a:lnSpc>
              <a:spcBef>
                <a:spcPct val="20000"/>
              </a:spcBef>
              <a:spcAft>
                <a:spcPct val="20000"/>
              </a:spcAft>
            </a:pPr>
            <a:r>
              <a:rPr lang="en-US" altLang="zh-CN" sz="1400">
                <a:solidFill>
                  <a:srgbClr val="0070C0"/>
                </a:solidFill>
                <a:latin typeface="微软雅黑" pitchFamily="34" charset="-122"/>
                <a:ea typeface="微软雅黑" pitchFamily="34" charset="-122"/>
              </a:rPr>
              <a:t>Brocade 200E</a:t>
            </a:r>
          </a:p>
        </p:txBody>
      </p:sp>
      <p:sp>
        <p:nvSpPr>
          <p:cNvPr id="7183" name="矩形 38"/>
          <p:cNvSpPr>
            <a:spLocks noChangeArrowheads="1"/>
          </p:cNvSpPr>
          <p:nvPr/>
        </p:nvSpPr>
        <p:spPr bwMode="auto">
          <a:xfrm>
            <a:off x="3459163" y="3690938"/>
            <a:ext cx="1417637" cy="296862"/>
          </a:xfrm>
          <a:prstGeom prst="rect">
            <a:avLst/>
          </a:prstGeom>
          <a:noFill/>
          <a:ln w="9525">
            <a:noFill/>
            <a:miter lim="800000"/>
            <a:headEnd/>
            <a:tailEnd/>
          </a:ln>
        </p:spPr>
        <p:txBody>
          <a:bodyPr wrap="none">
            <a:spAutoFit/>
          </a:bodyPr>
          <a:lstStyle/>
          <a:p>
            <a:pPr marL="231775" lvl="1" indent="-230188">
              <a:lnSpc>
                <a:spcPct val="95000"/>
              </a:lnSpc>
              <a:spcBef>
                <a:spcPct val="20000"/>
              </a:spcBef>
              <a:spcAft>
                <a:spcPct val="20000"/>
              </a:spcAft>
            </a:pPr>
            <a:r>
              <a:rPr lang="en-US" altLang="zh-CN" sz="1400">
                <a:solidFill>
                  <a:srgbClr val="0070C0"/>
                </a:solidFill>
                <a:latin typeface="微软雅黑" pitchFamily="34" charset="-122"/>
                <a:ea typeface="微软雅黑" pitchFamily="34" charset="-122"/>
              </a:rPr>
              <a:t>Brocade 5000</a:t>
            </a:r>
          </a:p>
        </p:txBody>
      </p:sp>
      <p:sp>
        <p:nvSpPr>
          <p:cNvPr id="7184" name="矩形 39"/>
          <p:cNvSpPr>
            <a:spLocks noChangeArrowheads="1"/>
          </p:cNvSpPr>
          <p:nvPr/>
        </p:nvSpPr>
        <p:spPr bwMode="auto">
          <a:xfrm>
            <a:off x="4664075" y="4294188"/>
            <a:ext cx="4213225" cy="296862"/>
          </a:xfrm>
          <a:prstGeom prst="rect">
            <a:avLst/>
          </a:prstGeom>
          <a:noFill/>
          <a:ln w="9525">
            <a:noFill/>
            <a:miter lim="800000"/>
            <a:headEnd/>
            <a:tailEnd/>
          </a:ln>
        </p:spPr>
        <p:txBody>
          <a:bodyPr>
            <a:spAutoFit/>
          </a:bodyPr>
          <a:lstStyle/>
          <a:p>
            <a:pPr marL="231775" lvl="1" indent="-230188">
              <a:lnSpc>
                <a:spcPct val="95000"/>
              </a:lnSpc>
              <a:spcBef>
                <a:spcPct val="20000"/>
              </a:spcBef>
              <a:spcAft>
                <a:spcPct val="20000"/>
              </a:spcAft>
              <a:buFont typeface="Arial" charset="0"/>
              <a:buChar char="•"/>
            </a:pPr>
            <a:r>
              <a:rPr lang="en-US" altLang="zh-CN" sz="1400">
                <a:latin typeface="微软雅黑" pitchFamily="34" charset="-122"/>
                <a:ea typeface="微软雅黑" pitchFamily="34" charset="-122"/>
              </a:rPr>
              <a:t>16, 24 or 32 1/2/4 Gb/sec </a:t>
            </a:r>
            <a:r>
              <a:rPr lang="zh-CN" altLang="en-US" sz="1400">
                <a:latin typeface="微软雅黑" pitchFamily="34" charset="-122"/>
                <a:ea typeface="微软雅黑" pitchFamily="34" charset="-122"/>
              </a:rPr>
              <a:t>端口速率自适应</a:t>
            </a:r>
            <a:endParaRPr lang="en-US" altLang="zh-CN" sz="1400">
              <a:latin typeface="微软雅黑" pitchFamily="34" charset="-122"/>
              <a:ea typeface="微软雅黑" pitchFamily="34" charset="-122"/>
            </a:endParaRPr>
          </a:p>
        </p:txBody>
      </p:sp>
      <p:pic>
        <p:nvPicPr>
          <p:cNvPr id="7185" name="Picture 22"/>
          <p:cNvPicPr>
            <a:picLocks noChangeAspect="1" noChangeArrowheads="1"/>
          </p:cNvPicPr>
          <p:nvPr/>
        </p:nvPicPr>
        <p:blipFill>
          <a:blip r:embed="rId11"/>
          <a:srcRect/>
          <a:stretch>
            <a:fillRect/>
          </a:stretch>
        </p:blipFill>
        <p:spPr bwMode="auto">
          <a:xfrm>
            <a:off x="5227638" y="4787900"/>
            <a:ext cx="2868612" cy="665163"/>
          </a:xfrm>
          <a:prstGeom prst="rect">
            <a:avLst/>
          </a:prstGeom>
          <a:noFill/>
          <a:ln w="9525" algn="ctr">
            <a:noFill/>
            <a:miter lim="800000"/>
            <a:headEnd/>
            <a:tailEnd/>
          </a:ln>
        </p:spPr>
      </p:pic>
      <p:sp>
        <p:nvSpPr>
          <p:cNvPr id="7186" name="矩形 41"/>
          <p:cNvSpPr>
            <a:spLocks noChangeArrowheads="1"/>
          </p:cNvSpPr>
          <p:nvPr/>
        </p:nvSpPr>
        <p:spPr bwMode="auto">
          <a:xfrm>
            <a:off x="4098925" y="5505450"/>
            <a:ext cx="4962525" cy="307975"/>
          </a:xfrm>
          <a:prstGeom prst="rect">
            <a:avLst/>
          </a:prstGeom>
          <a:noFill/>
          <a:ln w="9525">
            <a:noFill/>
            <a:miter lim="800000"/>
            <a:headEnd/>
            <a:tailEnd/>
          </a:ln>
        </p:spPr>
        <p:txBody>
          <a:bodyPr>
            <a:spAutoFit/>
          </a:bodyPr>
          <a:lstStyle/>
          <a:p>
            <a:pPr marL="633413" lvl="1" indent="-231775">
              <a:spcBef>
                <a:spcPct val="20000"/>
              </a:spcBef>
              <a:buFont typeface="Arial" charset="0"/>
              <a:buChar char="•"/>
            </a:pPr>
            <a:r>
              <a:rPr lang="zh-CN" altLang="en-US" sz="1400">
                <a:latin typeface="微软雅黑" pitchFamily="34" charset="-122"/>
                <a:ea typeface="微软雅黑" pitchFamily="34" charset="-122"/>
              </a:rPr>
              <a:t>无中断地将可用端口在线地从 </a:t>
            </a:r>
            <a:r>
              <a:rPr lang="en-US" altLang="zh-CN" sz="1400">
                <a:latin typeface="微软雅黑" pitchFamily="34" charset="-122"/>
                <a:ea typeface="微软雅黑" pitchFamily="34" charset="-122"/>
              </a:rPr>
              <a:t>32 </a:t>
            </a:r>
            <a:r>
              <a:rPr lang="zh-CN" altLang="en-US" sz="1400">
                <a:latin typeface="微软雅黑" pitchFamily="34" charset="-122"/>
                <a:ea typeface="微软雅黑" pitchFamily="34" charset="-122"/>
              </a:rPr>
              <a:t>扩充到 </a:t>
            </a:r>
            <a:r>
              <a:rPr lang="en-US" altLang="zh-CN" sz="1400">
                <a:latin typeface="微软雅黑" pitchFamily="34" charset="-122"/>
                <a:ea typeface="微软雅黑" pitchFamily="34" charset="-122"/>
              </a:rPr>
              <a:t>48 </a:t>
            </a:r>
            <a:r>
              <a:rPr lang="zh-CN" altLang="en-US" sz="1400">
                <a:latin typeface="微软雅黑" pitchFamily="34" charset="-122"/>
                <a:ea typeface="微软雅黑" pitchFamily="34" charset="-122"/>
              </a:rPr>
              <a:t>与 </a:t>
            </a:r>
            <a:r>
              <a:rPr lang="en-US" altLang="zh-CN" sz="1400">
                <a:latin typeface="微软雅黑" pitchFamily="34" charset="-122"/>
                <a:ea typeface="微软雅黑" pitchFamily="34" charset="-122"/>
              </a:rPr>
              <a:t>64 </a:t>
            </a:r>
          </a:p>
        </p:txBody>
      </p:sp>
      <p:sp>
        <p:nvSpPr>
          <p:cNvPr id="7187" name="矩形 42"/>
          <p:cNvSpPr>
            <a:spLocks noChangeArrowheads="1"/>
          </p:cNvSpPr>
          <p:nvPr/>
        </p:nvSpPr>
        <p:spPr bwMode="auto">
          <a:xfrm>
            <a:off x="3462338" y="4873625"/>
            <a:ext cx="1417637" cy="296863"/>
          </a:xfrm>
          <a:prstGeom prst="rect">
            <a:avLst/>
          </a:prstGeom>
          <a:noFill/>
          <a:ln w="9525">
            <a:noFill/>
            <a:miter lim="800000"/>
            <a:headEnd/>
            <a:tailEnd/>
          </a:ln>
        </p:spPr>
        <p:txBody>
          <a:bodyPr wrap="none">
            <a:spAutoFit/>
          </a:bodyPr>
          <a:lstStyle/>
          <a:p>
            <a:pPr marL="231775" lvl="1" indent="-230188">
              <a:lnSpc>
                <a:spcPct val="95000"/>
              </a:lnSpc>
              <a:spcBef>
                <a:spcPct val="20000"/>
              </a:spcBef>
              <a:spcAft>
                <a:spcPct val="20000"/>
              </a:spcAft>
            </a:pPr>
            <a:r>
              <a:rPr lang="en-US" altLang="zh-CN" sz="1400">
                <a:solidFill>
                  <a:srgbClr val="0070C0"/>
                </a:solidFill>
                <a:latin typeface="微软雅黑" pitchFamily="34" charset="-122"/>
                <a:ea typeface="微软雅黑" pitchFamily="34" charset="-122"/>
              </a:rPr>
              <a:t>Brocade 4900</a:t>
            </a: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Line 3"/>
          <p:cNvSpPr>
            <a:spLocks noChangeShapeType="1"/>
          </p:cNvSpPr>
          <p:nvPr/>
        </p:nvSpPr>
        <p:spPr bwMode="auto">
          <a:xfrm flipH="1">
            <a:off x="2474913" y="3676650"/>
            <a:ext cx="1666875" cy="3175"/>
          </a:xfrm>
          <a:prstGeom prst="line">
            <a:avLst/>
          </a:prstGeom>
          <a:noFill/>
          <a:ln w="28575">
            <a:solidFill>
              <a:srgbClr val="FFC000"/>
            </a:solidFill>
            <a:round/>
            <a:headEnd/>
            <a:tailEnd/>
          </a:ln>
        </p:spPr>
        <p:txBody>
          <a:bodyPr wrap="none" anchor="ctr"/>
          <a:lstStyle/>
          <a:p>
            <a:endParaRPr lang="zh-CN" altLang="en-US"/>
          </a:p>
        </p:txBody>
      </p:sp>
      <p:sp>
        <p:nvSpPr>
          <p:cNvPr id="72707" name="Line 78"/>
          <p:cNvSpPr>
            <a:spLocks noChangeShapeType="1"/>
          </p:cNvSpPr>
          <p:nvPr/>
        </p:nvSpPr>
        <p:spPr bwMode="auto">
          <a:xfrm>
            <a:off x="4732338" y="3671888"/>
            <a:ext cx="1524000" cy="0"/>
          </a:xfrm>
          <a:prstGeom prst="line">
            <a:avLst/>
          </a:prstGeom>
          <a:noFill/>
          <a:ln w="28575">
            <a:solidFill>
              <a:srgbClr val="FFC000"/>
            </a:solidFill>
            <a:round/>
            <a:headEnd/>
            <a:tailEnd/>
          </a:ln>
        </p:spPr>
        <p:txBody>
          <a:bodyPr/>
          <a:lstStyle/>
          <a:p>
            <a:endParaRPr lang="zh-CN" altLang="en-US"/>
          </a:p>
        </p:txBody>
      </p:sp>
      <p:sp>
        <p:nvSpPr>
          <p:cNvPr id="7271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——FC </a:t>
            </a:r>
            <a:r>
              <a:rPr lang="en-US" altLang="zh-CN" sz="3200" b="1" dirty="0" err="1" smtClean="0">
                <a:solidFill>
                  <a:schemeClr val="bg1"/>
                </a:solidFill>
                <a:latin typeface="微软雅黑" pitchFamily="34" charset="-122"/>
                <a:ea typeface="微软雅黑" pitchFamily="34" charset="-122"/>
                <a:cs typeface="Times New Roman" pitchFamily="18" charset="0"/>
              </a:rPr>
              <a:t>HBA</a:t>
            </a:r>
            <a:r>
              <a:rPr lang="zh-CN" altLang="en-US" sz="3200" b="1" dirty="0" smtClean="0">
                <a:solidFill>
                  <a:schemeClr val="bg1"/>
                </a:solidFill>
                <a:latin typeface="微软雅黑" pitchFamily="34" charset="-122"/>
                <a:ea typeface="微软雅黑" pitchFamily="34" charset="-122"/>
                <a:cs typeface="Times New Roman" pitchFamily="18" charset="0"/>
              </a:rPr>
              <a:t>卡</a:t>
            </a:r>
          </a:p>
        </p:txBody>
      </p:sp>
      <p:sp>
        <p:nvSpPr>
          <p:cNvPr id="72711" name="Rectangle 3"/>
          <p:cNvSpPr>
            <a:spLocks noChangeArrowheads="1"/>
          </p:cNvSpPr>
          <p:nvPr/>
        </p:nvSpPr>
        <p:spPr bwMode="auto">
          <a:xfrm>
            <a:off x="342900" y="1125538"/>
            <a:ext cx="4168775"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光纤主机适配卡的产品类型细分</a:t>
            </a:r>
            <a:endParaRPr lang="en-US" altLang="zh-CN" sz="1800">
              <a:solidFill>
                <a:srgbClr val="C00000"/>
              </a:solidFill>
              <a:latin typeface="微软雅黑" pitchFamily="34" charset="-122"/>
              <a:ea typeface="微软雅黑" pitchFamily="34" charset="-122"/>
            </a:endParaRPr>
          </a:p>
        </p:txBody>
      </p:sp>
      <p:sp>
        <p:nvSpPr>
          <p:cNvPr id="72712" name="Text Box 5"/>
          <p:cNvSpPr txBox="1">
            <a:spLocks noChangeArrowheads="1"/>
          </p:cNvSpPr>
          <p:nvPr/>
        </p:nvSpPr>
        <p:spPr bwMode="auto">
          <a:xfrm>
            <a:off x="1173163" y="3836988"/>
            <a:ext cx="646112" cy="276225"/>
          </a:xfrm>
          <a:prstGeom prst="rect">
            <a:avLst/>
          </a:prstGeom>
          <a:noFill/>
          <a:ln w="9525">
            <a:noFill/>
            <a:miter lim="800000"/>
            <a:headEnd/>
            <a:tailEnd/>
          </a:ln>
        </p:spPr>
        <p:txBody>
          <a:bodyPr wrap="none">
            <a:spAutoFit/>
          </a:bodyPr>
          <a:lstStyle/>
          <a:p>
            <a:pPr algn="ctr" eaLnBrk="0" hangingPunct="0">
              <a:spcBef>
                <a:spcPct val="20000"/>
              </a:spcBef>
              <a:buClr>
                <a:srgbClr val="3333CC"/>
              </a:buClr>
              <a:buFont typeface="Wingdings" pitchFamily="2" charset="2"/>
              <a:buNone/>
            </a:pPr>
            <a:r>
              <a:rPr lang="zh-CN" altLang="en-US">
                <a:latin typeface="微软雅黑" pitchFamily="34" charset="-122"/>
                <a:ea typeface="微软雅黑" pitchFamily="34" charset="-122"/>
              </a:rPr>
              <a:t>服务器</a:t>
            </a:r>
          </a:p>
        </p:txBody>
      </p:sp>
      <p:sp>
        <p:nvSpPr>
          <p:cNvPr id="72713" name="Text Box 6"/>
          <p:cNvSpPr txBox="1">
            <a:spLocks noChangeArrowheads="1"/>
          </p:cNvSpPr>
          <p:nvPr/>
        </p:nvSpPr>
        <p:spPr bwMode="auto">
          <a:xfrm>
            <a:off x="6924675" y="3509963"/>
            <a:ext cx="800100" cy="277812"/>
          </a:xfrm>
          <a:prstGeom prst="rect">
            <a:avLst/>
          </a:prstGeom>
          <a:noFill/>
          <a:ln w="9525">
            <a:noFill/>
            <a:miter lim="800000"/>
            <a:headEnd/>
            <a:tailEnd/>
          </a:ln>
        </p:spPr>
        <p:txBody>
          <a:bodyPr wrap="none">
            <a:spAutoFit/>
          </a:bodyPr>
          <a:lstStyle/>
          <a:p>
            <a:pPr algn="ctr" eaLnBrk="0" hangingPunct="0">
              <a:spcBef>
                <a:spcPct val="20000"/>
              </a:spcBef>
              <a:buClr>
                <a:srgbClr val="3333CC"/>
              </a:buClr>
              <a:buFont typeface="Wingdings" pitchFamily="2" charset="2"/>
              <a:buNone/>
            </a:pPr>
            <a:r>
              <a:rPr lang="zh-CN" altLang="en-US">
                <a:latin typeface="微软雅黑" pitchFamily="34" charset="-122"/>
                <a:ea typeface="微软雅黑" pitchFamily="34" charset="-122"/>
              </a:rPr>
              <a:t>存储设备</a:t>
            </a:r>
          </a:p>
        </p:txBody>
      </p:sp>
      <p:pic>
        <p:nvPicPr>
          <p:cNvPr id="72714" name="Picture 24" descr="logo_pci_x"/>
          <p:cNvPicPr>
            <a:picLocks noChangeAspect="1" noChangeArrowheads="1"/>
          </p:cNvPicPr>
          <p:nvPr/>
        </p:nvPicPr>
        <p:blipFill>
          <a:blip r:embed="rId3"/>
          <a:srcRect/>
          <a:stretch>
            <a:fillRect/>
          </a:stretch>
        </p:blipFill>
        <p:spPr bwMode="auto">
          <a:xfrm>
            <a:off x="1598613" y="1516063"/>
            <a:ext cx="785812" cy="420687"/>
          </a:xfrm>
          <a:prstGeom prst="rect">
            <a:avLst/>
          </a:prstGeom>
          <a:noFill/>
          <a:ln w="9525">
            <a:noFill/>
            <a:miter lim="800000"/>
            <a:headEnd/>
            <a:tailEnd/>
          </a:ln>
        </p:spPr>
      </p:pic>
      <p:grpSp>
        <p:nvGrpSpPr>
          <p:cNvPr id="2" name="Group 25"/>
          <p:cNvGrpSpPr>
            <a:grpSpLocks/>
          </p:cNvGrpSpPr>
          <p:nvPr/>
        </p:nvGrpSpPr>
        <p:grpSpPr bwMode="auto">
          <a:xfrm>
            <a:off x="5981700" y="1460500"/>
            <a:ext cx="1238250" cy="522288"/>
            <a:chOff x="2190" y="742"/>
            <a:chExt cx="813" cy="554"/>
          </a:xfrm>
        </p:grpSpPr>
        <p:pic>
          <p:nvPicPr>
            <p:cNvPr id="72755" name="Picture 26"/>
            <p:cNvPicPr>
              <a:picLocks noChangeAspect="1" noChangeArrowheads="1"/>
            </p:cNvPicPr>
            <p:nvPr/>
          </p:nvPicPr>
          <p:blipFill>
            <a:blip r:embed="rId4"/>
            <a:srcRect t="34380" r="15706" b="14546"/>
            <a:stretch>
              <a:fillRect/>
            </a:stretch>
          </p:blipFill>
          <p:spPr bwMode="auto">
            <a:xfrm>
              <a:off x="2190" y="742"/>
              <a:ext cx="687" cy="309"/>
            </a:xfrm>
            <a:prstGeom prst="rect">
              <a:avLst/>
            </a:prstGeom>
            <a:noFill/>
            <a:ln w="9525">
              <a:noFill/>
              <a:miter lim="800000"/>
              <a:headEnd/>
              <a:tailEnd/>
            </a:ln>
          </p:spPr>
        </p:pic>
        <p:sp>
          <p:nvSpPr>
            <p:cNvPr id="72756" name="Text Box 27"/>
            <p:cNvSpPr txBox="1">
              <a:spLocks noChangeArrowheads="1"/>
            </p:cNvSpPr>
            <p:nvPr/>
          </p:nvSpPr>
          <p:spPr bwMode="auto">
            <a:xfrm>
              <a:off x="2386" y="937"/>
              <a:ext cx="617" cy="359"/>
            </a:xfrm>
            <a:prstGeom prst="rect">
              <a:avLst/>
            </a:prstGeom>
            <a:noFill/>
            <a:ln w="9525">
              <a:noFill/>
              <a:miter lim="800000"/>
              <a:headEnd/>
              <a:tailEnd/>
            </a:ln>
          </p:spPr>
          <p:txBody>
            <a:bodyPr>
              <a:spAutoFit/>
            </a:bodyPr>
            <a:lstStyle/>
            <a:p>
              <a:pPr>
                <a:spcBef>
                  <a:spcPct val="50000"/>
                </a:spcBef>
              </a:pPr>
              <a:r>
                <a:rPr lang="en-US" altLang="zh-CN" sz="1600" i="1">
                  <a:solidFill>
                    <a:srgbClr val="666699"/>
                  </a:solidFill>
                </a:rPr>
                <a:t>SBus</a:t>
              </a:r>
            </a:p>
          </p:txBody>
        </p:sp>
      </p:grpSp>
      <p:grpSp>
        <p:nvGrpSpPr>
          <p:cNvPr id="3" name="Group 28"/>
          <p:cNvGrpSpPr>
            <a:grpSpLocks/>
          </p:cNvGrpSpPr>
          <p:nvPr/>
        </p:nvGrpSpPr>
        <p:grpSpPr bwMode="auto">
          <a:xfrm>
            <a:off x="7832725" y="1452563"/>
            <a:ext cx="941388" cy="949325"/>
            <a:chOff x="3878" y="967"/>
            <a:chExt cx="624" cy="868"/>
          </a:xfrm>
        </p:grpSpPr>
        <p:pic>
          <p:nvPicPr>
            <p:cNvPr id="72753" name="Picture 29" descr="picmg"/>
            <p:cNvPicPr>
              <a:picLocks noChangeAspect="1" noChangeArrowheads="1"/>
            </p:cNvPicPr>
            <p:nvPr/>
          </p:nvPicPr>
          <p:blipFill>
            <a:blip r:embed="rId5"/>
            <a:srcRect/>
            <a:stretch>
              <a:fillRect/>
            </a:stretch>
          </p:blipFill>
          <p:spPr bwMode="auto">
            <a:xfrm>
              <a:off x="3918" y="967"/>
              <a:ext cx="394" cy="355"/>
            </a:xfrm>
            <a:prstGeom prst="rect">
              <a:avLst/>
            </a:prstGeom>
            <a:noFill/>
            <a:ln w="9525">
              <a:noFill/>
              <a:miter lim="800000"/>
              <a:headEnd/>
              <a:tailEnd/>
            </a:ln>
          </p:spPr>
        </p:pic>
        <p:sp>
          <p:nvSpPr>
            <p:cNvPr id="72754" name="Text Box 30"/>
            <p:cNvSpPr txBox="1">
              <a:spLocks noChangeArrowheads="1"/>
            </p:cNvSpPr>
            <p:nvPr/>
          </p:nvSpPr>
          <p:spPr bwMode="auto">
            <a:xfrm>
              <a:off x="3878" y="1244"/>
              <a:ext cx="624" cy="591"/>
            </a:xfrm>
            <a:prstGeom prst="rect">
              <a:avLst/>
            </a:prstGeom>
            <a:noFill/>
            <a:ln w="9525">
              <a:noFill/>
              <a:miter lim="800000"/>
              <a:headEnd/>
              <a:tailEnd/>
            </a:ln>
          </p:spPr>
          <p:txBody>
            <a:bodyPr>
              <a:spAutoFit/>
            </a:bodyPr>
            <a:lstStyle/>
            <a:p>
              <a:pPr>
                <a:spcBef>
                  <a:spcPct val="50000"/>
                </a:spcBef>
              </a:pPr>
              <a:r>
                <a:rPr lang="en-US" altLang="zh-CN" sz="1600" i="1">
                  <a:solidFill>
                    <a:srgbClr val="666699"/>
                  </a:solidFill>
                </a:rPr>
                <a:t>cPCI</a:t>
              </a:r>
            </a:p>
            <a:p>
              <a:endParaRPr lang="en-US" altLang="zh-CN" sz="2000"/>
            </a:p>
          </p:txBody>
        </p:sp>
      </p:grpSp>
      <p:sp>
        <p:nvSpPr>
          <p:cNvPr id="72717" name="Rectangle 36"/>
          <p:cNvSpPr>
            <a:spLocks noChangeArrowheads="1"/>
          </p:cNvSpPr>
          <p:nvPr/>
        </p:nvSpPr>
        <p:spPr bwMode="auto">
          <a:xfrm>
            <a:off x="2325688" y="4333875"/>
            <a:ext cx="749300" cy="200025"/>
          </a:xfrm>
          <a:prstGeom prst="rect">
            <a:avLst/>
          </a:prstGeom>
          <a:noFill/>
          <a:ln w="9525">
            <a:noFill/>
            <a:miter lim="800000"/>
            <a:headEnd/>
            <a:tailEnd/>
          </a:ln>
        </p:spPr>
        <p:txBody>
          <a:bodyPr wrap="none" lIns="0" tIns="0" rIns="0" bIns="0">
            <a:spAutoFit/>
          </a:bodyPr>
          <a:lstStyle/>
          <a:p>
            <a:r>
              <a:rPr lang="en-US" altLang="zh-CN" sz="1300">
                <a:latin typeface="微软雅黑" pitchFamily="34" charset="-122"/>
                <a:ea typeface="微软雅黑" pitchFamily="34" charset="-122"/>
              </a:rPr>
              <a:t>Host Bus</a:t>
            </a:r>
          </a:p>
        </p:txBody>
      </p:sp>
      <p:sp>
        <p:nvSpPr>
          <p:cNvPr id="72718" name="Rectangle 37"/>
          <p:cNvSpPr>
            <a:spLocks noChangeArrowheads="1"/>
          </p:cNvSpPr>
          <p:nvPr/>
        </p:nvSpPr>
        <p:spPr bwMode="auto">
          <a:xfrm>
            <a:off x="3527425" y="4333875"/>
            <a:ext cx="517525" cy="200025"/>
          </a:xfrm>
          <a:prstGeom prst="rect">
            <a:avLst/>
          </a:prstGeom>
          <a:noFill/>
          <a:ln w="9525">
            <a:noFill/>
            <a:miter lim="800000"/>
            <a:headEnd/>
            <a:tailEnd/>
          </a:ln>
        </p:spPr>
        <p:txBody>
          <a:bodyPr wrap="none" lIns="0" tIns="0" rIns="0" bIns="0">
            <a:spAutoFit/>
          </a:bodyPr>
          <a:lstStyle/>
          <a:p>
            <a:r>
              <a:rPr lang="en-US" altLang="zh-CN" sz="1300">
                <a:latin typeface="微软雅黑" pitchFamily="34" charset="-122"/>
                <a:ea typeface="微软雅黑" pitchFamily="34" charset="-122"/>
              </a:rPr>
              <a:t>Speed</a:t>
            </a:r>
          </a:p>
        </p:txBody>
      </p:sp>
      <p:sp>
        <p:nvSpPr>
          <p:cNvPr id="72719" name="Rectangle 38"/>
          <p:cNvSpPr>
            <a:spLocks noChangeArrowheads="1"/>
          </p:cNvSpPr>
          <p:nvPr/>
        </p:nvSpPr>
        <p:spPr bwMode="auto">
          <a:xfrm>
            <a:off x="4554538" y="4333875"/>
            <a:ext cx="760412" cy="200025"/>
          </a:xfrm>
          <a:prstGeom prst="rect">
            <a:avLst/>
          </a:prstGeom>
          <a:noFill/>
          <a:ln w="9525">
            <a:noFill/>
            <a:miter lim="800000"/>
            <a:headEnd/>
            <a:tailEnd/>
          </a:ln>
        </p:spPr>
        <p:txBody>
          <a:bodyPr wrap="none" lIns="0" tIns="0" rIns="0" bIns="0">
            <a:spAutoFit/>
          </a:bodyPr>
          <a:lstStyle/>
          <a:p>
            <a:r>
              <a:rPr lang="en-US" altLang="zh-CN" sz="1300">
                <a:latin typeface="微软雅黑" pitchFamily="34" charset="-122"/>
                <a:ea typeface="微软雅黑" pitchFamily="34" charset="-122"/>
              </a:rPr>
              <a:t>Channels</a:t>
            </a:r>
          </a:p>
        </p:txBody>
      </p:sp>
      <p:sp>
        <p:nvSpPr>
          <p:cNvPr id="72720" name="Rectangle 46"/>
          <p:cNvSpPr>
            <a:spLocks noChangeArrowheads="1"/>
          </p:cNvSpPr>
          <p:nvPr/>
        </p:nvSpPr>
        <p:spPr bwMode="auto">
          <a:xfrm>
            <a:off x="3567113" y="4770438"/>
            <a:ext cx="314325" cy="184150"/>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8Gb</a:t>
            </a:r>
          </a:p>
        </p:txBody>
      </p:sp>
      <p:sp>
        <p:nvSpPr>
          <p:cNvPr id="72721" name="Rectangle 47"/>
          <p:cNvSpPr>
            <a:spLocks noChangeArrowheads="1"/>
          </p:cNvSpPr>
          <p:nvPr/>
        </p:nvSpPr>
        <p:spPr bwMode="auto">
          <a:xfrm>
            <a:off x="4714875" y="6249988"/>
            <a:ext cx="474663" cy="184150"/>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Single</a:t>
            </a:r>
          </a:p>
        </p:txBody>
      </p:sp>
      <p:sp>
        <p:nvSpPr>
          <p:cNvPr id="72722" name="Rectangle 56"/>
          <p:cNvSpPr>
            <a:spLocks noChangeArrowheads="1"/>
          </p:cNvSpPr>
          <p:nvPr/>
        </p:nvSpPr>
        <p:spPr bwMode="auto">
          <a:xfrm>
            <a:off x="3551238" y="5521325"/>
            <a:ext cx="314325" cy="184150"/>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4Gb</a:t>
            </a:r>
          </a:p>
        </p:txBody>
      </p:sp>
      <p:sp>
        <p:nvSpPr>
          <p:cNvPr id="72723" name="Rectangle 57"/>
          <p:cNvSpPr>
            <a:spLocks noChangeArrowheads="1"/>
          </p:cNvSpPr>
          <p:nvPr/>
        </p:nvSpPr>
        <p:spPr bwMode="auto">
          <a:xfrm>
            <a:off x="4697413" y="5521325"/>
            <a:ext cx="474662" cy="184150"/>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Single</a:t>
            </a:r>
          </a:p>
        </p:txBody>
      </p:sp>
      <p:sp>
        <p:nvSpPr>
          <p:cNvPr id="72724" name="Rectangle 66"/>
          <p:cNvSpPr>
            <a:spLocks noChangeArrowheads="1"/>
          </p:cNvSpPr>
          <p:nvPr/>
        </p:nvSpPr>
        <p:spPr bwMode="auto">
          <a:xfrm>
            <a:off x="3571875" y="6256338"/>
            <a:ext cx="360363" cy="184150"/>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2 Gb</a:t>
            </a:r>
          </a:p>
        </p:txBody>
      </p:sp>
      <p:sp>
        <p:nvSpPr>
          <p:cNvPr id="72725" name="Rectangle 67"/>
          <p:cNvSpPr>
            <a:spLocks noChangeArrowheads="1"/>
          </p:cNvSpPr>
          <p:nvPr/>
        </p:nvSpPr>
        <p:spPr bwMode="auto">
          <a:xfrm>
            <a:off x="4741863" y="4759325"/>
            <a:ext cx="352425" cy="185738"/>
          </a:xfrm>
          <a:prstGeom prst="rect">
            <a:avLst/>
          </a:prstGeom>
          <a:noFill/>
          <a:ln w="9525">
            <a:noFill/>
            <a:miter lim="800000"/>
            <a:headEnd/>
            <a:tailEnd/>
          </a:ln>
        </p:spPr>
        <p:txBody>
          <a:bodyPr wrap="none" lIns="0" tIns="0" rIns="0" bIns="0">
            <a:spAutoFit/>
          </a:bodyPr>
          <a:lstStyle/>
          <a:p>
            <a:r>
              <a:rPr lang="en-US" altLang="zh-CN">
                <a:latin typeface="微软雅黑" pitchFamily="34" charset="-122"/>
                <a:ea typeface="微软雅黑" pitchFamily="34" charset="-122"/>
              </a:rPr>
              <a:t>Dua</a:t>
            </a:r>
            <a:r>
              <a:rPr lang="en-US" altLang="zh-CN">
                <a:solidFill>
                  <a:srgbClr val="000000"/>
                </a:solidFill>
              </a:rPr>
              <a:t>l</a:t>
            </a:r>
            <a:endParaRPr lang="en-US" altLang="zh-CN" sz="2400"/>
          </a:p>
        </p:txBody>
      </p:sp>
      <p:sp>
        <p:nvSpPr>
          <p:cNvPr id="72726" name="Line 70"/>
          <p:cNvSpPr>
            <a:spLocks noChangeShapeType="1"/>
          </p:cNvSpPr>
          <p:nvPr/>
        </p:nvSpPr>
        <p:spPr bwMode="auto">
          <a:xfrm flipV="1">
            <a:off x="492125" y="2287588"/>
            <a:ext cx="46038" cy="4191000"/>
          </a:xfrm>
          <a:prstGeom prst="line">
            <a:avLst/>
          </a:prstGeom>
          <a:noFill/>
          <a:ln w="28575">
            <a:solidFill>
              <a:srgbClr val="CCCCFF"/>
            </a:solidFill>
            <a:round/>
            <a:headEnd/>
            <a:tailEnd type="triangle" w="med" len="med"/>
          </a:ln>
        </p:spPr>
        <p:txBody>
          <a:bodyPr/>
          <a:lstStyle/>
          <a:p>
            <a:endParaRPr lang="zh-CN" altLang="en-US"/>
          </a:p>
        </p:txBody>
      </p:sp>
      <p:sp>
        <p:nvSpPr>
          <p:cNvPr id="72727" name="Text Box 71"/>
          <p:cNvSpPr txBox="1">
            <a:spLocks noChangeArrowheads="1"/>
          </p:cNvSpPr>
          <p:nvPr/>
        </p:nvSpPr>
        <p:spPr bwMode="auto">
          <a:xfrm>
            <a:off x="4763" y="1966913"/>
            <a:ext cx="527050" cy="1077912"/>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总线类型</a:t>
            </a:r>
          </a:p>
        </p:txBody>
      </p:sp>
      <p:sp>
        <p:nvSpPr>
          <p:cNvPr id="72728" name="Text Box 72"/>
          <p:cNvSpPr txBox="1">
            <a:spLocks noChangeArrowheads="1"/>
          </p:cNvSpPr>
          <p:nvPr/>
        </p:nvSpPr>
        <p:spPr bwMode="auto">
          <a:xfrm>
            <a:off x="-1588" y="3736975"/>
            <a:ext cx="527051" cy="585788"/>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功能</a:t>
            </a:r>
          </a:p>
        </p:txBody>
      </p:sp>
      <p:sp>
        <p:nvSpPr>
          <p:cNvPr id="72729" name="Text Box 73"/>
          <p:cNvSpPr txBox="1">
            <a:spLocks noChangeArrowheads="1"/>
          </p:cNvSpPr>
          <p:nvPr/>
        </p:nvSpPr>
        <p:spPr bwMode="auto">
          <a:xfrm>
            <a:off x="-1588" y="5380038"/>
            <a:ext cx="527051" cy="1077912"/>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技术指标</a:t>
            </a:r>
          </a:p>
        </p:txBody>
      </p:sp>
      <p:sp>
        <p:nvSpPr>
          <p:cNvPr id="107" name="Line 74"/>
          <p:cNvSpPr>
            <a:spLocks noChangeShapeType="1"/>
          </p:cNvSpPr>
          <p:nvPr/>
        </p:nvSpPr>
        <p:spPr bwMode="auto">
          <a:xfrm>
            <a:off x="527050" y="2968625"/>
            <a:ext cx="8234363" cy="3175"/>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108" name="Line 75"/>
          <p:cNvSpPr>
            <a:spLocks noChangeShapeType="1"/>
          </p:cNvSpPr>
          <p:nvPr/>
        </p:nvSpPr>
        <p:spPr bwMode="auto">
          <a:xfrm flipV="1">
            <a:off x="533400" y="4267200"/>
            <a:ext cx="8228013" cy="7938"/>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72732" name="Text Box 76"/>
          <p:cNvSpPr txBox="1">
            <a:spLocks noChangeArrowheads="1"/>
          </p:cNvSpPr>
          <p:nvPr/>
        </p:nvSpPr>
        <p:spPr bwMode="auto">
          <a:xfrm>
            <a:off x="2012950" y="3859213"/>
            <a:ext cx="533400" cy="277812"/>
          </a:xfrm>
          <a:prstGeom prst="rect">
            <a:avLst/>
          </a:prstGeom>
          <a:noFill/>
          <a:ln w="9525">
            <a:noFill/>
            <a:miter lim="800000"/>
            <a:headEnd/>
            <a:tailEnd/>
          </a:ln>
        </p:spPr>
        <p:txBody>
          <a:bodyPr wrap="none">
            <a:spAutoFit/>
          </a:bodyPr>
          <a:lstStyle/>
          <a:p>
            <a:pPr algn="ctr" eaLnBrk="0" hangingPunct="0">
              <a:spcBef>
                <a:spcPct val="20000"/>
              </a:spcBef>
              <a:buClr>
                <a:srgbClr val="3333CC"/>
              </a:buClr>
              <a:buFont typeface="Wingdings" pitchFamily="2" charset="2"/>
              <a:buNone/>
            </a:pPr>
            <a:r>
              <a:rPr lang="en-US" altLang="zh-CN">
                <a:latin typeface="微软雅黑" pitchFamily="34" charset="-122"/>
                <a:ea typeface="微软雅黑" pitchFamily="34" charset="-122"/>
              </a:rPr>
              <a:t>HBA</a:t>
            </a:r>
          </a:p>
        </p:txBody>
      </p:sp>
      <p:sp>
        <p:nvSpPr>
          <p:cNvPr id="115" name="云形标注 114"/>
          <p:cNvSpPr/>
          <p:nvPr/>
        </p:nvSpPr>
        <p:spPr>
          <a:xfrm>
            <a:off x="3556000" y="3290888"/>
            <a:ext cx="1530350" cy="715962"/>
          </a:xfrm>
          <a:prstGeom prst="cloudCallout">
            <a:avLst>
              <a:gd name="adj1" fmla="val -18049"/>
              <a:gd name="adj2" fmla="val 40548"/>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pic>
        <p:nvPicPr>
          <p:cNvPr id="72734" name="Picture 28" descr="NF280D"/>
          <p:cNvPicPr>
            <a:picLocks noChangeAspect="1" noChangeArrowheads="1"/>
          </p:cNvPicPr>
          <p:nvPr/>
        </p:nvPicPr>
        <p:blipFill>
          <a:blip r:embed="rId6"/>
          <a:srcRect/>
          <a:stretch>
            <a:fillRect/>
          </a:stretch>
        </p:blipFill>
        <p:spPr bwMode="auto">
          <a:xfrm>
            <a:off x="1087438" y="3475038"/>
            <a:ext cx="922337" cy="366712"/>
          </a:xfrm>
          <a:prstGeom prst="rect">
            <a:avLst/>
          </a:prstGeom>
          <a:noFill/>
          <a:ln w="9525">
            <a:noFill/>
            <a:miter lim="800000"/>
            <a:headEnd/>
            <a:tailEnd/>
          </a:ln>
        </p:spPr>
      </p:pic>
      <p:pic>
        <p:nvPicPr>
          <p:cNvPr id="72735" name="Picture 32" descr="光纤卡2"/>
          <p:cNvPicPr>
            <a:picLocks noChangeAspect="1" noChangeArrowheads="1"/>
          </p:cNvPicPr>
          <p:nvPr/>
        </p:nvPicPr>
        <p:blipFill>
          <a:blip r:embed="rId7"/>
          <a:srcRect/>
          <a:stretch>
            <a:fillRect/>
          </a:stretch>
        </p:blipFill>
        <p:spPr bwMode="auto">
          <a:xfrm>
            <a:off x="2044700" y="3335338"/>
            <a:ext cx="447675" cy="538162"/>
          </a:xfrm>
          <a:prstGeom prst="rect">
            <a:avLst/>
          </a:prstGeom>
          <a:noFill/>
          <a:ln w="9525">
            <a:noFill/>
            <a:miter lim="800000"/>
            <a:headEnd/>
            <a:tailEnd/>
          </a:ln>
        </p:spPr>
      </p:pic>
      <p:pic>
        <p:nvPicPr>
          <p:cNvPr id="72736" name="Picture 5" descr="5000_angle2_large"/>
          <p:cNvPicPr>
            <a:picLocks noChangeAspect="1" noChangeArrowheads="1"/>
          </p:cNvPicPr>
          <p:nvPr/>
        </p:nvPicPr>
        <p:blipFill>
          <a:blip r:embed="rId8"/>
          <a:srcRect/>
          <a:stretch>
            <a:fillRect/>
          </a:stretch>
        </p:blipFill>
        <p:spPr bwMode="auto">
          <a:xfrm>
            <a:off x="3925888" y="3502025"/>
            <a:ext cx="844550" cy="171450"/>
          </a:xfrm>
          <a:prstGeom prst="rect">
            <a:avLst/>
          </a:prstGeom>
          <a:noFill/>
          <a:ln w="9525">
            <a:noFill/>
            <a:miter lim="800000"/>
            <a:headEnd/>
            <a:tailEnd/>
          </a:ln>
        </p:spPr>
      </p:pic>
      <p:pic>
        <p:nvPicPr>
          <p:cNvPr id="72737" name="Picture 24"/>
          <p:cNvPicPr>
            <a:picLocks noChangeAspect="1" noChangeArrowheads="1"/>
          </p:cNvPicPr>
          <p:nvPr/>
        </p:nvPicPr>
        <p:blipFill>
          <a:blip r:embed="rId9"/>
          <a:srcRect/>
          <a:stretch>
            <a:fillRect/>
          </a:stretch>
        </p:blipFill>
        <p:spPr bwMode="auto">
          <a:xfrm>
            <a:off x="3890963" y="3722688"/>
            <a:ext cx="812800" cy="225425"/>
          </a:xfrm>
          <a:prstGeom prst="rect">
            <a:avLst/>
          </a:prstGeom>
          <a:noFill/>
          <a:ln w="9525" algn="ctr">
            <a:noFill/>
            <a:miter lim="800000"/>
            <a:headEnd/>
            <a:tailEnd/>
          </a:ln>
        </p:spPr>
      </p:pic>
      <p:pic>
        <p:nvPicPr>
          <p:cNvPr id="72738" name="Picture 41" descr="as1000"/>
          <p:cNvPicPr>
            <a:picLocks noChangeAspect="1" noChangeArrowheads="1"/>
          </p:cNvPicPr>
          <p:nvPr/>
        </p:nvPicPr>
        <p:blipFill>
          <a:blip r:embed="rId10"/>
          <a:srcRect/>
          <a:stretch>
            <a:fillRect/>
          </a:stretch>
        </p:blipFill>
        <p:spPr bwMode="auto">
          <a:xfrm>
            <a:off x="6167438" y="3054350"/>
            <a:ext cx="744537" cy="1154113"/>
          </a:xfrm>
          <a:prstGeom prst="rect">
            <a:avLst/>
          </a:prstGeom>
          <a:noFill/>
          <a:ln w="9525">
            <a:noFill/>
            <a:miter lim="800000"/>
            <a:headEnd/>
            <a:tailEnd/>
          </a:ln>
        </p:spPr>
      </p:pic>
      <p:sp>
        <p:nvSpPr>
          <p:cNvPr id="72739" name="Text Box 76"/>
          <p:cNvSpPr txBox="1">
            <a:spLocks noChangeArrowheads="1"/>
          </p:cNvSpPr>
          <p:nvPr/>
        </p:nvSpPr>
        <p:spPr bwMode="auto">
          <a:xfrm>
            <a:off x="3911600" y="3989388"/>
            <a:ext cx="908050" cy="277812"/>
          </a:xfrm>
          <a:prstGeom prst="rect">
            <a:avLst/>
          </a:prstGeom>
          <a:noFill/>
          <a:ln w="9525">
            <a:noFill/>
            <a:miter lim="800000"/>
            <a:headEnd/>
            <a:tailEnd/>
          </a:ln>
        </p:spPr>
        <p:txBody>
          <a:bodyPr>
            <a:spAutoFit/>
          </a:bodyPr>
          <a:lstStyle/>
          <a:p>
            <a:pPr algn="ctr" eaLnBrk="0" hangingPunct="0">
              <a:spcBef>
                <a:spcPct val="20000"/>
              </a:spcBef>
              <a:buClr>
                <a:srgbClr val="3333CC"/>
              </a:buClr>
              <a:buFont typeface="Wingdings" pitchFamily="2" charset="2"/>
              <a:buNone/>
            </a:pPr>
            <a:r>
              <a:rPr lang="en-US" altLang="zh-CN">
                <a:latin typeface="微软雅黑" pitchFamily="34" charset="-122"/>
                <a:ea typeface="微软雅黑" pitchFamily="34" charset="-122"/>
              </a:rPr>
              <a:t>Fabric</a:t>
            </a:r>
          </a:p>
        </p:txBody>
      </p:sp>
      <p:pic>
        <p:nvPicPr>
          <p:cNvPr id="72740" name="Picture 83" descr="QLogic 8Gb HBA QLE2562-CK"/>
          <p:cNvPicPr>
            <a:picLocks noChangeAspect="1" noChangeArrowheads="1"/>
          </p:cNvPicPr>
          <p:nvPr/>
        </p:nvPicPr>
        <p:blipFill>
          <a:blip r:embed="rId11"/>
          <a:srcRect/>
          <a:stretch>
            <a:fillRect/>
          </a:stretch>
        </p:blipFill>
        <p:spPr bwMode="auto">
          <a:xfrm>
            <a:off x="865188" y="4384675"/>
            <a:ext cx="1006475" cy="746125"/>
          </a:xfrm>
          <a:prstGeom prst="rect">
            <a:avLst/>
          </a:prstGeom>
          <a:noFill/>
          <a:ln w="9525">
            <a:noFill/>
            <a:miter lim="800000"/>
            <a:headEnd/>
            <a:tailEnd/>
          </a:ln>
        </p:spPr>
      </p:pic>
      <p:pic>
        <p:nvPicPr>
          <p:cNvPr id="72741" name="Picture 32" descr="光纤卡2"/>
          <p:cNvPicPr>
            <a:picLocks noChangeAspect="1" noChangeArrowheads="1"/>
          </p:cNvPicPr>
          <p:nvPr/>
        </p:nvPicPr>
        <p:blipFill>
          <a:blip r:embed="rId7"/>
          <a:srcRect/>
          <a:stretch>
            <a:fillRect/>
          </a:stretch>
        </p:blipFill>
        <p:spPr bwMode="auto">
          <a:xfrm>
            <a:off x="1106488" y="5218113"/>
            <a:ext cx="542925" cy="650875"/>
          </a:xfrm>
          <a:prstGeom prst="rect">
            <a:avLst/>
          </a:prstGeom>
          <a:noFill/>
          <a:ln w="9525">
            <a:noFill/>
            <a:miter lim="800000"/>
            <a:headEnd/>
            <a:tailEnd/>
          </a:ln>
        </p:spPr>
      </p:pic>
      <p:pic>
        <p:nvPicPr>
          <p:cNvPr id="72742" name="Picture 4" descr="http://tbn0.google.cn/images?q=tbn:V3gH8oWy9-Yj3M:">
            <a:hlinkClick r:id="rId12"/>
          </p:cNvPr>
          <p:cNvPicPr>
            <a:picLocks noChangeAspect="1" noChangeArrowheads="1"/>
          </p:cNvPicPr>
          <p:nvPr/>
        </p:nvPicPr>
        <p:blipFill>
          <a:blip r:embed="rId13"/>
          <a:srcRect/>
          <a:stretch>
            <a:fillRect/>
          </a:stretch>
        </p:blipFill>
        <p:spPr bwMode="auto">
          <a:xfrm>
            <a:off x="1014413" y="5978525"/>
            <a:ext cx="773112" cy="544513"/>
          </a:xfrm>
          <a:prstGeom prst="rect">
            <a:avLst/>
          </a:prstGeom>
          <a:noFill/>
          <a:ln w="9525">
            <a:noFill/>
            <a:miter lim="800000"/>
            <a:headEnd/>
            <a:tailEnd/>
          </a:ln>
        </p:spPr>
      </p:pic>
      <p:sp>
        <p:nvSpPr>
          <p:cNvPr id="72743" name="矩形 129"/>
          <p:cNvSpPr>
            <a:spLocks noChangeArrowheads="1"/>
          </p:cNvSpPr>
          <p:nvPr/>
        </p:nvSpPr>
        <p:spPr bwMode="auto">
          <a:xfrm>
            <a:off x="2208213" y="4703763"/>
            <a:ext cx="1073150" cy="276225"/>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PCI Express</a:t>
            </a:r>
            <a:endParaRPr lang="zh-CN" altLang="en-US">
              <a:latin typeface="微软雅黑" pitchFamily="34" charset="-122"/>
              <a:ea typeface="微软雅黑" pitchFamily="34" charset="-122"/>
            </a:endParaRPr>
          </a:p>
        </p:txBody>
      </p:sp>
      <p:sp>
        <p:nvSpPr>
          <p:cNvPr id="72744" name="矩形 130"/>
          <p:cNvSpPr>
            <a:spLocks noChangeArrowheads="1"/>
          </p:cNvSpPr>
          <p:nvPr/>
        </p:nvSpPr>
        <p:spPr bwMode="auto">
          <a:xfrm>
            <a:off x="2193925" y="5321300"/>
            <a:ext cx="1073150" cy="461963"/>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PCI Express</a:t>
            </a:r>
          </a:p>
          <a:p>
            <a:r>
              <a:rPr lang="en-US" altLang="zh-CN">
                <a:latin typeface="微软雅黑" pitchFamily="34" charset="-122"/>
                <a:ea typeface="微软雅黑" pitchFamily="34" charset="-122"/>
              </a:rPr>
              <a:t>PCI</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X2.0</a:t>
            </a:r>
            <a:endParaRPr lang="zh-CN" altLang="en-US">
              <a:latin typeface="微软雅黑" pitchFamily="34" charset="-122"/>
              <a:ea typeface="微软雅黑" pitchFamily="34" charset="-122"/>
            </a:endParaRPr>
          </a:p>
        </p:txBody>
      </p:sp>
      <p:sp>
        <p:nvSpPr>
          <p:cNvPr id="72745" name="矩形 131"/>
          <p:cNvSpPr>
            <a:spLocks noChangeArrowheads="1"/>
          </p:cNvSpPr>
          <p:nvPr/>
        </p:nvSpPr>
        <p:spPr bwMode="auto">
          <a:xfrm>
            <a:off x="2143108" y="6203950"/>
            <a:ext cx="701675" cy="277813"/>
          </a:xfrm>
          <a:prstGeom prst="rect">
            <a:avLst/>
          </a:prstGeom>
          <a:noFill/>
          <a:ln w="9525">
            <a:noFill/>
            <a:miter lim="800000"/>
            <a:headEnd/>
            <a:tailEnd/>
          </a:ln>
        </p:spPr>
        <p:txBody>
          <a:bodyPr wrap="none">
            <a:spAutoFit/>
          </a:bodyPr>
          <a:lstStyle/>
          <a:p>
            <a:r>
              <a:rPr lang="en-US" altLang="zh-CN" dirty="0">
                <a:latin typeface="微软雅黑" pitchFamily="34" charset="-122"/>
                <a:ea typeface="微软雅黑" pitchFamily="34" charset="-122"/>
              </a:rPr>
              <a:t>PCI</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X</a:t>
            </a:r>
            <a:endParaRPr lang="zh-CN" altLang="en-US" dirty="0">
              <a:latin typeface="微软雅黑" pitchFamily="34" charset="-122"/>
              <a:ea typeface="微软雅黑" pitchFamily="34" charset="-122"/>
            </a:endParaRPr>
          </a:p>
        </p:txBody>
      </p:sp>
      <p:sp>
        <p:nvSpPr>
          <p:cNvPr id="72746" name="矩形 132"/>
          <p:cNvSpPr>
            <a:spLocks noChangeArrowheads="1"/>
          </p:cNvSpPr>
          <p:nvPr/>
        </p:nvSpPr>
        <p:spPr bwMode="auto">
          <a:xfrm>
            <a:off x="965200" y="2035175"/>
            <a:ext cx="2282825" cy="1446213"/>
          </a:xfrm>
          <a:prstGeom prst="rect">
            <a:avLst/>
          </a:prstGeom>
          <a:noFill/>
          <a:ln w="9525">
            <a:noFill/>
            <a:miter lim="800000"/>
            <a:headEnd/>
            <a:tailEnd/>
          </a:ln>
        </p:spPr>
        <p:txBody>
          <a:bodyPr>
            <a:spAutoFit/>
          </a:bodyPr>
          <a:lstStyle/>
          <a:p>
            <a:pPr>
              <a:buFont typeface="Arial" charset="0"/>
              <a:buChar char="•"/>
            </a:pPr>
            <a:r>
              <a:rPr lang="en-US" altLang="zh-CN" sz="1300">
                <a:latin typeface="微软雅黑" pitchFamily="34" charset="-122"/>
                <a:ea typeface="微软雅黑" pitchFamily="34" charset="-122"/>
              </a:rPr>
              <a:t>PCI-X 66     533MB/s</a:t>
            </a:r>
          </a:p>
          <a:p>
            <a:pPr>
              <a:buFont typeface="Arial" charset="0"/>
              <a:buChar char="•"/>
            </a:pPr>
            <a:r>
              <a:rPr lang="en-US" altLang="zh-CN" sz="1300">
                <a:latin typeface="微软雅黑" pitchFamily="34" charset="-122"/>
                <a:ea typeface="微软雅黑" pitchFamily="34" charset="-122"/>
              </a:rPr>
              <a:t>PCI-X 133   1.06GB/s</a:t>
            </a:r>
          </a:p>
          <a:p>
            <a:pPr>
              <a:buFont typeface="Arial" charset="0"/>
              <a:buChar char="•"/>
            </a:pPr>
            <a:r>
              <a:rPr lang="en-US" altLang="zh-CN" sz="1300">
                <a:latin typeface="微软雅黑" pitchFamily="34" charset="-122"/>
                <a:ea typeface="微软雅黑" pitchFamily="34" charset="-122"/>
              </a:rPr>
              <a:t>PCI-X 266   2.13GB/s </a:t>
            </a:r>
            <a:br>
              <a:rPr lang="en-US" altLang="zh-CN" sz="1300">
                <a:latin typeface="微软雅黑" pitchFamily="34" charset="-122"/>
                <a:ea typeface="微软雅黑" pitchFamily="34" charset="-122"/>
              </a:rPr>
            </a:br>
            <a:r>
              <a:rPr lang="en-US" altLang="zh-CN" sz="1300">
                <a:latin typeface="微软雅黑" pitchFamily="34" charset="-122"/>
                <a:ea typeface="微软雅黑" pitchFamily="34" charset="-122"/>
              </a:rPr>
              <a:t> PCI-X 533   4.26GB </a:t>
            </a:r>
            <a:r>
              <a:rPr lang="en-US" altLang="zh-CN"/>
              <a:t/>
            </a:r>
            <a:br>
              <a:rPr lang="en-US" altLang="zh-CN"/>
            </a:br>
            <a:r>
              <a:rPr lang="en-US" altLang="zh-CN"/>
              <a:t> </a:t>
            </a:r>
            <a:br>
              <a:rPr lang="en-US" altLang="zh-CN"/>
            </a:br>
            <a:r>
              <a:rPr lang="en-US" altLang="zh-CN"/>
              <a:t> </a:t>
            </a:r>
            <a:br>
              <a:rPr lang="en-US" altLang="zh-CN"/>
            </a:br>
            <a:r>
              <a:rPr lang="en-US" altLang="zh-CN"/>
              <a:t>   </a:t>
            </a:r>
            <a:endParaRPr lang="zh-CN" altLang="en-US"/>
          </a:p>
        </p:txBody>
      </p:sp>
      <p:pic>
        <p:nvPicPr>
          <p:cNvPr id="72747" name="Picture 6" descr="http://www.shbear.com/2/lib/200509/27/333/1.gif"/>
          <p:cNvPicPr>
            <a:picLocks noChangeAspect="1" noChangeArrowheads="1"/>
          </p:cNvPicPr>
          <p:nvPr/>
        </p:nvPicPr>
        <p:blipFill>
          <a:blip r:embed="rId14"/>
          <a:srcRect/>
          <a:stretch>
            <a:fillRect/>
          </a:stretch>
        </p:blipFill>
        <p:spPr bwMode="auto">
          <a:xfrm>
            <a:off x="3832225" y="1793875"/>
            <a:ext cx="1011238" cy="901700"/>
          </a:xfrm>
          <a:prstGeom prst="rect">
            <a:avLst/>
          </a:prstGeom>
          <a:noFill/>
          <a:ln w="9525">
            <a:noFill/>
            <a:miter lim="800000"/>
            <a:headEnd/>
            <a:tailEnd/>
          </a:ln>
        </p:spPr>
      </p:pic>
      <p:sp>
        <p:nvSpPr>
          <p:cNvPr id="72748" name="矩形 133"/>
          <p:cNvSpPr>
            <a:spLocks noChangeArrowheads="1"/>
          </p:cNvSpPr>
          <p:nvPr/>
        </p:nvSpPr>
        <p:spPr bwMode="auto">
          <a:xfrm>
            <a:off x="3263900" y="2627313"/>
            <a:ext cx="2093913" cy="292100"/>
          </a:xfrm>
          <a:prstGeom prst="rect">
            <a:avLst/>
          </a:prstGeom>
          <a:noFill/>
          <a:ln w="9525">
            <a:noFill/>
            <a:miter lim="800000"/>
            <a:headEnd/>
            <a:tailEnd/>
          </a:ln>
        </p:spPr>
        <p:txBody>
          <a:bodyPr wrap="none">
            <a:spAutoFit/>
          </a:bodyPr>
          <a:lstStyle/>
          <a:p>
            <a:pPr>
              <a:buFont typeface="Arial" charset="0"/>
              <a:buChar char="•"/>
            </a:pPr>
            <a:r>
              <a:rPr lang="en-US" altLang="zh-CN" sz="1300">
                <a:latin typeface="微软雅黑" pitchFamily="34" charset="-122"/>
                <a:ea typeface="微软雅黑" pitchFamily="34" charset="-122"/>
              </a:rPr>
              <a:t>X1=250MB/</a:t>
            </a:r>
            <a:r>
              <a:rPr lang="zh-CN" altLang="en-US" sz="1300">
                <a:latin typeface="微软雅黑" pitchFamily="34" charset="-122"/>
                <a:ea typeface="微软雅黑" pitchFamily="34" charset="-122"/>
              </a:rPr>
              <a:t>秒传输速度</a:t>
            </a:r>
          </a:p>
        </p:txBody>
      </p:sp>
      <p:pic>
        <p:nvPicPr>
          <p:cNvPr id="72749" name="Picture 10" descr="http://cimg.163.com/tech/2004/5/21/200405211054444b1a1.jpg"/>
          <p:cNvPicPr>
            <a:picLocks noChangeAspect="1" noChangeArrowheads="1"/>
          </p:cNvPicPr>
          <p:nvPr/>
        </p:nvPicPr>
        <p:blipFill>
          <a:blip r:embed="rId15"/>
          <a:srcRect/>
          <a:stretch>
            <a:fillRect/>
          </a:stretch>
        </p:blipFill>
        <p:spPr bwMode="auto">
          <a:xfrm>
            <a:off x="4198938" y="1538288"/>
            <a:ext cx="1060450" cy="433387"/>
          </a:xfrm>
          <a:prstGeom prst="rect">
            <a:avLst/>
          </a:prstGeom>
          <a:noFill/>
          <a:ln w="9525">
            <a:noFill/>
            <a:miter lim="800000"/>
            <a:headEnd/>
            <a:tailEnd/>
          </a:ln>
        </p:spPr>
      </p:pic>
      <p:sp>
        <p:nvSpPr>
          <p:cNvPr id="72750" name="矩形 134"/>
          <p:cNvSpPr>
            <a:spLocks noChangeArrowheads="1"/>
          </p:cNvSpPr>
          <p:nvPr/>
        </p:nvSpPr>
        <p:spPr bwMode="auto">
          <a:xfrm>
            <a:off x="7610475" y="2171700"/>
            <a:ext cx="1344613" cy="492125"/>
          </a:xfrm>
          <a:prstGeom prst="rect">
            <a:avLst/>
          </a:prstGeom>
          <a:noFill/>
          <a:ln w="9525">
            <a:noFill/>
            <a:miter lim="800000"/>
            <a:headEnd/>
            <a:tailEnd/>
          </a:ln>
        </p:spPr>
        <p:txBody>
          <a:bodyPr>
            <a:spAutoFit/>
          </a:bodyPr>
          <a:lstStyle/>
          <a:p>
            <a:pPr>
              <a:buFont typeface="Arial" charset="0"/>
              <a:buChar char="•"/>
            </a:pPr>
            <a:r>
              <a:rPr lang="zh-CN" altLang="en-US" sz="1300">
                <a:latin typeface="微软雅黑" pitchFamily="34" charset="-122"/>
                <a:ea typeface="微软雅黑" pitchFamily="34" charset="-122"/>
              </a:rPr>
              <a:t>紧凑型高性能工业专用总线</a:t>
            </a:r>
          </a:p>
        </p:txBody>
      </p:sp>
      <p:sp>
        <p:nvSpPr>
          <p:cNvPr id="72751" name="矩形 135"/>
          <p:cNvSpPr>
            <a:spLocks noChangeArrowheads="1"/>
          </p:cNvSpPr>
          <p:nvPr/>
        </p:nvSpPr>
        <p:spPr bwMode="auto">
          <a:xfrm>
            <a:off x="5661025" y="2182813"/>
            <a:ext cx="1931988" cy="493712"/>
          </a:xfrm>
          <a:prstGeom prst="rect">
            <a:avLst/>
          </a:prstGeom>
          <a:noFill/>
          <a:ln w="9525">
            <a:noFill/>
            <a:miter lim="800000"/>
            <a:headEnd/>
            <a:tailEnd/>
          </a:ln>
        </p:spPr>
        <p:txBody>
          <a:bodyPr>
            <a:spAutoFit/>
          </a:bodyPr>
          <a:lstStyle/>
          <a:p>
            <a:pPr>
              <a:buFont typeface="Arial" charset="0"/>
              <a:buChar char="•"/>
            </a:pPr>
            <a:r>
              <a:rPr lang="en-US" altLang="zh-CN" sz="1300">
                <a:latin typeface="微软雅黑" pitchFamily="34" charset="-122"/>
                <a:ea typeface="微软雅黑" pitchFamily="34" charset="-122"/>
              </a:rPr>
              <a:t>Sun</a:t>
            </a:r>
            <a:r>
              <a:rPr lang="zh-CN" altLang="en-US" sz="1300">
                <a:latin typeface="微软雅黑" pitchFamily="34" charset="-122"/>
                <a:ea typeface="微软雅黑" pitchFamily="34" charset="-122"/>
              </a:rPr>
              <a:t>基于</a:t>
            </a:r>
            <a:r>
              <a:rPr lang="en-US" altLang="zh-CN" sz="1300">
                <a:latin typeface="微软雅黑" pitchFamily="34" charset="-122"/>
                <a:ea typeface="微软雅黑" pitchFamily="34" charset="-122"/>
              </a:rPr>
              <a:t>SPARC</a:t>
            </a:r>
            <a:r>
              <a:rPr lang="zh-CN" altLang="en-US" sz="1300">
                <a:latin typeface="微软雅黑" pitchFamily="34" charset="-122"/>
                <a:ea typeface="微软雅黑" pitchFamily="34" charset="-122"/>
              </a:rPr>
              <a:t>的工作站和服务器的总线技术</a:t>
            </a:r>
          </a:p>
        </p:txBody>
      </p:sp>
      <p:sp>
        <p:nvSpPr>
          <p:cNvPr id="53" name="Line 75"/>
          <p:cNvSpPr>
            <a:spLocks noChangeShapeType="1"/>
          </p:cNvSpPr>
          <p:nvPr/>
        </p:nvSpPr>
        <p:spPr bwMode="auto">
          <a:xfrm flipV="1">
            <a:off x="501650" y="6481763"/>
            <a:ext cx="8228013" cy="7937"/>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相关选件</a:t>
            </a:r>
          </a:p>
        </p:txBody>
      </p:sp>
      <p:sp>
        <p:nvSpPr>
          <p:cNvPr id="73733" name="Rectangle 3"/>
          <p:cNvSpPr>
            <a:spLocks noChangeArrowheads="1"/>
          </p:cNvSpPr>
          <p:nvPr/>
        </p:nvSpPr>
        <p:spPr bwMode="auto">
          <a:xfrm>
            <a:off x="366742" y="1336695"/>
            <a:ext cx="4168775"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连接线和接口的产品类型细分</a:t>
            </a:r>
            <a:endParaRPr lang="en-US" altLang="zh-CN" sz="1800">
              <a:solidFill>
                <a:srgbClr val="C00000"/>
              </a:solidFill>
              <a:latin typeface="微软雅黑" pitchFamily="34" charset="-122"/>
              <a:ea typeface="微软雅黑" pitchFamily="34" charset="-122"/>
            </a:endParaRPr>
          </a:p>
        </p:txBody>
      </p:sp>
      <p:sp>
        <p:nvSpPr>
          <p:cNvPr id="73734" name="Rectangle 3"/>
          <p:cNvSpPr txBox="1">
            <a:spLocks noChangeArrowheads="1"/>
          </p:cNvSpPr>
          <p:nvPr/>
        </p:nvSpPr>
        <p:spPr bwMode="auto">
          <a:xfrm>
            <a:off x="271492" y="1979632"/>
            <a:ext cx="3997325" cy="914400"/>
          </a:xfrm>
          <a:prstGeom prst="rect">
            <a:avLst/>
          </a:prstGeom>
          <a:noFill/>
          <a:ln w="9525">
            <a:noFill/>
            <a:miter lim="800000"/>
            <a:headEnd/>
            <a:tailEnd/>
          </a:ln>
        </p:spPr>
        <p:txBody>
          <a:bodyPr/>
          <a:lstStyle/>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en-US" altLang="zh-CN" sz="1300">
                <a:latin typeface="微软雅黑" pitchFamily="34" charset="-122"/>
                <a:ea typeface="微软雅黑" pitchFamily="34" charset="-122"/>
              </a:rPr>
              <a:t>FC(</a:t>
            </a:r>
            <a:r>
              <a:rPr lang="zh-CN" altLang="en-US" sz="1300">
                <a:latin typeface="微软雅黑" pitchFamily="34" charset="-122"/>
                <a:ea typeface="微软雅黑" pitchFamily="34" charset="-122"/>
              </a:rPr>
              <a:t>光纤通道并不等于只使用光纤连接线</a:t>
            </a:r>
            <a:r>
              <a:rPr lang="en-US" altLang="zh-CN" sz="1300">
                <a:latin typeface="微软雅黑" pitchFamily="34" charset="-122"/>
                <a:ea typeface="微软雅黑" pitchFamily="34" charset="-122"/>
              </a:rPr>
              <a:t>)</a:t>
            </a:r>
            <a:endParaRPr lang="zh-CN" altLang="en-US" sz="1300">
              <a:latin typeface="微软雅黑" pitchFamily="34" charset="-122"/>
              <a:ea typeface="微软雅黑" pitchFamily="34" charset="-122"/>
            </a:endParaRPr>
          </a:p>
        </p:txBody>
      </p:sp>
      <p:sp>
        <p:nvSpPr>
          <p:cNvPr id="73735" name="Rectangle 4"/>
          <p:cNvSpPr>
            <a:spLocks noChangeArrowheads="1"/>
          </p:cNvSpPr>
          <p:nvPr/>
        </p:nvSpPr>
        <p:spPr bwMode="auto">
          <a:xfrm>
            <a:off x="633442" y="1506557"/>
            <a:ext cx="8153400" cy="1295400"/>
          </a:xfrm>
          <a:prstGeom prst="rect">
            <a:avLst/>
          </a:prstGeom>
          <a:noFill/>
          <a:ln w="9525">
            <a:noFill/>
            <a:miter lim="800000"/>
            <a:headEnd/>
            <a:tailEnd/>
          </a:ln>
        </p:spPr>
        <p:txBody>
          <a:bodyPr/>
          <a:lstStyle/>
          <a:p>
            <a:pPr marL="227013" indent="-227013" eaLnBrk="0" hangingPunct="0">
              <a:spcAft>
                <a:spcPct val="25000"/>
              </a:spcAft>
              <a:tabLst>
                <a:tab pos="230188" algn="l"/>
              </a:tabLst>
            </a:pPr>
            <a:endParaRPr lang="en-AU" altLang="zh-CN" sz="2000"/>
          </a:p>
        </p:txBody>
      </p:sp>
      <p:sp>
        <p:nvSpPr>
          <p:cNvPr id="73736" name="Rectangle 29"/>
          <p:cNvSpPr>
            <a:spLocks noChangeArrowheads="1"/>
          </p:cNvSpPr>
          <p:nvPr/>
        </p:nvSpPr>
        <p:spPr bwMode="auto">
          <a:xfrm>
            <a:off x="3154392" y="5437207"/>
            <a:ext cx="1976438" cy="457200"/>
          </a:xfrm>
          <a:prstGeom prst="rect">
            <a:avLst/>
          </a:prstGeom>
          <a:noFill/>
          <a:ln w="9525">
            <a:noFill/>
            <a:miter lim="800000"/>
            <a:headEnd/>
            <a:tailEnd/>
          </a:ln>
        </p:spPr>
        <p:txBody>
          <a:bodyPr/>
          <a:lstStyle/>
          <a:p>
            <a:pPr marL="227013" indent="-165100" eaLnBrk="0" hangingPunct="0">
              <a:spcAft>
                <a:spcPct val="25000"/>
              </a:spcAft>
              <a:tabLst>
                <a:tab pos="230188" algn="l"/>
              </a:tabLst>
            </a:pPr>
            <a:r>
              <a:rPr lang="en-US" altLang="zh-CN" sz="1300" dirty="0" err="1" smtClean="0">
                <a:latin typeface="微软雅黑" pitchFamily="34" charset="-122"/>
                <a:ea typeface="微软雅黑" pitchFamily="34" charset="-122"/>
              </a:rPr>
              <a:t>8Gb</a:t>
            </a:r>
            <a:r>
              <a:rPr lang="zh-CN" altLang="en-US" sz="1300" dirty="0">
                <a:latin typeface="微软雅黑" pitchFamily="34" charset="-122"/>
                <a:ea typeface="微软雅黑" pitchFamily="34" charset="-122"/>
              </a:rPr>
              <a:t>使用</a:t>
            </a:r>
            <a:r>
              <a:rPr lang="en-US" altLang="zh-CN" sz="1300" dirty="0">
                <a:latin typeface="微软雅黑" pitchFamily="34" charset="-122"/>
                <a:ea typeface="微软雅黑" pitchFamily="34" charset="-122"/>
              </a:rPr>
              <a:t>LC</a:t>
            </a:r>
            <a:r>
              <a:rPr lang="zh-CN" altLang="en-US" sz="1300" dirty="0">
                <a:latin typeface="微软雅黑" pitchFamily="34" charset="-122"/>
                <a:ea typeface="微软雅黑" pitchFamily="34" charset="-122"/>
              </a:rPr>
              <a:t>接口 </a:t>
            </a:r>
            <a:r>
              <a:rPr lang="en-US" altLang="zh-CN" sz="1300" dirty="0">
                <a:latin typeface="微软雅黑" pitchFamily="34" charset="-122"/>
                <a:ea typeface="微软雅黑" pitchFamily="34" charset="-122"/>
              </a:rPr>
              <a:t>(</a:t>
            </a:r>
            <a:r>
              <a:rPr lang="en-US" altLang="zh-CN" sz="1300" dirty="0" err="1">
                <a:latin typeface="微软雅黑" pitchFamily="34" charset="-122"/>
                <a:ea typeface="微软雅黑" pitchFamily="34" charset="-122"/>
              </a:rPr>
              <a:t>SFP</a:t>
            </a:r>
            <a:r>
              <a:rPr lang="en-US" altLang="zh-CN" sz="1300" dirty="0">
                <a:latin typeface="微软雅黑" pitchFamily="34" charset="-122"/>
                <a:ea typeface="微软雅黑" pitchFamily="34" charset="-122"/>
              </a:rPr>
              <a:t>)</a:t>
            </a:r>
            <a:endParaRPr lang="en-AU" altLang="en-US" sz="1300" dirty="0">
              <a:latin typeface="微软雅黑" pitchFamily="34" charset="-122"/>
              <a:ea typeface="微软雅黑" pitchFamily="34" charset="-122"/>
            </a:endParaRPr>
          </a:p>
        </p:txBody>
      </p:sp>
      <p:graphicFrame>
        <p:nvGraphicFramePr>
          <p:cNvPr id="60" name="表格 59"/>
          <p:cNvGraphicFramePr>
            <a:graphicFrameLocks noGrp="1"/>
          </p:cNvGraphicFramePr>
          <p:nvPr/>
        </p:nvGraphicFramePr>
        <p:xfrm>
          <a:off x="300067" y="3592532"/>
          <a:ext cx="4330700" cy="1439863"/>
        </p:xfrm>
        <a:graphic>
          <a:graphicData uri="http://schemas.openxmlformats.org/drawingml/2006/table">
            <a:tbl>
              <a:tblPr/>
              <a:tblGrid>
                <a:gridCol w="1711325"/>
                <a:gridCol w="1074738"/>
                <a:gridCol w="1544637"/>
              </a:tblGrid>
              <a:tr h="385763">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介质种类</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速度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距离 (</a:t>
                      </a: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m=</a:t>
                      </a: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米)</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270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9µm</a:t>
                      </a: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单模光纤</a:t>
                      </a: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长距离</a:t>
                      </a: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200 MB</a:t>
                      </a:r>
                      <a:r>
                        <a:rPr kumimoji="0" lang="en-US"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US" sz="1300" b="1" i="0" u="none" strike="noStrike" cap="none" normalizeH="0" baseline="0" smtClean="0">
                          <a:ln>
                            <a:noFill/>
                          </a:ln>
                          <a:solidFill>
                            <a:schemeClr val="tx1"/>
                          </a:solidFill>
                          <a:effectLst/>
                          <a:latin typeface="微软雅黑" pitchFamily="34" charset="-122"/>
                          <a:ea typeface="微软雅黑" pitchFamily="34" charset="-122"/>
                        </a:rPr>
                        <a:t>秒</a:t>
                      </a:r>
                      <a:endPar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400 MB</a:t>
                      </a:r>
                      <a:r>
                        <a:rPr kumimoji="0" lang="en-US"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US" sz="1300" b="1" i="0" u="none" strike="noStrike" cap="none" normalizeH="0" baseline="0" smtClean="0">
                          <a:ln>
                            <a:noFill/>
                          </a:ln>
                          <a:solidFill>
                            <a:schemeClr val="tx1"/>
                          </a:solidFill>
                          <a:effectLst/>
                          <a:latin typeface="微软雅黑" pitchFamily="34" charset="-122"/>
                          <a:ea typeface="微软雅黑" pitchFamily="34" charset="-122"/>
                        </a:rPr>
                        <a:t>秒</a:t>
                      </a:r>
                      <a:endPar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2 m – 10 km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270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50µm</a:t>
                      </a: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多模光纤</a:t>
                      </a: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AU" sz="1300" b="1" i="0" u="none" strike="noStrike" cap="none" normalizeH="0" baseline="0" smtClean="0">
                          <a:ln>
                            <a:noFill/>
                          </a:ln>
                          <a:solidFill>
                            <a:schemeClr val="tx1"/>
                          </a:solidFill>
                          <a:effectLst/>
                          <a:latin typeface="微软雅黑" pitchFamily="34" charset="-122"/>
                          <a:ea typeface="微软雅黑" pitchFamily="34" charset="-122"/>
                        </a:rPr>
                        <a:t>短距离</a:t>
                      </a: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200 MB</a:t>
                      </a:r>
                      <a:r>
                        <a:rPr kumimoji="0" lang="en-US"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US" sz="1300" b="1" i="0" u="none" strike="noStrike" cap="none" normalizeH="0" baseline="0" smtClean="0">
                          <a:ln>
                            <a:noFill/>
                          </a:ln>
                          <a:solidFill>
                            <a:schemeClr val="tx1"/>
                          </a:solidFill>
                          <a:effectLst/>
                          <a:latin typeface="微软雅黑" pitchFamily="34" charset="-122"/>
                          <a:ea typeface="微软雅黑" pitchFamily="34" charset="-122"/>
                        </a:rPr>
                        <a:t>秒</a:t>
                      </a:r>
                      <a:endPar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400 MB</a:t>
                      </a:r>
                      <a:r>
                        <a:rPr kumimoji="0" lang="en-US" altLang="zh-CN" sz="1300" b="1" i="0" u="none" strike="noStrike" cap="none" normalizeH="0" baseline="0" smtClean="0">
                          <a:ln>
                            <a:noFill/>
                          </a:ln>
                          <a:solidFill>
                            <a:schemeClr val="tx1"/>
                          </a:solidFill>
                          <a:effectLst/>
                          <a:latin typeface="微软雅黑" pitchFamily="34" charset="-122"/>
                          <a:ea typeface="微软雅黑" pitchFamily="34" charset="-122"/>
                        </a:rPr>
                        <a:t>/</a:t>
                      </a:r>
                      <a:r>
                        <a:rPr kumimoji="0" lang="zh-CN" altLang="en-US" sz="1300" b="1" i="0" u="none" strike="noStrike" cap="none" normalizeH="0" baseline="0" smtClean="0">
                          <a:ln>
                            <a:noFill/>
                          </a:ln>
                          <a:solidFill>
                            <a:schemeClr val="tx1"/>
                          </a:solidFill>
                          <a:effectLst/>
                          <a:latin typeface="微软雅黑" pitchFamily="34" charset="-122"/>
                          <a:ea typeface="微软雅黑" pitchFamily="34" charset="-122"/>
                        </a:rPr>
                        <a:t>秒</a:t>
                      </a:r>
                      <a:endPar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10000"/>
                        </a:spcAft>
                        <a:buClrTx/>
                        <a:buSzTx/>
                        <a:buFontTx/>
                        <a:buNone/>
                        <a:tabLst>
                          <a:tab pos="230188" algn="l"/>
                        </a:tabLst>
                      </a:pPr>
                      <a:r>
                        <a:rPr kumimoji="0" lang="en-AU" altLang="zh-CN" sz="1300" b="1" i="0" u="none" strike="noStrike" cap="none" normalizeH="0" baseline="0" smtClean="0">
                          <a:ln>
                            <a:noFill/>
                          </a:ln>
                          <a:solidFill>
                            <a:schemeClr val="tx1"/>
                          </a:solidFill>
                          <a:effectLst/>
                          <a:latin typeface="微软雅黑" pitchFamily="34" charset="-122"/>
                          <a:ea typeface="微软雅黑" pitchFamily="34" charset="-122"/>
                        </a:rPr>
                        <a:t>2 m – 500 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pic>
        <p:nvPicPr>
          <p:cNvPr id="73755" name="Picture 5"/>
          <p:cNvPicPr>
            <a:picLocks noChangeAspect="1" noChangeArrowheads="1"/>
          </p:cNvPicPr>
          <p:nvPr/>
        </p:nvPicPr>
        <p:blipFill>
          <a:blip r:embed="rId3"/>
          <a:srcRect/>
          <a:stretch>
            <a:fillRect/>
          </a:stretch>
        </p:blipFill>
        <p:spPr bwMode="auto">
          <a:xfrm>
            <a:off x="592167" y="2446357"/>
            <a:ext cx="1295400" cy="985838"/>
          </a:xfrm>
          <a:prstGeom prst="rect">
            <a:avLst/>
          </a:prstGeom>
          <a:noFill/>
          <a:ln w="9525">
            <a:noFill/>
            <a:miter lim="800000"/>
            <a:headEnd/>
            <a:tailEnd/>
          </a:ln>
        </p:spPr>
      </p:pic>
      <p:pic>
        <p:nvPicPr>
          <p:cNvPr id="73756" name="图片 61" descr="HDCI-VHDCI.jpg"/>
          <p:cNvPicPr>
            <a:picLocks noChangeAspect="1"/>
          </p:cNvPicPr>
          <p:nvPr/>
        </p:nvPicPr>
        <p:blipFill>
          <a:blip r:embed="rId4"/>
          <a:srcRect/>
          <a:stretch>
            <a:fillRect/>
          </a:stretch>
        </p:blipFill>
        <p:spPr bwMode="auto">
          <a:xfrm>
            <a:off x="5742017" y="2687657"/>
            <a:ext cx="1052513" cy="957263"/>
          </a:xfrm>
          <a:prstGeom prst="rect">
            <a:avLst/>
          </a:prstGeom>
          <a:noFill/>
          <a:ln w="9525">
            <a:noFill/>
            <a:miter lim="800000"/>
            <a:headEnd/>
            <a:tailEnd/>
          </a:ln>
        </p:spPr>
      </p:pic>
      <p:sp>
        <p:nvSpPr>
          <p:cNvPr id="73757" name="Rectangle 3"/>
          <p:cNvSpPr txBox="1">
            <a:spLocks noChangeArrowheads="1"/>
          </p:cNvSpPr>
          <p:nvPr/>
        </p:nvSpPr>
        <p:spPr bwMode="auto">
          <a:xfrm>
            <a:off x="5457855" y="1976457"/>
            <a:ext cx="3100387" cy="914400"/>
          </a:xfrm>
          <a:prstGeom prst="rect">
            <a:avLst/>
          </a:prstGeom>
          <a:noFill/>
          <a:ln w="9525">
            <a:noFill/>
            <a:miter lim="800000"/>
            <a:headEnd/>
            <a:tailEnd/>
          </a:ln>
        </p:spPr>
        <p:txBody>
          <a:bodyPr/>
          <a:lstStyle/>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en-US" altLang="zh-CN" sz="1300">
                <a:latin typeface="微软雅黑" pitchFamily="34" charset="-122"/>
                <a:ea typeface="微软雅黑" pitchFamily="34" charset="-122"/>
              </a:rPr>
              <a:t>SCSI</a:t>
            </a:r>
          </a:p>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en-US" altLang="zh-CN" sz="1300">
                <a:latin typeface="微软雅黑" pitchFamily="34" charset="-122"/>
                <a:ea typeface="微软雅黑" pitchFamily="34" charset="-122"/>
              </a:rPr>
              <a:t>SAS</a:t>
            </a:r>
            <a:endParaRPr lang="en-AU" altLang="zh-CN" sz="1300">
              <a:latin typeface="微软雅黑" pitchFamily="34" charset="-122"/>
              <a:ea typeface="微软雅黑" pitchFamily="34" charset="-122"/>
            </a:endParaRPr>
          </a:p>
        </p:txBody>
      </p:sp>
      <p:pic>
        <p:nvPicPr>
          <p:cNvPr id="73758" name="Picture 32"/>
          <p:cNvPicPr>
            <a:picLocks noChangeAspect="1" noChangeArrowheads="1"/>
          </p:cNvPicPr>
          <p:nvPr/>
        </p:nvPicPr>
        <p:blipFill>
          <a:blip r:embed="rId5"/>
          <a:srcRect/>
          <a:stretch>
            <a:fillRect/>
          </a:stretch>
        </p:blipFill>
        <p:spPr bwMode="auto">
          <a:xfrm>
            <a:off x="6816755" y="2867045"/>
            <a:ext cx="727075" cy="657225"/>
          </a:xfrm>
          <a:prstGeom prst="rect">
            <a:avLst/>
          </a:prstGeom>
          <a:noFill/>
          <a:ln w="9525">
            <a:noFill/>
            <a:miter lim="800000"/>
            <a:headEnd/>
            <a:tailEnd/>
          </a:ln>
        </p:spPr>
      </p:pic>
      <p:pic>
        <p:nvPicPr>
          <p:cNvPr id="73759" name="图片 64" descr="SFF.jpg"/>
          <p:cNvPicPr>
            <a:picLocks noChangeAspect="1"/>
          </p:cNvPicPr>
          <p:nvPr/>
        </p:nvPicPr>
        <p:blipFill>
          <a:blip r:embed="rId6"/>
          <a:srcRect/>
          <a:stretch>
            <a:fillRect/>
          </a:stretch>
        </p:blipFill>
        <p:spPr bwMode="auto">
          <a:xfrm>
            <a:off x="5230842" y="5264170"/>
            <a:ext cx="990600" cy="950912"/>
          </a:xfrm>
          <a:prstGeom prst="rect">
            <a:avLst/>
          </a:prstGeom>
          <a:noFill/>
          <a:ln w="9525">
            <a:noFill/>
            <a:miter lim="800000"/>
            <a:headEnd/>
            <a:tailEnd/>
          </a:ln>
        </p:spPr>
      </p:pic>
      <p:graphicFrame>
        <p:nvGraphicFramePr>
          <p:cNvPr id="66" name="表格 65"/>
          <p:cNvGraphicFramePr>
            <a:graphicFrameLocks noGrp="1"/>
          </p:cNvGraphicFramePr>
          <p:nvPr/>
        </p:nvGraphicFramePr>
        <p:xfrm>
          <a:off x="5567392" y="3609995"/>
          <a:ext cx="3065250" cy="1372654"/>
        </p:xfrm>
        <a:graphic>
          <a:graphicData uri="http://schemas.openxmlformats.org/drawingml/2006/table">
            <a:tbl>
              <a:tblPr firstRow="1" bandRow="1">
                <a:tableStyleId>{5C22544A-7EE6-4342-B048-85BDC9FD1C3A}</a:tableStyleId>
              </a:tblPr>
              <a:tblGrid>
                <a:gridCol w="1021750"/>
                <a:gridCol w="1021750"/>
                <a:gridCol w="1021750"/>
              </a:tblGrid>
              <a:tr h="397294">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lang="zh-CN" altLang="en-US" sz="1300" b="1" kern="1200" dirty="0" smtClean="0">
                          <a:solidFill>
                            <a:schemeClr val="tx1"/>
                          </a:solidFill>
                          <a:latin typeface="微软雅黑" pitchFamily="34" charset="-122"/>
                          <a:ea typeface="微软雅黑" pitchFamily="34" charset="-122"/>
                          <a:cs typeface="+mn-cs"/>
                        </a:rPr>
                        <a:t>介质</a:t>
                      </a:r>
                      <a:endParaRPr lang="en-US" altLang="zh-CN" sz="1300" b="1" kern="1200" dirty="0" smtClean="0">
                        <a:solidFill>
                          <a:schemeClr val="tx1"/>
                        </a:solidFill>
                        <a:latin typeface="微软雅黑" pitchFamily="34" charset="-122"/>
                        <a:ea typeface="微软雅黑" pitchFamily="34" charset="-122"/>
                        <a:cs typeface="+mn-cs"/>
                      </a:endParaRPr>
                    </a:p>
                  </a:txBody>
                  <a:tcPr/>
                </a:tc>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lang="zh-CN" altLang="en-US" sz="1300" b="1" kern="1200" dirty="0" smtClean="0">
                          <a:solidFill>
                            <a:schemeClr val="tx1"/>
                          </a:solidFill>
                          <a:latin typeface="微软雅黑" pitchFamily="34" charset="-122"/>
                          <a:ea typeface="微软雅黑" pitchFamily="34" charset="-122"/>
                          <a:cs typeface="+mn-cs"/>
                        </a:rPr>
                        <a:t>速度</a:t>
                      </a:r>
                    </a:p>
                  </a:txBody>
                  <a:tcPr/>
                </a:tc>
                <a:tc>
                  <a:txBody>
                    <a:bodyPr/>
                    <a:lstStyle/>
                    <a:p>
                      <a:pPr marL="0" marR="0" lvl="0" indent="0" algn="ctr" defTabSz="914400" rtl="0" eaLnBrk="1" fontAlgn="base" latinLnBrk="0" hangingPunct="1">
                        <a:lnSpc>
                          <a:spcPct val="100000"/>
                        </a:lnSpc>
                        <a:spcBef>
                          <a:spcPct val="0"/>
                        </a:spcBef>
                        <a:spcAft>
                          <a:spcPct val="20000"/>
                        </a:spcAft>
                        <a:buClrTx/>
                        <a:buSzTx/>
                        <a:buFontTx/>
                        <a:buNone/>
                        <a:tabLst>
                          <a:tab pos="230188" algn="l"/>
                        </a:tabLst>
                      </a:pPr>
                      <a:r>
                        <a:rPr lang="zh-CN" altLang="en-US" sz="1300" b="1" kern="1200" dirty="0" smtClean="0">
                          <a:solidFill>
                            <a:schemeClr val="tx1"/>
                          </a:solidFill>
                          <a:latin typeface="微软雅黑" pitchFamily="34" charset="-122"/>
                          <a:ea typeface="微软雅黑" pitchFamily="34" charset="-122"/>
                          <a:cs typeface="+mn-cs"/>
                        </a:rPr>
                        <a:t>距离</a:t>
                      </a:r>
                    </a:p>
                  </a:txBody>
                  <a:tcPr/>
                </a:tc>
              </a:tr>
              <a:tr h="333224">
                <a:tc>
                  <a:txBody>
                    <a:bodyPr/>
                    <a:lstStyle/>
                    <a:p>
                      <a:pPr algn="ctr"/>
                      <a:r>
                        <a:rPr lang="en-US" altLang="zh-CN" sz="1300" b="1" kern="1200" dirty="0" smtClean="0">
                          <a:solidFill>
                            <a:schemeClr val="tx1"/>
                          </a:solidFill>
                          <a:latin typeface="微软雅黑" pitchFamily="34" charset="-122"/>
                          <a:ea typeface="微软雅黑" pitchFamily="34" charset="-122"/>
                          <a:cs typeface="+mn-cs"/>
                        </a:rPr>
                        <a:t>SCSI</a:t>
                      </a:r>
                    </a:p>
                    <a:p>
                      <a:pPr algn="ctr"/>
                      <a:endParaRPr lang="zh-CN" altLang="en-US" sz="13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300" b="1" kern="1200" dirty="0" smtClean="0">
                          <a:solidFill>
                            <a:schemeClr val="tx1"/>
                          </a:solidFill>
                          <a:latin typeface="微软雅黑" pitchFamily="34" charset="-122"/>
                          <a:ea typeface="微软雅黑" pitchFamily="34" charset="-122"/>
                          <a:cs typeface="+mn-cs"/>
                        </a:rPr>
                        <a:t>320MB/S</a:t>
                      </a:r>
                      <a:endParaRPr lang="zh-CN" altLang="en-US" sz="13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300" b="1" kern="1200" dirty="0" smtClean="0">
                          <a:solidFill>
                            <a:schemeClr val="tx1"/>
                          </a:solidFill>
                          <a:latin typeface="微软雅黑" pitchFamily="34" charset="-122"/>
                          <a:ea typeface="微软雅黑" pitchFamily="34" charset="-122"/>
                          <a:cs typeface="+mn-cs"/>
                        </a:rPr>
                        <a:t>6m</a:t>
                      </a:r>
                      <a:endParaRPr lang="zh-CN" altLang="en-US" sz="1300" b="1" kern="1200" dirty="0" smtClean="0">
                        <a:solidFill>
                          <a:schemeClr val="tx1"/>
                        </a:solidFill>
                        <a:latin typeface="微软雅黑" pitchFamily="34" charset="-122"/>
                        <a:ea typeface="微软雅黑" pitchFamily="34" charset="-122"/>
                        <a:cs typeface="+mn-cs"/>
                      </a:endParaRPr>
                    </a:p>
                  </a:txBody>
                  <a:tcPr/>
                </a:tc>
              </a:tr>
              <a:tr h="4382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300" b="1" kern="1200" dirty="0" smtClean="0">
                          <a:solidFill>
                            <a:schemeClr val="tx1"/>
                          </a:solidFill>
                          <a:latin typeface="微软雅黑" pitchFamily="34" charset="-122"/>
                          <a:ea typeface="微软雅黑" pitchFamily="34" charset="-122"/>
                          <a:cs typeface="+mn-cs"/>
                        </a:rPr>
                        <a:t>SAS</a:t>
                      </a: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3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300" b="1" kern="1200" dirty="0" smtClean="0">
                          <a:solidFill>
                            <a:schemeClr val="tx1"/>
                          </a:solidFill>
                          <a:latin typeface="微软雅黑" pitchFamily="34" charset="-122"/>
                          <a:ea typeface="微软雅黑" pitchFamily="34" charset="-122"/>
                          <a:cs typeface="+mn-cs"/>
                        </a:rPr>
                        <a:t>300MB/S</a:t>
                      </a:r>
                      <a:endParaRPr lang="zh-CN" altLang="en-US" sz="1300" b="1" kern="1200" dirty="0" smtClean="0">
                        <a:solidFill>
                          <a:schemeClr val="tx1"/>
                        </a:solidFill>
                        <a:latin typeface="微软雅黑" pitchFamily="34" charset="-122"/>
                        <a:ea typeface="微软雅黑" pitchFamily="34" charset="-122"/>
                        <a:cs typeface="+mn-cs"/>
                      </a:endParaRPr>
                    </a:p>
                  </a:txBody>
                  <a:tcPr/>
                </a:tc>
                <a:tc>
                  <a:txBody>
                    <a:bodyPr/>
                    <a:lstStyle/>
                    <a:p>
                      <a:pPr algn="ctr"/>
                      <a:r>
                        <a:rPr lang="en-US" altLang="zh-CN" sz="1300" b="1" kern="1200" dirty="0" smtClean="0">
                          <a:solidFill>
                            <a:schemeClr val="tx1"/>
                          </a:solidFill>
                          <a:latin typeface="微软雅黑" pitchFamily="34" charset="-122"/>
                          <a:ea typeface="微软雅黑" pitchFamily="34" charset="-122"/>
                          <a:cs typeface="+mn-cs"/>
                        </a:rPr>
                        <a:t>25m</a:t>
                      </a:r>
                      <a:endParaRPr lang="zh-CN" altLang="en-US" sz="1300" b="1" kern="1200" dirty="0" smtClean="0">
                        <a:solidFill>
                          <a:schemeClr val="tx1"/>
                        </a:solidFill>
                        <a:latin typeface="微软雅黑" pitchFamily="34" charset="-122"/>
                        <a:ea typeface="微软雅黑" pitchFamily="34" charset="-122"/>
                        <a:cs typeface="+mn-cs"/>
                      </a:endParaRP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相关选件</a:t>
            </a:r>
          </a:p>
        </p:txBody>
      </p:sp>
      <p:sp>
        <p:nvSpPr>
          <p:cNvPr id="74757" name="Rectangle 3"/>
          <p:cNvSpPr>
            <a:spLocks noChangeArrowheads="1"/>
          </p:cNvSpPr>
          <p:nvPr/>
        </p:nvSpPr>
        <p:spPr bwMode="auto">
          <a:xfrm>
            <a:off x="342900" y="1125538"/>
            <a:ext cx="4168775"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桥接器和光扩展器的产品类型细分</a:t>
            </a:r>
            <a:endParaRPr lang="en-US" altLang="zh-CN" sz="1800">
              <a:solidFill>
                <a:srgbClr val="C00000"/>
              </a:solidFill>
              <a:latin typeface="微软雅黑" pitchFamily="34" charset="-122"/>
              <a:ea typeface="微软雅黑" pitchFamily="34" charset="-122"/>
            </a:endParaRPr>
          </a:p>
        </p:txBody>
      </p:sp>
      <p:sp>
        <p:nvSpPr>
          <p:cNvPr id="74758" name="Rectangle 4"/>
          <p:cNvSpPr>
            <a:spLocks noChangeArrowheads="1"/>
          </p:cNvSpPr>
          <p:nvPr/>
        </p:nvSpPr>
        <p:spPr bwMode="auto">
          <a:xfrm>
            <a:off x="609600" y="1295400"/>
            <a:ext cx="8153400" cy="1295400"/>
          </a:xfrm>
          <a:prstGeom prst="rect">
            <a:avLst/>
          </a:prstGeom>
          <a:noFill/>
          <a:ln w="9525">
            <a:noFill/>
            <a:miter lim="800000"/>
            <a:headEnd/>
            <a:tailEnd/>
          </a:ln>
        </p:spPr>
        <p:txBody>
          <a:bodyPr/>
          <a:lstStyle/>
          <a:p>
            <a:pPr marL="227013" indent="-227013" eaLnBrk="0" hangingPunct="0">
              <a:spcAft>
                <a:spcPct val="25000"/>
              </a:spcAft>
              <a:tabLst>
                <a:tab pos="230188" algn="l"/>
              </a:tabLst>
            </a:pPr>
            <a:endParaRPr lang="en-AU" altLang="zh-CN" sz="2000"/>
          </a:p>
        </p:txBody>
      </p:sp>
      <p:sp>
        <p:nvSpPr>
          <p:cNvPr id="74759" name="Rectangle 6"/>
          <p:cNvSpPr txBox="1">
            <a:spLocks noChangeArrowheads="1"/>
          </p:cNvSpPr>
          <p:nvPr/>
        </p:nvSpPr>
        <p:spPr bwMode="auto">
          <a:xfrm>
            <a:off x="442913" y="1668463"/>
            <a:ext cx="8004175" cy="2468562"/>
          </a:xfrm>
          <a:prstGeom prst="rect">
            <a:avLst/>
          </a:prstGeom>
          <a:noFill/>
          <a:ln w="9525">
            <a:noFill/>
            <a:miter lim="800000"/>
            <a:headEnd/>
            <a:tailEnd/>
          </a:ln>
        </p:spPr>
        <p:txBody>
          <a:bodyPr/>
          <a:lstStyle/>
          <a:p>
            <a:pPr marL="227013" indent="-227013" eaLnBrk="0" fontAlgn="t" hangingPunct="0">
              <a:lnSpc>
                <a:spcPct val="120000"/>
              </a:lnSpc>
              <a:spcBef>
                <a:spcPct val="20000"/>
              </a:spcBef>
              <a:spcAft>
                <a:spcPct val="25000"/>
              </a:spcAft>
              <a:buClr>
                <a:schemeClr val="tx1"/>
              </a:buClr>
              <a:tabLst>
                <a:tab pos="230188" algn="l"/>
              </a:tabLst>
            </a:pPr>
            <a:r>
              <a:rPr lang="en-US" altLang="zh-CN" sz="1600" dirty="0">
                <a:solidFill>
                  <a:srgbClr val="002060"/>
                </a:solidFill>
                <a:latin typeface="微软雅黑" pitchFamily="34" charset="-122"/>
                <a:ea typeface="微软雅黑" pitchFamily="34" charset="-122"/>
              </a:rPr>
              <a:t>FC-IP </a:t>
            </a:r>
            <a:r>
              <a:rPr lang="zh-CN" altLang="en-US" sz="1600" dirty="0">
                <a:solidFill>
                  <a:srgbClr val="002060"/>
                </a:solidFill>
                <a:latin typeface="微软雅黑" pitchFamily="34" charset="-122"/>
                <a:ea typeface="微软雅黑" pitchFamily="34" charset="-122"/>
              </a:rPr>
              <a:t>路由</a:t>
            </a:r>
            <a:r>
              <a:rPr lang="en-US" altLang="zh-CN" sz="1600" dirty="0">
                <a:solidFill>
                  <a:srgbClr val="002060"/>
                </a:solidFill>
                <a:latin typeface="微软雅黑" pitchFamily="34" charset="-122"/>
                <a:ea typeface="微软雅黑" pitchFamily="34" charset="-122"/>
              </a:rPr>
              <a:t>/</a:t>
            </a:r>
            <a:r>
              <a:rPr lang="zh-CN" altLang="en-US" sz="1600" dirty="0">
                <a:solidFill>
                  <a:srgbClr val="002060"/>
                </a:solidFill>
                <a:latin typeface="微软雅黑" pitchFamily="34" charset="-122"/>
                <a:ea typeface="微软雅黑" pitchFamily="34" charset="-122"/>
              </a:rPr>
              <a:t>桥接器</a:t>
            </a:r>
            <a:endParaRPr lang="en-US" altLang="zh-CN" sz="1600" dirty="0">
              <a:solidFill>
                <a:srgbClr val="002060"/>
              </a:solidFill>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tabLst>
                <a:tab pos="230188" algn="l"/>
              </a:tabLst>
            </a:pPr>
            <a:endParaRPr lang="zh-CN" altLang="en-US"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en-US" altLang="zh-CN" sz="1300" dirty="0">
                <a:latin typeface="微软雅黑" pitchFamily="34" charset="-122"/>
                <a:ea typeface="微软雅黑" pitchFamily="34" charset="-122"/>
              </a:rPr>
              <a:t>SAN</a:t>
            </a:r>
            <a:r>
              <a:rPr lang="zh-CN" altLang="en-US" sz="1300" dirty="0">
                <a:latin typeface="微软雅黑" pitchFamily="34" charset="-122"/>
                <a:ea typeface="微软雅黑" pitchFamily="34" charset="-122"/>
              </a:rPr>
              <a:t>多协议路由器</a:t>
            </a:r>
            <a:endParaRPr lang="en-US" altLang="zh-CN"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zh-CN" altLang="en-US" sz="1300" dirty="0">
                <a:latin typeface="微软雅黑" pitchFamily="34" charset="-122"/>
                <a:ea typeface="微软雅黑" pitchFamily="34" charset="-122"/>
              </a:rPr>
              <a:t>既把光纤通道帧转换为</a:t>
            </a:r>
            <a:r>
              <a:rPr lang="en-US" altLang="zh-CN" sz="1300" dirty="0">
                <a:latin typeface="微软雅黑" pitchFamily="34" charset="-122"/>
                <a:ea typeface="微软雅黑" pitchFamily="34" charset="-122"/>
              </a:rPr>
              <a:t>IP</a:t>
            </a:r>
            <a:r>
              <a:rPr lang="zh-CN" altLang="en-US" sz="1300" dirty="0">
                <a:latin typeface="微软雅黑" pitchFamily="34" charset="-122"/>
                <a:ea typeface="微软雅黑" pitchFamily="34" charset="-122"/>
              </a:rPr>
              <a:t>协议，在廉价的</a:t>
            </a:r>
            <a:r>
              <a:rPr lang="en-US" altLang="zh-CN" sz="1300" dirty="0">
                <a:latin typeface="微软雅黑" pitchFamily="34" charset="-122"/>
                <a:ea typeface="微软雅黑" pitchFamily="34" charset="-122"/>
              </a:rPr>
              <a:t>IP</a:t>
            </a:r>
            <a:r>
              <a:rPr lang="zh-CN" altLang="en-US" sz="1300" dirty="0">
                <a:latin typeface="微软雅黑" pitchFamily="34" charset="-122"/>
                <a:ea typeface="微软雅黑" pitchFamily="34" charset="-122"/>
              </a:rPr>
              <a:t>网络上长距离传送，并在异地转换回光纤通道协议</a:t>
            </a:r>
            <a:endParaRPr lang="en-US" altLang="zh-CN"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zh-CN" altLang="en-US" sz="1300" dirty="0">
                <a:latin typeface="微软雅黑" pitchFamily="34" charset="-122"/>
                <a:ea typeface="微软雅黑" pitchFamily="34" charset="-122"/>
              </a:rPr>
              <a:t>使用光纤通道网络的优点</a:t>
            </a:r>
            <a:endParaRPr lang="en-US" altLang="zh-CN"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tabLst>
                <a:tab pos="230188" algn="l"/>
              </a:tabLst>
            </a:pPr>
            <a:endParaRPr lang="zh-CN" altLang="en-US"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tabLst>
                <a:tab pos="230188" algn="l"/>
              </a:tabLst>
            </a:pPr>
            <a:r>
              <a:rPr lang="zh-CN" altLang="en-US" sz="1600" dirty="0">
                <a:solidFill>
                  <a:srgbClr val="002060"/>
                </a:solidFill>
                <a:latin typeface="微软雅黑" pitchFamily="34" charset="-122"/>
                <a:ea typeface="微软雅黑" pitchFamily="34" charset="-122"/>
              </a:rPr>
              <a:t>光扩展器</a:t>
            </a:r>
            <a:endParaRPr lang="en-US" altLang="zh-CN" sz="1600" dirty="0">
              <a:solidFill>
                <a:srgbClr val="002060"/>
              </a:solidFill>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tabLst>
                <a:tab pos="230188" algn="l"/>
              </a:tabLst>
            </a:pPr>
            <a:endParaRPr lang="zh-CN" altLang="en-US" sz="1300" dirty="0">
              <a:latin typeface="微软雅黑" pitchFamily="34" charset="-122"/>
              <a:ea typeface="微软雅黑" pitchFamily="34" charset="-122"/>
            </a:endParaRPr>
          </a:p>
          <a:p>
            <a:pPr marL="227013" indent="-227013" eaLnBrk="0" fontAlgn="t" hangingPunct="0">
              <a:lnSpc>
                <a:spcPct val="120000"/>
              </a:lnSpc>
              <a:spcBef>
                <a:spcPct val="20000"/>
              </a:spcBef>
              <a:spcAft>
                <a:spcPct val="25000"/>
              </a:spcAft>
              <a:buClr>
                <a:schemeClr val="tx1"/>
              </a:buClr>
              <a:buFont typeface="Arial" charset="0"/>
              <a:buChar char="•"/>
              <a:tabLst>
                <a:tab pos="230188" algn="l"/>
              </a:tabLst>
            </a:pPr>
            <a:r>
              <a:rPr lang="zh-CN" altLang="en-US" sz="1300" dirty="0">
                <a:latin typeface="微软雅黑" pitchFamily="34" charset="-122"/>
                <a:ea typeface="微软雅黑" pitchFamily="34" charset="-122"/>
              </a:rPr>
              <a:t>允许光纤通道的连接距离 </a:t>
            </a:r>
            <a:r>
              <a:rPr lang="en-US" altLang="zh-CN" sz="1300" dirty="0">
                <a:latin typeface="微软雅黑" pitchFamily="34" charset="-122"/>
                <a:ea typeface="微软雅黑" pitchFamily="34" charset="-122"/>
              </a:rPr>
              <a:t>&gt; 10</a:t>
            </a:r>
            <a:r>
              <a:rPr lang="zh-CN" altLang="en-US" sz="1300" dirty="0">
                <a:latin typeface="微软雅黑" pitchFamily="34" charset="-122"/>
                <a:ea typeface="微软雅黑" pitchFamily="34" charset="-122"/>
              </a:rPr>
              <a:t>公里</a:t>
            </a:r>
          </a:p>
        </p:txBody>
      </p:sp>
      <p:pic>
        <p:nvPicPr>
          <p:cNvPr id="74760" name="Picture 4" descr="router_collage"/>
          <p:cNvPicPr>
            <a:picLocks noChangeAspect="1" noChangeArrowheads="1"/>
          </p:cNvPicPr>
          <p:nvPr/>
        </p:nvPicPr>
        <p:blipFill>
          <a:blip r:embed="rId3"/>
          <a:srcRect/>
          <a:stretch>
            <a:fillRect/>
          </a:stretch>
        </p:blipFill>
        <p:spPr bwMode="auto">
          <a:xfrm>
            <a:off x="6786563" y="4379913"/>
            <a:ext cx="1860550" cy="1174750"/>
          </a:xfrm>
          <a:prstGeom prst="rect">
            <a:avLst/>
          </a:prstGeom>
          <a:noFill/>
          <a:ln w="9525">
            <a:noFill/>
            <a:miter lim="800000"/>
            <a:headEnd/>
            <a:tailEnd/>
          </a:ln>
        </p:spPr>
      </p:pic>
      <p:pic>
        <p:nvPicPr>
          <p:cNvPr id="74761" name="Picture 5"/>
          <p:cNvPicPr>
            <a:picLocks noChangeAspect="1" noChangeArrowheads="1"/>
          </p:cNvPicPr>
          <p:nvPr/>
        </p:nvPicPr>
        <p:blipFill>
          <a:blip r:embed="rId4"/>
          <a:srcRect/>
          <a:stretch>
            <a:fillRect/>
          </a:stretch>
        </p:blipFill>
        <p:spPr bwMode="auto">
          <a:xfrm>
            <a:off x="4519613" y="4994275"/>
            <a:ext cx="2016125" cy="3444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存储软件</a:t>
            </a:r>
          </a:p>
        </p:txBody>
      </p:sp>
      <p:sp>
        <p:nvSpPr>
          <p:cNvPr id="75781" name="Rectangle 3"/>
          <p:cNvSpPr>
            <a:spLocks noChangeArrowheads="1"/>
          </p:cNvSpPr>
          <p:nvPr/>
        </p:nvSpPr>
        <p:spPr bwMode="auto">
          <a:xfrm>
            <a:off x="342900" y="1125538"/>
            <a:ext cx="4168775"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zh-CN" altLang="en-US" sz="1800">
                <a:solidFill>
                  <a:srgbClr val="C00000"/>
                </a:solidFill>
                <a:latin typeface="微软雅黑" pitchFamily="34" charset="-122"/>
                <a:ea typeface="微软雅黑" pitchFamily="34" charset="-122"/>
              </a:rPr>
              <a:t>存储软件的产品类型细分</a:t>
            </a:r>
            <a:endParaRPr lang="en-US" altLang="zh-CN" sz="1800">
              <a:solidFill>
                <a:srgbClr val="C00000"/>
              </a:solidFill>
              <a:latin typeface="微软雅黑" pitchFamily="34" charset="-122"/>
              <a:ea typeface="微软雅黑" pitchFamily="34" charset="-122"/>
            </a:endParaRPr>
          </a:p>
        </p:txBody>
      </p:sp>
      <p:sp>
        <p:nvSpPr>
          <p:cNvPr id="75782" name="Line 3"/>
          <p:cNvSpPr>
            <a:spLocks noChangeShapeType="1"/>
          </p:cNvSpPr>
          <p:nvPr/>
        </p:nvSpPr>
        <p:spPr bwMode="auto">
          <a:xfrm>
            <a:off x="755650" y="1500188"/>
            <a:ext cx="0" cy="4648200"/>
          </a:xfrm>
          <a:prstGeom prst="line">
            <a:avLst/>
          </a:prstGeom>
          <a:noFill/>
          <a:ln w="28575">
            <a:solidFill>
              <a:srgbClr val="CCCCFF"/>
            </a:solidFill>
            <a:round/>
            <a:headEnd type="triangle" w="med" len="med"/>
            <a:tailEnd/>
          </a:ln>
        </p:spPr>
        <p:txBody>
          <a:bodyPr/>
          <a:lstStyle/>
          <a:p>
            <a:endParaRPr lang="zh-CN" altLang="en-US"/>
          </a:p>
        </p:txBody>
      </p:sp>
      <p:sp>
        <p:nvSpPr>
          <p:cNvPr id="75783" name="Text Box 5"/>
          <p:cNvSpPr txBox="1">
            <a:spLocks noChangeArrowheads="1"/>
          </p:cNvSpPr>
          <p:nvPr/>
        </p:nvSpPr>
        <p:spPr bwMode="auto">
          <a:xfrm>
            <a:off x="-82550" y="5316538"/>
            <a:ext cx="838200" cy="307975"/>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高可用</a:t>
            </a:r>
          </a:p>
        </p:txBody>
      </p:sp>
      <p:sp>
        <p:nvSpPr>
          <p:cNvPr id="75784" name="Text Box 6"/>
          <p:cNvSpPr txBox="1">
            <a:spLocks noChangeArrowheads="1"/>
          </p:cNvSpPr>
          <p:nvPr/>
        </p:nvSpPr>
        <p:spPr bwMode="auto">
          <a:xfrm>
            <a:off x="-82550" y="4090988"/>
            <a:ext cx="838200" cy="523875"/>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数据保护</a:t>
            </a:r>
          </a:p>
        </p:txBody>
      </p:sp>
      <p:sp>
        <p:nvSpPr>
          <p:cNvPr id="75785" name="Text Box 7"/>
          <p:cNvSpPr txBox="1">
            <a:spLocks noChangeArrowheads="1"/>
          </p:cNvSpPr>
          <p:nvPr/>
        </p:nvSpPr>
        <p:spPr bwMode="auto">
          <a:xfrm>
            <a:off x="-82550" y="3155950"/>
            <a:ext cx="838200" cy="307975"/>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容灾</a:t>
            </a:r>
          </a:p>
        </p:txBody>
      </p:sp>
      <p:sp>
        <p:nvSpPr>
          <p:cNvPr id="75786" name="Text Box 8"/>
          <p:cNvSpPr txBox="1">
            <a:spLocks noChangeArrowheads="1"/>
          </p:cNvSpPr>
          <p:nvPr/>
        </p:nvSpPr>
        <p:spPr bwMode="auto">
          <a:xfrm>
            <a:off x="-82550" y="1998663"/>
            <a:ext cx="838200" cy="523875"/>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存储管理</a:t>
            </a:r>
          </a:p>
        </p:txBody>
      </p:sp>
      <p:sp>
        <p:nvSpPr>
          <p:cNvPr id="75787" name="Text Box 9"/>
          <p:cNvSpPr txBox="1">
            <a:spLocks noChangeArrowheads="1"/>
          </p:cNvSpPr>
          <p:nvPr/>
        </p:nvSpPr>
        <p:spPr bwMode="auto">
          <a:xfrm>
            <a:off x="2257425" y="6248400"/>
            <a:ext cx="660400" cy="338138"/>
          </a:xfrm>
          <a:prstGeom prst="rect">
            <a:avLst/>
          </a:prstGeom>
          <a:noFill/>
          <a:ln w="9525">
            <a:noFill/>
            <a:miter lim="800000"/>
            <a:headEnd/>
            <a:tailEnd/>
          </a:ln>
        </p:spPr>
        <p:txBody>
          <a:bodyPr wrap="none">
            <a:spAutoFit/>
          </a:bodyPr>
          <a:lstStyle/>
          <a:p>
            <a:pPr algn="ctr">
              <a:spcBef>
                <a:spcPct val="50000"/>
              </a:spcBef>
            </a:pPr>
            <a:r>
              <a:rPr lang="en-US" altLang="zh-CN" sz="1600">
                <a:latin typeface="微软雅黑" pitchFamily="34" charset="-122"/>
                <a:ea typeface="微软雅黑" pitchFamily="34" charset="-122"/>
              </a:rPr>
              <a:t>SMB</a:t>
            </a:r>
          </a:p>
        </p:txBody>
      </p:sp>
      <p:sp>
        <p:nvSpPr>
          <p:cNvPr id="75788" name="Text Box 10"/>
          <p:cNvSpPr txBox="1">
            <a:spLocks noChangeArrowheads="1"/>
          </p:cNvSpPr>
          <p:nvPr/>
        </p:nvSpPr>
        <p:spPr bwMode="auto">
          <a:xfrm>
            <a:off x="6434138" y="6234113"/>
            <a:ext cx="1230312" cy="338137"/>
          </a:xfrm>
          <a:prstGeom prst="rect">
            <a:avLst/>
          </a:prstGeom>
          <a:noFill/>
          <a:ln w="9525">
            <a:noFill/>
            <a:miter lim="800000"/>
            <a:headEnd/>
            <a:tailEnd/>
          </a:ln>
        </p:spPr>
        <p:txBody>
          <a:bodyPr wrap="none">
            <a:spAutoFit/>
          </a:bodyPr>
          <a:lstStyle/>
          <a:p>
            <a:pPr algn="ctr">
              <a:spcBef>
                <a:spcPct val="50000"/>
              </a:spcBef>
            </a:pPr>
            <a:r>
              <a:rPr lang="en-US" altLang="zh-CN" sz="1600">
                <a:latin typeface="微软雅黑" pitchFamily="34" charset="-122"/>
                <a:ea typeface="微软雅黑" pitchFamily="34" charset="-122"/>
              </a:rPr>
              <a:t>Enterprise</a:t>
            </a:r>
          </a:p>
        </p:txBody>
      </p:sp>
      <p:sp>
        <p:nvSpPr>
          <p:cNvPr id="75789" name="Text Box 13"/>
          <p:cNvSpPr txBox="1">
            <a:spLocks noChangeArrowheads="1"/>
          </p:cNvSpPr>
          <p:nvPr/>
        </p:nvSpPr>
        <p:spPr bwMode="auto">
          <a:xfrm>
            <a:off x="2459038" y="5164138"/>
            <a:ext cx="1117600" cy="708025"/>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EMC Replistor</a:t>
            </a:r>
          </a:p>
          <a:p>
            <a:pPr>
              <a:spcBef>
                <a:spcPct val="50000"/>
              </a:spcBef>
            </a:pPr>
            <a:r>
              <a:rPr lang="en-US" altLang="zh-CN" sz="1000">
                <a:latin typeface="微软雅黑" pitchFamily="34" charset="-122"/>
                <a:ea typeface="微软雅黑" pitchFamily="34" charset="-122"/>
              </a:rPr>
              <a:t>EMC Costanby</a:t>
            </a:r>
          </a:p>
          <a:p>
            <a:pPr>
              <a:spcBef>
                <a:spcPct val="50000"/>
              </a:spcBef>
            </a:pPr>
            <a:r>
              <a:rPr lang="en-US" altLang="zh-CN" sz="1000">
                <a:latin typeface="微软雅黑" pitchFamily="34" charset="-122"/>
                <a:ea typeface="微软雅黑" pitchFamily="34" charset="-122"/>
              </a:rPr>
              <a:t>EMC AAM</a:t>
            </a:r>
          </a:p>
        </p:txBody>
      </p:sp>
      <p:sp>
        <p:nvSpPr>
          <p:cNvPr id="75790" name="Text Box 14"/>
          <p:cNvSpPr txBox="1">
            <a:spLocks noChangeArrowheads="1"/>
          </p:cNvSpPr>
          <p:nvPr/>
        </p:nvSpPr>
        <p:spPr bwMode="auto">
          <a:xfrm>
            <a:off x="5805488" y="5380038"/>
            <a:ext cx="908050"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Oracle RAC</a:t>
            </a:r>
          </a:p>
        </p:txBody>
      </p:sp>
      <p:sp>
        <p:nvSpPr>
          <p:cNvPr id="75791" name="Text Box 15"/>
          <p:cNvSpPr txBox="1">
            <a:spLocks noChangeArrowheads="1"/>
          </p:cNvSpPr>
          <p:nvPr/>
        </p:nvSpPr>
        <p:spPr bwMode="auto">
          <a:xfrm>
            <a:off x="7273925" y="5380038"/>
            <a:ext cx="927100"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Veritas VCS</a:t>
            </a:r>
          </a:p>
        </p:txBody>
      </p:sp>
      <p:sp>
        <p:nvSpPr>
          <p:cNvPr id="75792" name="Text Box 16"/>
          <p:cNvSpPr txBox="1">
            <a:spLocks noChangeArrowheads="1"/>
          </p:cNvSpPr>
          <p:nvPr/>
        </p:nvSpPr>
        <p:spPr bwMode="auto">
          <a:xfrm>
            <a:off x="4586288" y="4117975"/>
            <a:ext cx="1377950" cy="56991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Veritas Netbackup</a:t>
            </a:r>
          </a:p>
          <a:p>
            <a:pPr>
              <a:spcBef>
                <a:spcPct val="50000"/>
              </a:spcBef>
            </a:pPr>
            <a:endParaRPr kumimoji="1" lang="en-US" altLang="zh-CN" sz="1400"/>
          </a:p>
        </p:txBody>
      </p:sp>
      <p:sp>
        <p:nvSpPr>
          <p:cNvPr id="21" name="Line 18"/>
          <p:cNvSpPr>
            <a:spLocks noChangeShapeType="1"/>
          </p:cNvSpPr>
          <p:nvPr/>
        </p:nvSpPr>
        <p:spPr bwMode="auto">
          <a:xfrm>
            <a:off x="755650" y="4852988"/>
            <a:ext cx="8305800" cy="0"/>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22" name="Line 19"/>
          <p:cNvSpPr>
            <a:spLocks noChangeShapeType="1"/>
          </p:cNvSpPr>
          <p:nvPr/>
        </p:nvSpPr>
        <p:spPr bwMode="auto">
          <a:xfrm>
            <a:off x="755650" y="3641725"/>
            <a:ext cx="8305800" cy="0"/>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23" name="Line 20"/>
          <p:cNvSpPr>
            <a:spLocks noChangeShapeType="1"/>
          </p:cNvSpPr>
          <p:nvPr/>
        </p:nvSpPr>
        <p:spPr bwMode="auto">
          <a:xfrm>
            <a:off x="755650" y="2936875"/>
            <a:ext cx="8305800" cy="0"/>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75796" name="Text Box 21"/>
          <p:cNvSpPr txBox="1">
            <a:spLocks noChangeArrowheads="1"/>
          </p:cNvSpPr>
          <p:nvPr/>
        </p:nvSpPr>
        <p:spPr bwMode="auto">
          <a:xfrm>
            <a:off x="6002338" y="1770063"/>
            <a:ext cx="800100" cy="277812"/>
          </a:xfrm>
          <a:prstGeom prst="rect">
            <a:avLst/>
          </a:prstGeom>
          <a:noFill/>
          <a:ln w="9525">
            <a:noFill/>
            <a:miter lim="800000"/>
            <a:headEnd/>
            <a:tailEnd/>
          </a:ln>
        </p:spPr>
        <p:txBody>
          <a:bodyPr wrap="none">
            <a:spAutoFit/>
          </a:bodyPr>
          <a:lstStyle/>
          <a:p>
            <a:pPr>
              <a:spcBef>
                <a:spcPct val="50000"/>
              </a:spcBef>
            </a:pPr>
            <a:r>
              <a:rPr lang="zh-CN" altLang="en-US">
                <a:latin typeface="微软雅黑" pitchFamily="34" charset="-122"/>
                <a:ea typeface="微软雅黑" pitchFamily="34" charset="-122"/>
              </a:rPr>
              <a:t>共享存储</a:t>
            </a:r>
          </a:p>
        </p:txBody>
      </p:sp>
      <p:sp>
        <p:nvSpPr>
          <p:cNvPr id="75797" name="Text Box 22"/>
          <p:cNvSpPr txBox="1">
            <a:spLocks noChangeArrowheads="1"/>
          </p:cNvSpPr>
          <p:nvPr/>
        </p:nvSpPr>
        <p:spPr bwMode="auto">
          <a:xfrm>
            <a:off x="7192963" y="2994025"/>
            <a:ext cx="989012"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Veirtas GCM</a:t>
            </a:r>
          </a:p>
        </p:txBody>
      </p:sp>
      <p:sp>
        <p:nvSpPr>
          <p:cNvPr id="75798" name="Text Box 23"/>
          <p:cNvSpPr txBox="1">
            <a:spLocks noChangeArrowheads="1"/>
          </p:cNvSpPr>
          <p:nvPr/>
        </p:nvSpPr>
        <p:spPr bwMode="auto">
          <a:xfrm>
            <a:off x="3133725" y="1770063"/>
            <a:ext cx="1108075" cy="277812"/>
          </a:xfrm>
          <a:prstGeom prst="rect">
            <a:avLst/>
          </a:prstGeom>
          <a:noFill/>
          <a:ln w="9525">
            <a:noFill/>
            <a:miter lim="800000"/>
            <a:headEnd/>
            <a:tailEnd/>
          </a:ln>
        </p:spPr>
        <p:txBody>
          <a:bodyPr wrap="none">
            <a:spAutoFit/>
          </a:bodyPr>
          <a:lstStyle/>
          <a:p>
            <a:pPr algn="ctr">
              <a:spcBef>
                <a:spcPct val="50000"/>
              </a:spcBef>
            </a:pPr>
            <a:r>
              <a:rPr lang="zh-CN" altLang="en-US">
                <a:latin typeface="微软雅黑" pitchFamily="34" charset="-122"/>
                <a:ea typeface="微软雅黑" pitchFamily="34" charset="-122"/>
              </a:rPr>
              <a:t>数据迁移软件</a:t>
            </a:r>
          </a:p>
        </p:txBody>
      </p:sp>
      <p:sp>
        <p:nvSpPr>
          <p:cNvPr id="75799" name="Text Box 24"/>
          <p:cNvSpPr txBox="1">
            <a:spLocks noChangeArrowheads="1"/>
          </p:cNvSpPr>
          <p:nvPr/>
        </p:nvSpPr>
        <p:spPr bwMode="auto">
          <a:xfrm>
            <a:off x="4073525" y="5087938"/>
            <a:ext cx="795338" cy="539750"/>
          </a:xfrm>
          <a:prstGeom prst="rect">
            <a:avLst/>
          </a:prstGeom>
          <a:noFill/>
          <a:ln w="9525">
            <a:noFill/>
            <a:miter lim="800000"/>
            <a:headEnd/>
            <a:tailEnd/>
          </a:ln>
        </p:spPr>
        <p:txBody>
          <a:bodyPr wrap="none">
            <a:spAutoFit/>
          </a:bodyPr>
          <a:lstStyle/>
          <a:p>
            <a:pPr>
              <a:spcBef>
                <a:spcPct val="50000"/>
              </a:spcBef>
            </a:pPr>
            <a:endParaRPr kumimoji="1" lang="en-US" altLang="zh-CN" sz="1400"/>
          </a:p>
          <a:p>
            <a:pPr>
              <a:spcBef>
                <a:spcPct val="50000"/>
              </a:spcBef>
            </a:pPr>
            <a:r>
              <a:rPr lang="en-US" altLang="zh-CN" sz="1000">
                <a:latin typeface="微软雅黑" pitchFamily="34" charset="-122"/>
                <a:ea typeface="微软雅黑" pitchFamily="34" charset="-122"/>
              </a:rPr>
              <a:t>Unix GDS</a:t>
            </a:r>
          </a:p>
        </p:txBody>
      </p:sp>
      <p:sp>
        <p:nvSpPr>
          <p:cNvPr id="75800" name="Text Box 26"/>
          <p:cNvSpPr txBox="1">
            <a:spLocks noChangeArrowheads="1"/>
          </p:cNvSpPr>
          <p:nvPr/>
        </p:nvSpPr>
        <p:spPr bwMode="auto">
          <a:xfrm>
            <a:off x="4606925" y="1770063"/>
            <a:ext cx="1108075" cy="277812"/>
          </a:xfrm>
          <a:prstGeom prst="rect">
            <a:avLst/>
          </a:prstGeom>
          <a:noFill/>
          <a:ln w="9525">
            <a:noFill/>
            <a:miter lim="800000"/>
            <a:headEnd/>
            <a:tailEnd/>
          </a:ln>
        </p:spPr>
        <p:txBody>
          <a:bodyPr wrap="none">
            <a:spAutoFit/>
          </a:bodyPr>
          <a:lstStyle/>
          <a:p>
            <a:pPr>
              <a:spcBef>
                <a:spcPct val="50000"/>
              </a:spcBef>
            </a:pPr>
            <a:r>
              <a:rPr lang="zh-CN" altLang="en-US">
                <a:latin typeface="微软雅黑" pitchFamily="34" charset="-122"/>
                <a:ea typeface="微软雅黑" pitchFamily="34" charset="-122"/>
              </a:rPr>
              <a:t>存储内容管理</a:t>
            </a:r>
          </a:p>
        </p:txBody>
      </p:sp>
      <p:sp>
        <p:nvSpPr>
          <p:cNvPr id="31" name="Line 18"/>
          <p:cNvSpPr>
            <a:spLocks noChangeShapeType="1"/>
          </p:cNvSpPr>
          <p:nvPr/>
        </p:nvSpPr>
        <p:spPr bwMode="auto">
          <a:xfrm>
            <a:off x="755650" y="6127750"/>
            <a:ext cx="8305800" cy="0"/>
          </a:xfrm>
          <a:prstGeom prst="line">
            <a:avLst/>
          </a:prstGeom>
          <a:noFill/>
          <a:ln w="9525">
            <a:solidFill>
              <a:schemeClr val="accent6">
                <a:lumMod val="40000"/>
                <a:lumOff val="60000"/>
              </a:schemeClr>
            </a:solidFill>
            <a:round/>
            <a:headEnd/>
            <a:tailEnd/>
          </a:ln>
          <a:effectLst/>
        </p:spPr>
        <p:txBody>
          <a:bodyPr/>
          <a:lstStyle/>
          <a:p>
            <a:pPr>
              <a:defRPr/>
            </a:pPr>
            <a:endParaRPr lang="zh-CN" altLang="en-US">
              <a:latin typeface="Arial" pitchFamily="34" charset="0"/>
              <a:ea typeface="宋体" pitchFamily="2" charset="-122"/>
            </a:endParaRPr>
          </a:p>
        </p:txBody>
      </p:sp>
      <p:sp>
        <p:nvSpPr>
          <p:cNvPr id="75802" name="矩形 31"/>
          <p:cNvSpPr>
            <a:spLocks noChangeArrowheads="1"/>
          </p:cNvSpPr>
          <p:nvPr/>
        </p:nvSpPr>
        <p:spPr bwMode="auto">
          <a:xfrm>
            <a:off x="992188" y="3748088"/>
            <a:ext cx="1436687"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Veritas Backupexec</a:t>
            </a:r>
          </a:p>
        </p:txBody>
      </p:sp>
      <p:sp>
        <p:nvSpPr>
          <p:cNvPr id="75803" name="矩形 32"/>
          <p:cNvSpPr>
            <a:spLocks noChangeArrowheads="1"/>
          </p:cNvSpPr>
          <p:nvPr/>
        </p:nvSpPr>
        <p:spPr bwMode="auto">
          <a:xfrm>
            <a:off x="993775" y="4357688"/>
            <a:ext cx="1073150"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CA ARCserver</a:t>
            </a:r>
          </a:p>
        </p:txBody>
      </p:sp>
      <p:sp>
        <p:nvSpPr>
          <p:cNvPr id="75804" name="矩形 33"/>
          <p:cNvSpPr>
            <a:spLocks noChangeArrowheads="1"/>
          </p:cNvSpPr>
          <p:nvPr/>
        </p:nvSpPr>
        <p:spPr bwMode="auto">
          <a:xfrm>
            <a:off x="995363" y="4065588"/>
            <a:ext cx="1433512" cy="247650"/>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Backbone NetVault</a:t>
            </a:r>
          </a:p>
        </p:txBody>
      </p:sp>
      <p:sp>
        <p:nvSpPr>
          <p:cNvPr id="75805" name="矩形 34"/>
          <p:cNvSpPr>
            <a:spLocks noChangeArrowheads="1"/>
          </p:cNvSpPr>
          <p:nvPr/>
        </p:nvSpPr>
        <p:spPr bwMode="auto">
          <a:xfrm>
            <a:off x="985838" y="3927475"/>
            <a:ext cx="1208087"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EMC Networker</a:t>
            </a:r>
          </a:p>
        </p:txBody>
      </p:sp>
      <p:sp>
        <p:nvSpPr>
          <p:cNvPr id="75806" name="矩形 35"/>
          <p:cNvSpPr>
            <a:spLocks noChangeArrowheads="1"/>
          </p:cNvSpPr>
          <p:nvPr/>
        </p:nvSpPr>
        <p:spPr bwMode="auto">
          <a:xfrm>
            <a:off x="998538" y="4217988"/>
            <a:ext cx="812800" cy="247650"/>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IBM TSM </a:t>
            </a:r>
          </a:p>
        </p:txBody>
      </p:sp>
      <p:sp>
        <p:nvSpPr>
          <p:cNvPr id="75807" name="矩形 36"/>
          <p:cNvSpPr>
            <a:spLocks noChangeArrowheads="1"/>
          </p:cNvSpPr>
          <p:nvPr/>
        </p:nvSpPr>
        <p:spPr bwMode="auto">
          <a:xfrm>
            <a:off x="987425" y="4510088"/>
            <a:ext cx="1527175"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Commvault Simpana</a:t>
            </a:r>
          </a:p>
        </p:txBody>
      </p:sp>
      <p:sp>
        <p:nvSpPr>
          <p:cNvPr id="75808" name="矩形 38"/>
          <p:cNvSpPr>
            <a:spLocks noChangeArrowheads="1"/>
          </p:cNvSpPr>
          <p:nvPr/>
        </p:nvSpPr>
        <p:spPr bwMode="auto">
          <a:xfrm>
            <a:off x="7215188" y="3194050"/>
            <a:ext cx="944562"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Veritas VVR</a:t>
            </a:r>
          </a:p>
        </p:txBody>
      </p:sp>
      <p:sp>
        <p:nvSpPr>
          <p:cNvPr id="75809" name="矩形 39"/>
          <p:cNvSpPr>
            <a:spLocks noChangeArrowheads="1"/>
          </p:cNvSpPr>
          <p:nvPr/>
        </p:nvSpPr>
        <p:spPr bwMode="auto">
          <a:xfrm>
            <a:off x="1055688" y="5064125"/>
            <a:ext cx="544512"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LCHA</a:t>
            </a:r>
          </a:p>
        </p:txBody>
      </p:sp>
      <p:sp>
        <p:nvSpPr>
          <p:cNvPr id="75810" name="矩形 40"/>
          <p:cNvSpPr>
            <a:spLocks noChangeArrowheads="1"/>
          </p:cNvSpPr>
          <p:nvPr/>
        </p:nvSpPr>
        <p:spPr bwMode="auto">
          <a:xfrm>
            <a:off x="1057275" y="5243513"/>
            <a:ext cx="557213"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MSCS</a:t>
            </a:r>
          </a:p>
        </p:txBody>
      </p:sp>
      <p:sp>
        <p:nvSpPr>
          <p:cNvPr id="75811" name="矩形 41"/>
          <p:cNvSpPr>
            <a:spLocks noChangeArrowheads="1"/>
          </p:cNvSpPr>
          <p:nvPr/>
        </p:nvSpPr>
        <p:spPr bwMode="auto">
          <a:xfrm>
            <a:off x="1062038" y="5395913"/>
            <a:ext cx="793750"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Linux-HA</a:t>
            </a:r>
          </a:p>
        </p:txBody>
      </p:sp>
      <p:sp>
        <p:nvSpPr>
          <p:cNvPr id="75812" name="矩形 42"/>
          <p:cNvSpPr>
            <a:spLocks noChangeArrowheads="1"/>
          </p:cNvSpPr>
          <p:nvPr/>
        </p:nvSpPr>
        <p:spPr bwMode="auto">
          <a:xfrm>
            <a:off x="1054100" y="5562600"/>
            <a:ext cx="688975"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HACMP</a:t>
            </a:r>
          </a:p>
        </p:txBody>
      </p:sp>
      <p:sp>
        <p:nvSpPr>
          <p:cNvPr id="75813" name="矩形 43"/>
          <p:cNvSpPr>
            <a:spLocks noChangeArrowheads="1"/>
          </p:cNvSpPr>
          <p:nvPr/>
        </p:nvSpPr>
        <p:spPr bwMode="auto">
          <a:xfrm>
            <a:off x="1062038" y="5741988"/>
            <a:ext cx="866775"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HP MC/SG</a:t>
            </a:r>
          </a:p>
        </p:txBody>
      </p:sp>
      <p:sp>
        <p:nvSpPr>
          <p:cNvPr id="75814" name="矩形 44"/>
          <p:cNvSpPr>
            <a:spLocks noChangeArrowheads="1"/>
          </p:cNvSpPr>
          <p:nvPr/>
        </p:nvSpPr>
        <p:spPr bwMode="auto">
          <a:xfrm>
            <a:off x="4886325" y="3027363"/>
            <a:ext cx="787400" cy="246062"/>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Truecopy</a:t>
            </a:r>
          </a:p>
        </p:txBody>
      </p:sp>
      <p:sp>
        <p:nvSpPr>
          <p:cNvPr id="75815" name="矩形 45"/>
          <p:cNvSpPr>
            <a:spLocks noChangeArrowheads="1"/>
          </p:cNvSpPr>
          <p:nvPr/>
        </p:nvSpPr>
        <p:spPr bwMode="auto">
          <a:xfrm>
            <a:off x="4894263" y="3189288"/>
            <a:ext cx="523875" cy="246062"/>
          </a:xfrm>
          <a:prstGeom prst="rect">
            <a:avLst/>
          </a:prstGeom>
          <a:noFill/>
          <a:ln w="9525">
            <a:noFill/>
            <a:miter lim="800000"/>
            <a:headEnd/>
            <a:tailEnd/>
          </a:ln>
        </p:spPr>
        <p:txBody>
          <a:bodyPr wrap="none">
            <a:spAutoFit/>
          </a:bodyPr>
          <a:lstStyle/>
          <a:p>
            <a:r>
              <a:rPr lang="en-US" altLang="zh-CN" sz="1000">
                <a:latin typeface="微软雅黑" pitchFamily="34" charset="-122"/>
                <a:ea typeface="微软雅黑" pitchFamily="34" charset="-122"/>
              </a:rPr>
              <a:t>SRDF</a:t>
            </a:r>
            <a:endParaRPr lang="zh-CN" altLang="en-US" sz="1000">
              <a:latin typeface="微软雅黑" pitchFamily="34" charset="-122"/>
              <a:ea typeface="微软雅黑" pitchFamily="34" charset="-122"/>
            </a:endParaRPr>
          </a:p>
        </p:txBody>
      </p:sp>
      <p:sp>
        <p:nvSpPr>
          <p:cNvPr id="75816" name="矩形 47"/>
          <p:cNvSpPr>
            <a:spLocks noChangeArrowheads="1"/>
          </p:cNvSpPr>
          <p:nvPr/>
        </p:nvSpPr>
        <p:spPr bwMode="auto">
          <a:xfrm>
            <a:off x="4894263" y="3359150"/>
            <a:ext cx="496887" cy="246063"/>
          </a:xfrm>
          <a:prstGeom prst="rect">
            <a:avLst/>
          </a:prstGeom>
          <a:noFill/>
          <a:ln w="9525">
            <a:noFill/>
            <a:miter lim="800000"/>
            <a:headEnd/>
            <a:tailEnd/>
          </a:ln>
        </p:spPr>
        <p:txBody>
          <a:bodyPr wrap="none">
            <a:spAutoFit/>
          </a:bodyPr>
          <a:lstStyle/>
          <a:p>
            <a:r>
              <a:rPr lang="en-US" altLang="zh-CN" sz="1000">
                <a:latin typeface="微软雅黑" pitchFamily="34" charset="-122"/>
                <a:ea typeface="微软雅黑" pitchFamily="34" charset="-122"/>
              </a:rPr>
              <a:t>RVM</a:t>
            </a:r>
            <a:endParaRPr lang="zh-CN" altLang="en-US" sz="1000">
              <a:latin typeface="微软雅黑" pitchFamily="34" charset="-122"/>
              <a:ea typeface="微软雅黑" pitchFamily="34" charset="-122"/>
            </a:endParaRPr>
          </a:p>
        </p:txBody>
      </p:sp>
      <p:sp>
        <p:nvSpPr>
          <p:cNvPr id="75817" name="矩形 49"/>
          <p:cNvSpPr>
            <a:spLocks noChangeArrowheads="1"/>
          </p:cNvSpPr>
          <p:nvPr/>
        </p:nvSpPr>
        <p:spPr bwMode="auto">
          <a:xfrm>
            <a:off x="2838450" y="2139950"/>
            <a:ext cx="1612900" cy="277813"/>
          </a:xfrm>
          <a:prstGeom prst="rect">
            <a:avLst/>
          </a:prstGeom>
          <a:noFill/>
          <a:ln w="9525">
            <a:noFill/>
            <a:miter lim="800000"/>
            <a:headEnd/>
            <a:tailEnd/>
          </a:ln>
        </p:spPr>
        <p:txBody>
          <a:bodyPr wrap="none">
            <a:spAutoFit/>
          </a:bodyPr>
          <a:lstStyle/>
          <a:p>
            <a:r>
              <a:rPr lang="en-US" altLang="zh-CN"/>
              <a:t>CommVault QiNetix</a:t>
            </a:r>
            <a:endParaRPr lang="zh-CN" altLang="en-US"/>
          </a:p>
        </p:txBody>
      </p:sp>
      <p:sp>
        <p:nvSpPr>
          <p:cNvPr id="75818" name="矩形 50"/>
          <p:cNvSpPr>
            <a:spLocks noChangeArrowheads="1"/>
          </p:cNvSpPr>
          <p:nvPr/>
        </p:nvSpPr>
        <p:spPr bwMode="auto">
          <a:xfrm>
            <a:off x="2852738" y="2335213"/>
            <a:ext cx="1141412" cy="276225"/>
          </a:xfrm>
          <a:prstGeom prst="rect">
            <a:avLst/>
          </a:prstGeom>
          <a:noFill/>
          <a:ln w="9525">
            <a:noFill/>
            <a:miter lim="800000"/>
            <a:headEnd/>
            <a:tailEnd/>
          </a:ln>
        </p:spPr>
        <p:txBody>
          <a:bodyPr wrap="none">
            <a:spAutoFit/>
          </a:bodyPr>
          <a:lstStyle/>
          <a:p>
            <a:pPr>
              <a:spcBef>
                <a:spcPct val="50000"/>
              </a:spcBef>
            </a:pPr>
            <a:r>
              <a:rPr kumimoji="1" lang="en-US" altLang="zh-CN"/>
              <a:t>EMC Xtender</a:t>
            </a:r>
          </a:p>
        </p:txBody>
      </p:sp>
      <p:sp>
        <p:nvSpPr>
          <p:cNvPr id="75819" name="矩形 51"/>
          <p:cNvSpPr>
            <a:spLocks noChangeArrowheads="1"/>
          </p:cNvSpPr>
          <p:nvPr/>
        </p:nvSpPr>
        <p:spPr bwMode="auto">
          <a:xfrm>
            <a:off x="4694238" y="2168525"/>
            <a:ext cx="892175" cy="276225"/>
          </a:xfrm>
          <a:prstGeom prst="rect">
            <a:avLst/>
          </a:prstGeom>
          <a:noFill/>
          <a:ln w="9525">
            <a:noFill/>
            <a:miter lim="800000"/>
            <a:headEnd/>
            <a:tailEnd/>
          </a:ln>
        </p:spPr>
        <p:txBody>
          <a:bodyPr wrap="none">
            <a:spAutoFit/>
          </a:bodyPr>
          <a:lstStyle/>
          <a:p>
            <a:pPr>
              <a:spcBef>
                <a:spcPct val="50000"/>
              </a:spcBef>
            </a:pPr>
            <a:r>
              <a:rPr lang="en-US" altLang="zh-CN"/>
              <a:t>EMC CAS</a:t>
            </a:r>
          </a:p>
        </p:txBody>
      </p:sp>
      <p:sp>
        <p:nvSpPr>
          <p:cNvPr id="75820" name="矩形 52"/>
          <p:cNvSpPr>
            <a:spLocks noChangeArrowheads="1"/>
          </p:cNvSpPr>
          <p:nvPr/>
        </p:nvSpPr>
        <p:spPr bwMode="auto">
          <a:xfrm>
            <a:off x="7227888" y="3387725"/>
            <a:ext cx="457200" cy="246063"/>
          </a:xfrm>
          <a:prstGeom prst="rect">
            <a:avLst/>
          </a:prstGeom>
          <a:noFill/>
          <a:ln w="9525">
            <a:noFill/>
            <a:miter lim="800000"/>
            <a:headEnd/>
            <a:tailEnd/>
          </a:ln>
        </p:spPr>
        <p:txBody>
          <a:bodyPr wrap="none">
            <a:spAutoFit/>
          </a:bodyPr>
          <a:lstStyle/>
          <a:p>
            <a:pPr>
              <a:spcBef>
                <a:spcPct val="50000"/>
              </a:spcBef>
            </a:pPr>
            <a:r>
              <a:rPr lang="en-US" altLang="zh-CN" sz="1000">
                <a:latin typeface="微软雅黑" pitchFamily="34" charset="-122"/>
                <a:ea typeface="微软雅黑" pitchFamily="34" charset="-122"/>
              </a:rPr>
              <a:t>CDP</a:t>
            </a:r>
          </a:p>
        </p:txBody>
      </p:sp>
      <p:sp>
        <p:nvSpPr>
          <p:cNvPr id="75821" name="矩形 53"/>
          <p:cNvSpPr>
            <a:spLocks noChangeArrowheads="1"/>
          </p:cNvSpPr>
          <p:nvPr/>
        </p:nvSpPr>
        <p:spPr bwMode="auto">
          <a:xfrm>
            <a:off x="6010275" y="2154238"/>
            <a:ext cx="790575" cy="277812"/>
          </a:xfrm>
          <a:prstGeom prst="rect">
            <a:avLst/>
          </a:prstGeom>
          <a:noFill/>
          <a:ln w="9525">
            <a:noFill/>
            <a:miter lim="800000"/>
            <a:headEnd/>
            <a:tailEnd/>
          </a:ln>
        </p:spPr>
        <p:txBody>
          <a:bodyPr wrap="none">
            <a:spAutoFit/>
          </a:bodyPr>
          <a:lstStyle/>
          <a:p>
            <a:pPr>
              <a:spcBef>
                <a:spcPct val="50000"/>
              </a:spcBef>
            </a:pPr>
            <a:r>
              <a:rPr lang="en-US" altLang="zh-CN"/>
              <a:t>Sanergy</a:t>
            </a:r>
          </a:p>
        </p:txBody>
      </p:sp>
      <p:sp>
        <p:nvSpPr>
          <p:cNvPr id="75822" name="矩形 54"/>
          <p:cNvSpPr>
            <a:spLocks noChangeArrowheads="1"/>
          </p:cNvSpPr>
          <p:nvPr/>
        </p:nvSpPr>
        <p:spPr bwMode="auto">
          <a:xfrm>
            <a:off x="6022975" y="2347913"/>
            <a:ext cx="808038" cy="277812"/>
          </a:xfrm>
          <a:prstGeom prst="rect">
            <a:avLst/>
          </a:prstGeom>
          <a:noFill/>
          <a:ln w="9525">
            <a:noFill/>
            <a:miter lim="800000"/>
            <a:headEnd/>
            <a:tailEnd/>
          </a:ln>
        </p:spPr>
        <p:txBody>
          <a:bodyPr wrap="none">
            <a:spAutoFit/>
          </a:bodyPr>
          <a:lstStyle/>
          <a:p>
            <a:pPr>
              <a:spcBef>
                <a:spcPct val="50000"/>
              </a:spcBef>
            </a:pPr>
            <a:r>
              <a:rPr lang="en-US" altLang="zh-CN"/>
              <a:t>Stornext</a:t>
            </a:r>
          </a:p>
        </p:txBody>
      </p:sp>
      <p:sp>
        <p:nvSpPr>
          <p:cNvPr id="75823" name="矩形 55"/>
          <p:cNvSpPr>
            <a:spLocks noChangeArrowheads="1"/>
          </p:cNvSpPr>
          <p:nvPr/>
        </p:nvSpPr>
        <p:spPr bwMode="auto">
          <a:xfrm>
            <a:off x="6051550" y="2528888"/>
            <a:ext cx="952500" cy="276225"/>
          </a:xfrm>
          <a:prstGeom prst="rect">
            <a:avLst/>
          </a:prstGeom>
          <a:noFill/>
          <a:ln w="9525">
            <a:noFill/>
            <a:miter lim="800000"/>
            <a:headEnd/>
            <a:tailEnd/>
          </a:ln>
        </p:spPr>
        <p:txBody>
          <a:bodyPr wrap="none">
            <a:spAutoFit/>
          </a:bodyPr>
          <a:lstStyle/>
          <a:p>
            <a:pPr>
              <a:spcBef>
                <a:spcPct val="50000"/>
              </a:spcBef>
            </a:pPr>
            <a:r>
              <a:rPr lang="en-US" altLang="zh-CN"/>
              <a:t>ImageSAN</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5"/>
          <p:cNvSpPr>
            <a:spLocks noChangeArrowheads="1"/>
          </p:cNvSpPr>
          <p:nvPr/>
        </p:nvSpPr>
        <p:spPr bwMode="auto">
          <a:xfrm>
            <a:off x="252413" y="-16"/>
            <a:ext cx="8002587" cy="11430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外置磁盘存储系统的硬件构成</a:t>
            </a:r>
          </a:p>
        </p:txBody>
      </p:sp>
      <p:pic>
        <p:nvPicPr>
          <p:cNvPr id="19461" name="Picture 3" descr="shadow_1"/>
          <p:cNvPicPr>
            <a:picLocks noChangeAspect="1" noChangeArrowheads="1"/>
          </p:cNvPicPr>
          <p:nvPr/>
        </p:nvPicPr>
        <p:blipFill>
          <a:blip r:embed="rId3"/>
          <a:srcRect/>
          <a:stretch>
            <a:fillRect/>
          </a:stretch>
        </p:blipFill>
        <p:spPr bwMode="gray">
          <a:xfrm>
            <a:off x="501650" y="3122613"/>
            <a:ext cx="1651000" cy="882650"/>
          </a:xfrm>
          <a:prstGeom prst="rect">
            <a:avLst/>
          </a:prstGeom>
          <a:noFill/>
          <a:ln w="9525">
            <a:noFill/>
            <a:miter lim="800000"/>
            <a:headEnd/>
            <a:tailEnd/>
          </a:ln>
        </p:spPr>
      </p:pic>
      <p:pic>
        <p:nvPicPr>
          <p:cNvPr id="19462" name="Picture 4" descr="shadow_1"/>
          <p:cNvPicPr>
            <a:picLocks noChangeAspect="1" noChangeArrowheads="1"/>
          </p:cNvPicPr>
          <p:nvPr/>
        </p:nvPicPr>
        <p:blipFill>
          <a:blip r:embed="rId4"/>
          <a:srcRect/>
          <a:stretch>
            <a:fillRect/>
          </a:stretch>
        </p:blipFill>
        <p:spPr bwMode="gray">
          <a:xfrm>
            <a:off x="2268538" y="1854200"/>
            <a:ext cx="1458912" cy="654050"/>
          </a:xfrm>
          <a:prstGeom prst="rect">
            <a:avLst/>
          </a:prstGeom>
          <a:noFill/>
          <a:ln w="9525">
            <a:solidFill>
              <a:schemeClr val="bg1"/>
            </a:solidFill>
            <a:miter lim="800000"/>
            <a:headEnd/>
            <a:tailEnd/>
          </a:ln>
        </p:spPr>
      </p:pic>
      <p:pic>
        <p:nvPicPr>
          <p:cNvPr id="19463" name="Picture 5" descr="shadow_1"/>
          <p:cNvPicPr>
            <a:picLocks noChangeAspect="1" noChangeArrowheads="1"/>
          </p:cNvPicPr>
          <p:nvPr/>
        </p:nvPicPr>
        <p:blipFill>
          <a:blip r:embed="rId5"/>
          <a:srcRect/>
          <a:stretch>
            <a:fillRect/>
          </a:stretch>
        </p:blipFill>
        <p:spPr bwMode="gray">
          <a:xfrm>
            <a:off x="1193800" y="4503738"/>
            <a:ext cx="2533650" cy="1574800"/>
          </a:xfrm>
          <a:prstGeom prst="rect">
            <a:avLst/>
          </a:prstGeom>
          <a:noFill/>
          <a:ln w="9525">
            <a:noFill/>
            <a:miter lim="800000"/>
            <a:headEnd/>
            <a:tailEnd/>
          </a:ln>
        </p:spPr>
      </p:pic>
      <p:pic>
        <p:nvPicPr>
          <p:cNvPr id="19464" name="Picture 6" descr="shadow_1"/>
          <p:cNvPicPr>
            <a:picLocks noChangeAspect="1" noChangeArrowheads="1"/>
          </p:cNvPicPr>
          <p:nvPr/>
        </p:nvPicPr>
        <p:blipFill>
          <a:blip r:embed="rId5"/>
          <a:srcRect/>
          <a:stretch>
            <a:fillRect/>
          </a:stretch>
        </p:blipFill>
        <p:spPr bwMode="gray">
          <a:xfrm>
            <a:off x="4610100" y="1624013"/>
            <a:ext cx="1997075" cy="806450"/>
          </a:xfrm>
          <a:prstGeom prst="rect">
            <a:avLst/>
          </a:prstGeom>
          <a:noFill/>
          <a:ln w="9525">
            <a:noFill/>
            <a:miter lim="800000"/>
            <a:headEnd/>
            <a:tailEnd/>
          </a:ln>
        </p:spPr>
      </p:pic>
      <p:pic>
        <p:nvPicPr>
          <p:cNvPr id="19465" name="Picture 7" descr="shadow_1"/>
          <p:cNvPicPr>
            <a:picLocks noChangeAspect="1" noChangeArrowheads="1"/>
          </p:cNvPicPr>
          <p:nvPr/>
        </p:nvPicPr>
        <p:blipFill>
          <a:blip r:embed="rId5"/>
          <a:srcRect/>
          <a:stretch>
            <a:fillRect/>
          </a:stretch>
        </p:blipFill>
        <p:spPr bwMode="auto">
          <a:xfrm rot="-127532">
            <a:off x="6338888" y="2513013"/>
            <a:ext cx="2649537" cy="1454150"/>
          </a:xfrm>
          <a:prstGeom prst="rect">
            <a:avLst/>
          </a:prstGeom>
          <a:noFill/>
          <a:ln w="9525">
            <a:noFill/>
            <a:miter lim="800000"/>
            <a:headEnd/>
            <a:tailEnd/>
          </a:ln>
        </p:spPr>
      </p:pic>
      <p:pic>
        <p:nvPicPr>
          <p:cNvPr id="19466" name="Picture 9" descr="shadow_1"/>
          <p:cNvPicPr>
            <a:picLocks noChangeAspect="1" noChangeArrowheads="1"/>
          </p:cNvPicPr>
          <p:nvPr/>
        </p:nvPicPr>
        <p:blipFill>
          <a:blip r:embed="rId5"/>
          <a:srcRect/>
          <a:stretch>
            <a:fillRect/>
          </a:stretch>
        </p:blipFill>
        <p:spPr bwMode="gray">
          <a:xfrm>
            <a:off x="2190750" y="3313113"/>
            <a:ext cx="4454525" cy="1230312"/>
          </a:xfrm>
          <a:prstGeom prst="rect">
            <a:avLst/>
          </a:prstGeom>
          <a:noFill/>
          <a:ln w="9525">
            <a:noFill/>
            <a:miter lim="800000"/>
            <a:headEnd/>
            <a:tailEnd/>
          </a:ln>
        </p:spPr>
      </p:pic>
      <p:sp>
        <p:nvSpPr>
          <p:cNvPr id="19467" name="Oval 10"/>
          <p:cNvSpPr>
            <a:spLocks noChangeArrowheads="1"/>
          </p:cNvSpPr>
          <p:nvPr/>
        </p:nvSpPr>
        <p:spPr bwMode="auto">
          <a:xfrm rot="-342635">
            <a:off x="960438" y="1889125"/>
            <a:ext cx="6918325" cy="3500438"/>
          </a:xfrm>
          <a:prstGeom prst="ellipse">
            <a:avLst/>
          </a:prstGeom>
          <a:noFill/>
          <a:ln w="76200">
            <a:solidFill>
              <a:srgbClr val="CCECFF"/>
            </a:solidFill>
            <a:round/>
            <a:headEnd/>
            <a:tailEnd/>
          </a:ln>
        </p:spPr>
        <p:txBody>
          <a:bodyPr wrap="none" anchor="ctr"/>
          <a:lstStyle/>
          <a:p>
            <a:pPr algn="ctr">
              <a:spcBef>
                <a:spcPct val="50000"/>
              </a:spcBef>
            </a:pPr>
            <a:endParaRPr lang="zh-CN" altLang="en-US"/>
          </a:p>
        </p:txBody>
      </p:sp>
      <p:sp>
        <p:nvSpPr>
          <p:cNvPr id="19468" name="Line 11"/>
          <p:cNvSpPr>
            <a:spLocks noChangeShapeType="1"/>
          </p:cNvSpPr>
          <p:nvPr/>
        </p:nvSpPr>
        <p:spPr bwMode="black">
          <a:xfrm flipH="1">
            <a:off x="4341813" y="1930400"/>
            <a:ext cx="1266825" cy="1422400"/>
          </a:xfrm>
          <a:prstGeom prst="line">
            <a:avLst/>
          </a:prstGeom>
          <a:noFill/>
          <a:ln w="76200">
            <a:solidFill>
              <a:srgbClr val="CCECFF"/>
            </a:solidFill>
            <a:round/>
            <a:headEnd/>
            <a:tailEnd/>
          </a:ln>
        </p:spPr>
        <p:txBody>
          <a:bodyPr wrap="none" anchor="ctr"/>
          <a:lstStyle/>
          <a:p>
            <a:endParaRPr lang="zh-CN" altLang="en-US"/>
          </a:p>
        </p:txBody>
      </p:sp>
      <p:sp>
        <p:nvSpPr>
          <p:cNvPr id="19469" name="Line 12"/>
          <p:cNvSpPr>
            <a:spLocks noChangeShapeType="1"/>
          </p:cNvSpPr>
          <p:nvPr/>
        </p:nvSpPr>
        <p:spPr bwMode="auto">
          <a:xfrm flipH="1">
            <a:off x="4341813" y="3160713"/>
            <a:ext cx="3417887" cy="152400"/>
          </a:xfrm>
          <a:prstGeom prst="line">
            <a:avLst/>
          </a:prstGeom>
          <a:noFill/>
          <a:ln w="76200">
            <a:solidFill>
              <a:srgbClr val="CCECFF"/>
            </a:solidFill>
            <a:round/>
            <a:headEnd/>
            <a:tailEnd/>
          </a:ln>
        </p:spPr>
        <p:txBody>
          <a:bodyPr wrap="none" anchor="ctr"/>
          <a:lstStyle/>
          <a:p>
            <a:endParaRPr lang="zh-CN" altLang="en-US"/>
          </a:p>
        </p:txBody>
      </p:sp>
      <p:sp>
        <p:nvSpPr>
          <p:cNvPr id="19470" name="Line 13"/>
          <p:cNvSpPr>
            <a:spLocks noChangeShapeType="1"/>
          </p:cNvSpPr>
          <p:nvPr/>
        </p:nvSpPr>
        <p:spPr bwMode="black">
          <a:xfrm flipH="1" flipV="1">
            <a:off x="4379913" y="3313113"/>
            <a:ext cx="1458912" cy="1652587"/>
          </a:xfrm>
          <a:prstGeom prst="line">
            <a:avLst/>
          </a:prstGeom>
          <a:noFill/>
          <a:ln w="76200">
            <a:solidFill>
              <a:srgbClr val="CCECFF"/>
            </a:solidFill>
            <a:round/>
            <a:headEnd/>
            <a:tailEnd/>
          </a:ln>
        </p:spPr>
        <p:txBody>
          <a:bodyPr wrap="none" anchor="ctr"/>
          <a:lstStyle/>
          <a:p>
            <a:endParaRPr lang="zh-CN" altLang="en-US"/>
          </a:p>
        </p:txBody>
      </p:sp>
      <p:sp>
        <p:nvSpPr>
          <p:cNvPr id="19471" name="Line 14"/>
          <p:cNvSpPr>
            <a:spLocks noChangeShapeType="1"/>
          </p:cNvSpPr>
          <p:nvPr/>
        </p:nvSpPr>
        <p:spPr bwMode="black">
          <a:xfrm flipV="1">
            <a:off x="2344738" y="3313113"/>
            <a:ext cx="2035175" cy="1882775"/>
          </a:xfrm>
          <a:prstGeom prst="line">
            <a:avLst/>
          </a:prstGeom>
          <a:noFill/>
          <a:ln w="76200">
            <a:solidFill>
              <a:srgbClr val="CCECFF"/>
            </a:solidFill>
            <a:round/>
            <a:headEnd/>
            <a:tailEnd/>
          </a:ln>
        </p:spPr>
        <p:txBody>
          <a:bodyPr wrap="none" anchor="ctr"/>
          <a:lstStyle/>
          <a:p>
            <a:endParaRPr lang="zh-CN" altLang="en-US"/>
          </a:p>
        </p:txBody>
      </p:sp>
      <p:sp>
        <p:nvSpPr>
          <p:cNvPr id="19472" name="Line 15"/>
          <p:cNvSpPr>
            <a:spLocks noChangeShapeType="1"/>
          </p:cNvSpPr>
          <p:nvPr/>
        </p:nvSpPr>
        <p:spPr bwMode="black">
          <a:xfrm flipV="1">
            <a:off x="1154113" y="3313113"/>
            <a:ext cx="3225800" cy="115887"/>
          </a:xfrm>
          <a:prstGeom prst="line">
            <a:avLst/>
          </a:prstGeom>
          <a:noFill/>
          <a:ln w="76200">
            <a:solidFill>
              <a:srgbClr val="CCECFF"/>
            </a:solidFill>
            <a:round/>
            <a:headEnd/>
            <a:tailEnd/>
          </a:ln>
        </p:spPr>
        <p:txBody>
          <a:bodyPr wrap="none" anchor="ctr"/>
          <a:lstStyle/>
          <a:p>
            <a:endParaRPr lang="zh-CN" altLang="en-US"/>
          </a:p>
        </p:txBody>
      </p:sp>
      <p:sp>
        <p:nvSpPr>
          <p:cNvPr id="19473" name="Line 16"/>
          <p:cNvSpPr>
            <a:spLocks noChangeShapeType="1"/>
          </p:cNvSpPr>
          <p:nvPr/>
        </p:nvSpPr>
        <p:spPr bwMode="black">
          <a:xfrm>
            <a:off x="2959100" y="2084388"/>
            <a:ext cx="1228725" cy="1114425"/>
          </a:xfrm>
          <a:prstGeom prst="line">
            <a:avLst/>
          </a:prstGeom>
          <a:noFill/>
          <a:ln w="76200">
            <a:solidFill>
              <a:srgbClr val="CCECFF"/>
            </a:solidFill>
            <a:round/>
            <a:headEnd/>
            <a:tailEnd/>
          </a:ln>
        </p:spPr>
        <p:txBody>
          <a:bodyPr wrap="none" anchor="ctr"/>
          <a:lstStyle/>
          <a:p>
            <a:endParaRPr lang="zh-CN" altLang="en-US"/>
          </a:p>
        </p:txBody>
      </p:sp>
      <p:sp>
        <p:nvSpPr>
          <p:cNvPr id="19474" name="Oval 17"/>
          <p:cNvSpPr>
            <a:spLocks noChangeArrowheads="1"/>
          </p:cNvSpPr>
          <p:nvPr/>
        </p:nvSpPr>
        <p:spPr bwMode="auto">
          <a:xfrm rot="-342635">
            <a:off x="920750" y="1882775"/>
            <a:ext cx="6937375" cy="3465513"/>
          </a:xfrm>
          <a:prstGeom prst="ellipse">
            <a:avLst/>
          </a:prstGeom>
          <a:noFill/>
          <a:ln w="38100" algn="ctr">
            <a:solidFill>
              <a:srgbClr val="FEFEFE"/>
            </a:solidFill>
            <a:round/>
            <a:headEnd/>
            <a:tailEnd/>
          </a:ln>
        </p:spPr>
        <p:txBody>
          <a:bodyPr wrap="none" anchor="ctr"/>
          <a:lstStyle/>
          <a:p>
            <a:pPr algn="ctr">
              <a:spcBef>
                <a:spcPct val="50000"/>
              </a:spcBef>
            </a:pPr>
            <a:endParaRPr lang="zh-CN" altLang="en-US"/>
          </a:p>
        </p:txBody>
      </p:sp>
      <p:grpSp>
        <p:nvGrpSpPr>
          <p:cNvPr id="2" name="Group 18"/>
          <p:cNvGrpSpPr>
            <a:grpSpLocks/>
          </p:cNvGrpSpPr>
          <p:nvPr/>
        </p:nvGrpSpPr>
        <p:grpSpPr bwMode="auto">
          <a:xfrm rot="-395355">
            <a:off x="501650" y="3121025"/>
            <a:ext cx="1474788" cy="717550"/>
            <a:chOff x="3098" y="249"/>
            <a:chExt cx="1959" cy="629"/>
          </a:xfrm>
          <a:solidFill>
            <a:schemeClr val="bg1"/>
          </a:solidFill>
        </p:grpSpPr>
        <p:sp>
          <p:nvSpPr>
            <p:cNvPr id="22" name="Oval 19"/>
            <p:cNvSpPr>
              <a:spLocks noChangeArrowheads="1"/>
            </p:cNvSpPr>
            <p:nvPr/>
          </p:nvSpPr>
          <p:spPr bwMode="gray">
            <a:xfrm>
              <a:off x="3099" y="297"/>
              <a:ext cx="1958"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23" name="Oval 20"/>
            <p:cNvSpPr>
              <a:spLocks noChangeArrowheads="1"/>
            </p:cNvSpPr>
            <p:nvPr/>
          </p:nvSpPr>
          <p:spPr bwMode="gray">
            <a:xfrm>
              <a:off x="3098" y="249"/>
              <a:ext cx="1959"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3" name="Group 21"/>
          <p:cNvGrpSpPr>
            <a:grpSpLocks/>
          </p:cNvGrpSpPr>
          <p:nvPr/>
        </p:nvGrpSpPr>
        <p:grpSpPr bwMode="auto">
          <a:xfrm rot="-325186">
            <a:off x="2266950" y="1892300"/>
            <a:ext cx="1300163" cy="500063"/>
            <a:chOff x="3098" y="249"/>
            <a:chExt cx="1959" cy="629"/>
          </a:xfrm>
          <a:solidFill>
            <a:schemeClr val="bg1"/>
          </a:solidFill>
        </p:grpSpPr>
        <p:sp>
          <p:nvSpPr>
            <p:cNvPr id="25" name="Oval 22"/>
            <p:cNvSpPr>
              <a:spLocks noChangeArrowheads="1"/>
            </p:cNvSpPr>
            <p:nvPr/>
          </p:nvSpPr>
          <p:spPr bwMode="gray">
            <a:xfrm>
              <a:off x="3099" y="297"/>
              <a:ext cx="1958"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26" name="Oval 23"/>
            <p:cNvSpPr>
              <a:spLocks noChangeArrowheads="1"/>
            </p:cNvSpPr>
            <p:nvPr/>
          </p:nvSpPr>
          <p:spPr bwMode="gray">
            <a:xfrm>
              <a:off x="3098" y="249"/>
              <a:ext cx="1959"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4" name="Group 24"/>
          <p:cNvGrpSpPr>
            <a:grpSpLocks/>
          </p:cNvGrpSpPr>
          <p:nvPr/>
        </p:nvGrpSpPr>
        <p:grpSpPr bwMode="auto">
          <a:xfrm>
            <a:off x="4870450" y="1624013"/>
            <a:ext cx="1479550" cy="638175"/>
            <a:chOff x="3068" y="1023"/>
            <a:chExt cx="932" cy="402"/>
          </a:xfrm>
          <a:solidFill>
            <a:schemeClr val="bg1"/>
          </a:solidFill>
        </p:grpSpPr>
        <p:sp>
          <p:nvSpPr>
            <p:cNvPr id="28" name="Oval 25"/>
            <p:cNvSpPr>
              <a:spLocks noChangeArrowheads="1"/>
            </p:cNvSpPr>
            <p:nvPr/>
          </p:nvSpPr>
          <p:spPr bwMode="gray">
            <a:xfrm rot="-254711">
              <a:off x="3071" y="1053"/>
              <a:ext cx="929" cy="372"/>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29" name="Oval 26"/>
            <p:cNvSpPr>
              <a:spLocks noChangeArrowheads="1"/>
            </p:cNvSpPr>
            <p:nvPr/>
          </p:nvSpPr>
          <p:spPr bwMode="gray">
            <a:xfrm rot="-254711">
              <a:off x="3068" y="1023"/>
              <a:ext cx="929" cy="372"/>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5" name="Group 27"/>
          <p:cNvGrpSpPr>
            <a:grpSpLocks/>
          </p:cNvGrpSpPr>
          <p:nvPr/>
        </p:nvGrpSpPr>
        <p:grpSpPr bwMode="auto">
          <a:xfrm>
            <a:off x="6681788" y="2660650"/>
            <a:ext cx="1914525" cy="1046163"/>
            <a:chOff x="4209" y="1676"/>
            <a:chExt cx="1206" cy="659"/>
          </a:xfrm>
          <a:solidFill>
            <a:schemeClr val="bg1"/>
          </a:solidFill>
        </p:grpSpPr>
        <p:sp>
          <p:nvSpPr>
            <p:cNvPr id="31" name="Oval 28"/>
            <p:cNvSpPr>
              <a:spLocks noChangeArrowheads="1"/>
            </p:cNvSpPr>
            <p:nvPr/>
          </p:nvSpPr>
          <p:spPr bwMode="ltGray">
            <a:xfrm rot="-208054">
              <a:off x="4213" y="1725"/>
              <a:ext cx="1202" cy="610"/>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32" name="Oval 29"/>
            <p:cNvSpPr>
              <a:spLocks noChangeArrowheads="1"/>
            </p:cNvSpPr>
            <p:nvPr/>
          </p:nvSpPr>
          <p:spPr bwMode="ltGray">
            <a:xfrm rot="-208054">
              <a:off x="4209" y="1676"/>
              <a:ext cx="1203" cy="610"/>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6" name="Group 30"/>
          <p:cNvGrpSpPr>
            <a:grpSpLocks/>
          </p:cNvGrpSpPr>
          <p:nvPr/>
        </p:nvGrpSpPr>
        <p:grpSpPr bwMode="auto">
          <a:xfrm>
            <a:off x="4494213" y="4240213"/>
            <a:ext cx="2638425" cy="1604962"/>
            <a:chOff x="2831" y="2671"/>
            <a:chExt cx="1662" cy="1011"/>
          </a:xfrm>
          <a:solidFill>
            <a:schemeClr val="bg1"/>
          </a:solidFill>
        </p:grpSpPr>
        <p:sp>
          <p:nvSpPr>
            <p:cNvPr id="34" name="Oval 31"/>
            <p:cNvSpPr>
              <a:spLocks noChangeArrowheads="1"/>
            </p:cNvSpPr>
            <p:nvPr/>
          </p:nvSpPr>
          <p:spPr bwMode="gray">
            <a:xfrm rot="-198351">
              <a:off x="2831" y="2672"/>
              <a:ext cx="1659" cy="1010"/>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35" name="Oval 32"/>
            <p:cNvSpPr>
              <a:spLocks noChangeArrowheads="1"/>
            </p:cNvSpPr>
            <p:nvPr/>
          </p:nvSpPr>
          <p:spPr bwMode="gray">
            <a:xfrm rot="-198351">
              <a:off x="2833" y="2671"/>
              <a:ext cx="1660" cy="938"/>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grpSp>
        <p:nvGrpSpPr>
          <p:cNvPr id="7" name="Group 33"/>
          <p:cNvGrpSpPr>
            <a:grpSpLocks/>
          </p:cNvGrpSpPr>
          <p:nvPr/>
        </p:nvGrpSpPr>
        <p:grpSpPr bwMode="auto">
          <a:xfrm rot="-293188">
            <a:off x="1308100" y="4619625"/>
            <a:ext cx="2076450" cy="1228725"/>
            <a:chOff x="3098" y="249"/>
            <a:chExt cx="1959" cy="629"/>
          </a:xfrm>
          <a:solidFill>
            <a:schemeClr val="bg1"/>
          </a:solidFill>
        </p:grpSpPr>
        <p:sp>
          <p:nvSpPr>
            <p:cNvPr id="37" name="Oval 34"/>
            <p:cNvSpPr>
              <a:spLocks noChangeArrowheads="1"/>
            </p:cNvSpPr>
            <p:nvPr/>
          </p:nvSpPr>
          <p:spPr bwMode="gray">
            <a:xfrm>
              <a:off x="3099" y="297"/>
              <a:ext cx="1958"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sp>
          <p:nvSpPr>
            <p:cNvPr id="38" name="Oval 35"/>
            <p:cNvSpPr>
              <a:spLocks noChangeArrowheads="1"/>
            </p:cNvSpPr>
            <p:nvPr/>
          </p:nvSpPr>
          <p:spPr bwMode="gray">
            <a:xfrm>
              <a:off x="3098" y="249"/>
              <a:ext cx="1959" cy="581"/>
            </a:xfrm>
            <a:prstGeom prst="ellipse">
              <a:avLst/>
            </a:prstGeom>
            <a:grpFill/>
            <a:ln w="9525" algn="ctr">
              <a:solidFill>
                <a:schemeClr val="accent5">
                  <a:lumMod val="90000"/>
                </a:schemeClr>
              </a:solidFill>
              <a:round/>
              <a:headEnd/>
              <a:tailEnd/>
            </a:ln>
            <a:effectLst/>
          </p:spPr>
          <p:txBody>
            <a:bodyPr wrap="none" anchor="ctr"/>
            <a:lstStyle/>
            <a:p>
              <a:pPr algn="ctr">
                <a:spcBef>
                  <a:spcPct val="50000"/>
                </a:spcBef>
                <a:defRPr/>
              </a:pPr>
              <a:endParaRPr lang="zh-CN" altLang="en-US">
                <a:ea typeface="宋体" pitchFamily="2" charset="-122"/>
              </a:endParaRPr>
            </a:p>
          </p:txBody>
        </p:sp>
      </p:grpSp>
      <p:sp>
        <p:nvSpPr>
          <p:cNvPr id="19481" name="Oval 36"/>
          <p:cNvSpPr>
            <a:spLocks noChangeArrowheads="1"/>
          </p:cNvSpPr>
          <p:nvPr/>
        </p:nvSpPr>
        <p:spPr bwMode="gray">
          <a:xfrm rot="-417327">
            <a:off x="2382838" y="2392363"/>
            <a:ext cx="3802062" cy="1898650"/>
          </a:xfrm>
          <a:prstGeom prst="ellipse">
            <a:avLst/>
          </a:prstGeom>
          <a:gradFill rotWithShape="1">
            <a:gsLst>
              <a:gs pos="0">
                <a:srgbClr val="666699"/>
              </a:gs>
              <a:gs pos="100000">
                <a:srgbClr val="CCECFF"/>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336699"/>
            </a:extrusionClr>
          </a:sp3d>
        </p:spPr>
        <p:txBody>
          <a:bodyPr wrap="none" anchor="ctr">
            <a:flatTx/>
          </a:bodyPr>
          <a:lstStyle/>
          <a:p>
            <a:pPr algn="ctr">
              <a:spcBef>
                <a:spcPct val="50000"/>
              </a:spcBef>
            </a:pPr>
            <a:endParaRPr lang="zh-CN" altLang="en-US"/>
          </a:p>
        </p:txBody>
      </p:sp>
      <p:sp>
        <p:nvSpPr>
          <p:cNvPr id="19482" name="Text Box 39"/>
          <p:cNvSpPr txBox="1">
            <a:spLocks noChangeArrowheads="1"/>
          </p:cNvSpPr>
          <p:nvPr/>
        </p:nvSpPr>
        <p:spPr bwMode="auto">
          <a:xfrm>
            <a:off x="7221538" y="2890838"/>
            <a:ext cx="962025" cy="396875"/>
          </a:xfrm>
          <a:prstGeom prst="rect">
            <a:avLst/>
          </a:prstGeom>
          <a:noFill/>
          <a:ln w="9525" algn="ctr">
            <a:noFill/>
            <a:miter lim="800000"/>
            <a:headEnd/>
            <a:tailEnd/>
          </a:ln>
        </p:spPr>
        <p:txBody>
          <a:bodyPr>
            <a:spAutoFit/>
          </a:bodyPr>
          <a:lstStyle/>
          <a:p>
            <a:pPr algn="ctr">
              <a:spcBef>
                <a:spcPct val="50000"/>
              </a:spcBef>
            </a:pPr>
            <a:r>
              <a:rPr lang="en-US" altLang="zh-CN" sz="2000">
                <a:solidFill>
                  <a:srgbClr val="333333"/>
                </a:solidFill>
              </a:rPr>
              <a:t>Title</a:t>
            </a:r>
          </a:p>
        </p:txBody>
      </p:sp>
      <p:pic>
        <p:nvPicPr>
          <p:cNvPr id="15387" name="Picture 11" descr="AS1000G2"/>
          <p:cNvPicPr>
            <a:picLocks noChangeAspect="1" noChangeArrowheads="1"/>
          </p:cNvPicPr>
          <p:nvPr/>
        </p:nvPicPr>
        <p:blipFill>
          <a:blip r:embed="rId6">
            <a:clrChange>
              <a:clrFrom>
                <a:srgbClr val="FCFEFC"/>
              </a:clrFrom>
              <a:clrTo>
                <a:srgbClr val="FCFEFC">
                  <a:alpha val="0"/>
                </a:srgbClr>
              </a:clrTo>
            </a:clrChange>
          </a:blip>
          <a:srcRect/>
          <a:stretch>
            <a:fillRect/>
          </a:stretch>
        </p:blipFill>
        <p:spPr bwMode="auto">
          <a:xfrm>
            <a:off x="3749675" y="1889125"/>
            <a:ext cx="1030288" cy="1933575"/>
          </a:xfrm>
          <a:prstGeom prst="rect">
            <a:avLst/>
          </a:prstGeom>
          <a:noFill/>
          <a:ln w="9525">
            <a:noFill/>
            <a:miter lim="800000"/>
            <a:headEnd/>
            <a:tailEnd/>
          </a:ln>
        </p:spPr>
      </p:pic>
      <p:pic>
        <p:nvPicPr>
          <p:cNvPr id="19484" name="图片 49" descr="控制器.jpg"/>
          <p:cNvPicPr>
            <a:picLocks noChangeAspect="1"/>
          </p:cNvPicPr>
          <p:nvPr/>
        </p:nvPicPr>
        <p:blipFill>
          <a:blip r:embed="rId7"/>
          <a:srcRect/>
          <a:stretch>
            <a:fillRect/>
          </a:stretch>
        </p:blipFill>
        <p:spPr bwMode="auto">
          <a:xfrm>
            <a:off x="5124450" y="4543425"/>
            <a:ext cx="1504950" cy="957263"/>
          </a:xfrm>
          <a:prstGeom prst="rect">
            <a:avLst/>
          </a:prstGeom>
          <a:noFill/>
          <a:ln w="9525">
            <a:noFill/>
            <a:miter lim="800000"/>
            <a:headEnd/>
            <a:tailEnd/>
          </a:ln>
        </p:spPr>
      </p:pic>
      <p:pic>
        <p:nvPicPr>
          <p:cNvPr id="19485" name="图片 51" descr="硬盘.jpg"/>
          <p:cNvPicPr>
            <a:picLocks noChangeAspect="1"/>
          </p:cNvPicPr>
          <p:nvPr/>
        </p:nvPicPr>
        <p:blipFill>
          <a:blip r:embed="rId8"/>
          <a:srcRect/>
          <a:stretch>
            <a:fillRect/>
          </a:stretch>
        </p:blipFill>
        <p:spPr bwMode="auto">
          <a:xfrm>
            <a:off x="1801813" y="4718050"/>
            <a:ext cx="977900" cy="966788"/>
          </a:xfrm>
          <a:prstGeom prst="rect">
            <a:avLst/>
          </a:prstGeom>
          <a:noFill/>
          <a:ln w="9525">
            <a:noFill/>
            <a:miter lim="800000"/>
            <a:headEnd/>
            <a:tailEnd/>
          </a:ln>
        </p:spPr>
      </p:pic>
      <p:pic>
        <p:nvPicPr>
          <p:cNvPr id="19486" name="图片 53" descr="缓存.jpg"/>
          <p:cNvPicPr>
            <a:picLocks noChangeAspect="1"/>
          </p:cNvPicPr>
          <p:nvPr/>
        </p:nvPicPr>
        <p:blipFill>
          <a:blip r:embed="rId9"/>
          <a:srcRect/>
          <a:stretch>
            <a:fillRect/>
          </a:stretch>
        </p:blipFill>
        <p:spPr bwMode="auto">
          <a:xfrm rot="5076525">
            <a:off x="7302500" y="2674938"/>
            <a:ext cx="728663" cy="922337"/>
          </a:xfrm>
          <a:prstGeom prst="rect">
            <a:avLst/>
          </a:prstGeom>
          <a:noFill/>
          <a:ln w="9525">
            <a:noFill/>
            <a:miter lim="800000"/>
            <a:headEnd/>
            <a:tailEnd/>
          </a:ln>
        </p:spPr>
      </p:pic>
      <p:pic>
        <p:nvPicPr>
          <p:cNvPr id="19487" name="图片 54" descr="风扇-1.jpg"/>
          <p:cNvPicPr>
            <a:picLocks noChangeAspect="1"/>
          </p:cNvPicPr>
          <p:nvPr/>
        </p:nvPicPr>
        <p:blipFill>
          <a:blip r:embed="rId10"/>
          <a:srcRect/>
          <a:stretch>
            <a:fillRect/>
          </a:stretch>
        </p:blipFill>
        <p:spPr bwMode="auto">
          <a:xfrm>
            <a:off x="808038" y="3213100"/>
            <a:ext cx="792162" cy="495300"/>
          </a:xfrm>
          <a:prstGeom prst="rect">
            <a:avLst/>
          </a:prstGeom>
          <a:noFill/>
          <a:ln w="9525">
            <a:noFill/>
            <a:miter lim="800000"/>
            <a:headEnd/>
            <a:tailEnd/>
          </a:ln>
        </p:spPr>
      </p:pic>
      <p:pic>
        <p:nvPicPr>
          <p:cNvPr id="19488" name="图片 55" descr="电源.jpg"/>
          <p:cNvPicPr>
            <a:picLocks noChangeAspect="1"/>
          </p:cNvPicPr>
          <p:nvPr/>
        </p:nvPicPr>
        <p:blipFill>
          <a:blip r:embed="rId11"/>
          <a:srcRect/>
          <a:stretch>
            <a:fillRect/>
          </a:stretch>
        </p:blipFill>
        <p:spPr bwMode="auto">
          <a:xfrm>
            <a:off x="5208588" y="1684338"/>
            <a:ext cx="763587" cy="495300"/>
          </a:xfrm>
          <a:prstGeom prst="rect">
            <a:avLst/>
          </a:prstGeom>
          <a:noFill/>
          <a:ln w="9525">
            <a:noFill/>
            <a:miter lim="800000"/>
            <a:headEnd/>
            <a:tailEnd/>
          </a:ln>
        </p:spPr>
      </p:pic>
      <p:pic>
        <p:nvPicPr>
          <p:cNvPr id="19489" name="图片 56" descr="BBU.jpg"/>
          <p:cNvPicPr>
            <a:picLocks noChangeAspect="1"/>
          </p:cNvPicPr>
          <p:nvPr/>
        </p:nvPicPr>
        <p:blipFill>
          <a:blip r:embed="rId12"/>
          <a:srcRect/>
          <a:stretch>
            <a:fillRect/>
          </a:stretch>
        </p:blipFill>
        <p:spPr bwMode="auto">
          <a:xfrm>
            <a:off x="2544763" y="1982788"/>
            <a:ext cx="685800" cy="327025"/>
          </a:xfrm>
          <a:prstGeom prst="rect">
            <a:avLst/>
          </a:prstGeom>
          <a:noFill/>
          <a:ln w="9525">
            <a:noFill/>
            <a:miter lim="800000"/>
            <a:headEnd/>
            <a:tailEnd/>
          </a:ln>
        </p:spPr>
      </p:pic>
      <p:sp>
        <p:nvSpPr>
          <p:cNvPr id="19490" name="Rectangle 43"/>
          <p:cNvSpPr>
            <a:spLocks noChangeArrowheads="1"/>
          </p:cNvSpPr>
          <p:nvPr/>
        </p:nvSpPr>
        <p:spPr bwMode="auto">
          <a:xfrm>
            <a:off x="4910138" y="4348163"/>
            <a:ext cx="973137"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600">
                <a:solidFill>
                  <a:srgbClr val="000066"/>
                </a:solidFill>
                <a:latin typeface="微软雅黑" pitchFamily="34" charset="-122"/>
                <a:ea typeface="微软雅黑" pitchFamily="34" charset="-122"/>
              </a:rPr>
              <a:t>控制器</a:t>
            </a:r>
            <a:r>
              <a:rPr lang="zh-CN" altLang="en-US" sz="2000">
                <a:solidFill>
                  <a:srgbClr val="000066"/>
                </a:solidFill>
                <a:latin typeface="微软雅黑" pitchFamily="34" charset="-122"/>
                <a:ea typeface="微软雅黑" pitchFamily="34" charset="-122"/>
              </a:rPr>
              <a:t> </a:t>
            </a:r>
          </a:p>
        </p:txBody>
      </p:sp>
      <p:sp>
        <p:nvSpPr>
          <p:cNvPr id="19491" name="Rectangle 43"/>
          <p:cNvSpPr>
            <a:spLocks noChangeArrowheads="1"/>
          </p:cNvSpPr>
          <p:nvPr/>
        </p:nvSpPr>
        <p:spPr bwMode="auto">
          <a:xfrm>
            <a:off x="2351088" y="4592638"/>
            <a:ext cx="971550"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600">
                <a:solidFill>
                  <a:srgbClr val="000066"/>
                </a:solidFill>
                <a:latin typeface="微软雅黑" pitchFamily="34" charset="-122"/>
                <a:ea typeface="微软雅黑" pitchFamily="34" charset="-122"/>
              </a:rPr>
              <a:t>硬盘</a:t>
            </a:r>
            <a:r>
              <a:rPr lang="zh-CN" altLang="en-US" sz="2000">
                <a:solidFill>
                  <a:srgbClr val="000066"/>
                </a:solidFill>
                <a:latin typeface="微软雅黑" pitchFamily="34" charset="-122"/>
                <a:ea typeface="微软雅黑" pitchFamily="34" charset="-122"/>
              </a:rPr>
              <a:t>  </a:t>
            </a:r>
          </a:p>
        </p:txBody>
      </p:sp>
      <p:sp>
        <p:nvSpPr>
          <p:cNvPr id="19492" name="Rectangle 43"/>
          <p:cNvSpPr>
            <a:spLocks noChangeArrowheads="1"/>
          </p:cNvSpPr>
          <p:nvPr/>
        </p:nvSpPr>
        <p:spPr bwMode="auto">
          <a:xfrm>
            <a:off x="1162050" y="3343275"/>
            <a:ext cx="971550"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600">
                <a:solidFill>
                  <a:srgbClr val="000066"/>
                </a:solidFill>
                <a:latin typeface="微软雅黑" pitchFamily="34" charset="-122"/>
                <a:ea typeface="微软雅黑" pitchFamily="34" charset="-122"/>
              </a:rPr>
              <a:t>风扇</a:t>
            </a:r>
            <a:r>
              <a:rPr lang="zh-CN" altLang="en-US" sz="2000">
                <a:solidFill>
                  <a:srgbClr val="000066"/>
                </a:solidFill>
                <a:latin typeface="微软雅黑" pitchFamily="34" charset="-122"/>
                <a:ea typeface="微软雅黑" pitchFamily="34" charset="-122"/>
              </a:rPr>
              <a:t>   </a:t>
            </a:r>
          </a:p>
        </p:txBody>
      </p:sp>
      <p:sp>
        <p:nvSpPr>
          <p:cNvPr id="19493" name="Rectangle 43"/>
          <p:cNvSpPr>
            <a:spLocks noChangeArrowheads="1"/>
          </p:cNvSpPr>
          <p:nvPr/>
        </p:nvSpPr>
        <p:spPr bwMode="auto">
          <a:xfrm>
            <a:off x="6632575" y="2962275"/>
            <a:ext cx="971550"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en-US" altLang="zh-CN" sz="1600">
                <a:solidFill>
                  <a:srgbClr val="000066"/>
                </a:solidFill>
                <a:latin typeface="微软雅黑" pitchFamily="34" charset="-122"/>
                <a:ea typeface="微软雅黑" pitchFamily="34" charset="-122"/>
              </a:rPr>
              <a:t>Cache</a:t>
            </a:r>
            <a:r>
              <a:rPr lang="zh-CN" altLang="en-US" sz="2000">
                <a:solidFill>
                  <a:srgbClr val="000066"/>
                </a:solidFill>
                <a:latin typeface="微软雅黑" pitchFamily="34" charset="-122"/>
                <a:ea typeface="微软雅黑" pitchFamily="34" charset="-122"/>
              </a:rPr>
              <a:t>   </a:t>
            </a:r>
          </a:p>
        </p:txBody>
      </p:sp>
      <p:sp>
        <p:nvSpPr>
          <p:cNvPr id="19494" name="Rectangle 43"/>
          <p:cNvSpPr>
            <a:spLocks noChangeArrowheads="1"/>
          </p:cNvSpPr>
          <p:nvPr/>
        </p:nvSpPr>
        <p:spPr bwMode="auto">
          <a:xfrm>
            <a:off x="4819650" y="1452563"/>
            <a:ext cx="971550"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600">
                <a:solidFill>
                  <a:srgbClr val="000066"/>
                </a:solidFill>
                <a:latin typeface="微软雅黑" pitchFamily="34" charset="-122"/>
                <a:ea typeface="微软雅黑" pitchFamily="34" charset="-122"/>
              </a:rPr>
              <a:t>电源</a:t>
            </a:r>
            <a:r>
              <a:rPr lang="zh-CN" altLang="en-US" sz="2000">
                <a:solidFill>
                  <a:srgbClr val="000066"/>
                </a:solidFill>
                <a:latin typeface="微软雅黑" pitchFamily="34" charset="-122"/>
                <a:ea typeface="微软雅黑" pitchFamily="34" charset="-122"/>
              </a:rPr>
              <a:t>    </a:t>
            </a:r>
          </a:p>
        </p:txBody>
      </p:sp>
      <p:sp>
        <p:nvSpPr>
          <p:cNvPr id="19495" name="Rectangle 43"/>
          <p:cNvSpPr>
            <a:spLocks noChangeArrowheads="1"/>
          </p:cNvSpPr>
          <p:nvPr/>
        </p:nvSpPr>
        <p:spPr bwMode="auto">
          <a:xfrm>
            <a:off x="2655888" y="1651000"/>
            <a:ext cx="971550" cy="400050"/>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en-US" altLang="zh-CN" sz="1600">
                <a:solidFill>
                  <a:srgbClr val="000066"/>
                </a:solidFill>
                <a:latin typeface="微软雅黑" pitchFamily="34" charset="-122"/>
                <a:ea typeface="微软雅黑" pitchFamily="34" charset="-122"/>
              </a:rPr>
              <a:t>BBU</a:t>
            </a:r>
            <a:r>
              <a:rPr lang="zh-CN" altLang="en-US" sz="2000">
                <a:solidFill>
                  <a:srgbClr val="000066"/>
                </a:solidFill>
                <a:latin typeface="微软雅黑" pitchFamily="34" charset="-122"/>
                <a:ea typeface="微软雅黑" pitchFamily="34"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87"/>
                                        </p:tgtEl>
                                        <p:attrNameLst>
                                          <p:attrName>style.visibility</p:attrName>
                                        </p:attrNameLst>
                                      </p:cBhvr>
                                      <p:to>
                                        <p:strVal val="visible"/>
                                      </p:to>
                                    </p:set>
                                    <p:animEffect transition="in" filter="blinds(horizontal)">
                                      <p:cBhvr>
                                        <p:cTn id="7" dur="500"/>
                                        <p:tgtEl>
                                          <p:spTgt spid="15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存储软件</a:t>
            </a:r>
          </a:p>
        </p:txBody>
      </p:sp>
      <p:sp>
        <p:nvSpPr>
          <p:cNvPr id="81925" name="Rectangle 3"/>
          <p:cNvSpPr>
            <a:spLocks noChangeArrowheads="1"/>
          </p:cNvSpPr>
          <p:nvPr/>
        </p:nvSpPr>
        <p:spPr bwMode="auto">
          <a:xfrm>
            <a:off x="342900" y="1125538"/>
            <a:ext cx="47688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a:solidFill>
                  <a:srgbClr val="C00000"/>
                </a:solidFill>
                <a:latin typeface="微软雅黑" pitchFamily="34" charset="-122"/>
                <a:ea typeface="微软雅黑" pitchFamily="34" charset="-122"/>
              </a:rPr>
              <a:t>Verities  Backup Exec </a:t>
            </a:r>
            <a:r>
              <a:rPr lang="zh-CN" altLang="en-US" sz="1800">
                <a:solidFill>
                  <a:srgbClr val="C00000"/>
                </a:solidFill>
                <a:latin typeface="微软雅黑" pitchFamily="34" charset="-122"/>
                <a:ea typeface="微软雅黑" pitchFamily="34" charset="-122"/>
              </a:rPr>
              <a:t>备份软件介绍</a:t>
            </a:r>
            <a:endParaRPr lang="en-US" altLang="zh-CN" sz="1800">
              <a:solidFill>
                <a:srgbClr val="C00000"/>
              </a:solidFill>
              <a:latin typeface="微软雅黑" pitchFamily="34" charset="-122"/>
              <a:ea typeface="微软雅黑" pitchFamily="34" charset="-122"/>
            </a:endParaRPr>
          </a:p>
        </p:txBody>
      </p:sp>
      <p:pic>
        <p:nvPicPr>
          <p:cNvPr id="81926" name="Picture 2" descr="http://www.moonsoft.net/products/images/veritas_backup_exec_10.jpg"/>
          <p:cNvPicPr>
            <a:picLocks noChangeAspect="1" noChangeArrowheads="1"/>
          </p:cNvPicPr>
          <p:nvPr/>
        </p:nvPicPr>
        <p:blipFill>
          <a:blip r:embed="rId3"/>
          <a:srcRect/>
          <a:stretch>
            <a:fillRect/>
          </a:stretch>
        </p:blipFill>
        <p:spPr bwMode="auto">
          <a:xfrm>
            <a:off x="984250" y="1627188"/>
            <a:ext cx="1163638" cy="1476375"/>
          </a:xfrm>
          <a:prstGeom prst="rect">
            <a:avLst/>
          </a:prstGeom>
          <a:noFill/>
          <a:ln w="9525">
            <a:noFill/>
            <a:miter lim="800000"/>
            <a:headEnd/>
            <a:tailEnd/>
          </a:ln>
        </p:spPr>
      </p:pic>
      <p:sp>
        <p:nvSpPr>
          <p:cNvPr id="81927" name="矩形 48"/>
          <p:cNvSpPr>
            <a:spLocks noChangeArrowheads="1"/>
          </p:cNvSpPr>
          <p:nvPr/>
        </p:nvSpPr>
        <p:spPr bwMode="auto">
          <a:xfrm>
            <a:off x="2327275" y="2139950"/>
            <a:ext cx="6276975" cy="307975"/>
          </a:xfrm>
          <a:prstGeom prst="rect">
            <a:avLst/>
          </a:prstGeom>
          <a:noFill/>
          <a:ln w="9525">
            <a:noFill/>
            <a:miter lim="800000"/>
            <a:headEnd/>
            <a:tailEnd/>
          </a:ln>
        </p:spPr>
        <p:txBody>
          <a:bodyPr>
            <a:spAutoFit/>
          </a:bodyPr>
          <a:lstStyle/>
          <a:p>
            <a:pPr>
              <a:buFont typeface="Arial" charset="0"/>
              <a:buChar char="•"/>
            </a:pPr>
            <a:r>
              <a:rPr lang="zh-CN" altLang="en-US" sz="1400">
                <a:latin typeface="微软雅黑" pitchFamily="34" charset="-122"/>
                <a:ea typeface="微软雅黑" pitchFamily="34" charset="-122"/>
              </a:rPr>
              <a:t>面向中小企业、主要针对</a:t>
            </a:r>
            <a:r>
              <a:rPr lang="en-US" altLang="zh-CN" sz="1400">
                <a:latin typeface="微软雅黑" pitchFamily="34" charset="-122"/>
                <a:ea typeface="微软雅黑" pitchFamily="34" charset="-122"/>
              </a:rPr>
              <a:t>WINDOWS</a:t>
            </a:r>
            <a:r>
              <a:rPr lang="zh-CN" altLang="en-US" sz="1400">
                <a:latin typeface="微软雅黑" pitchFamily="34" charset="-122"/>
                <a:ea typeface="微软雅黑" pitchFamily="34" charset="-122"/>
              </a:rPr>
              <a:t>平台、性价比卓越的专业备份软件产品</a:t>
            </a:r>
            <a:endParaRPr lang="zh-CN" altLang="en-US" sz="1400"/>
          </a:p>
        </p:txBody>
      </p:sp>
      <p:graphicFrame>
        <p:nvGraphicFramePr>
          <p:cNvPr id="57" name="表格 56"/>
          <p:cNvGraphicFramePr>
            <a:graphicFrameLocks noGrp="1"/>
          </p:cNvGraphicFramePr>
          <p:nvPr/>
        </p:nvGraphicFramePr>
        <p:xfrm>
          <a:off x="2438400" y="2814638"/>
          <a:ext cx="6096000" cy="30530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marL="0" algn="ctr" defTabSz="914400" rtl="0" eaLnBrk="1" latinLnBrk="0" hangingPunct="1"/>
                      <a:r>
                        <a:rPr lang="zh-CN" altLang="en-US" sz="1200" b="1" kern="1200" dirty="0" smtClean="0">
                          <a:solidFill>
                            <a:schemeClr val="tx1"/>
                          </a:solidFill>
                          <a:latin typeface="微软雅黑" pitchFamily="34" charset="-122"/>
                          <a:ea typeface="微软雅黑" pitchFamily="34" charset="-122"/>
                          <a:cs typeface="+mn-cs"/>
                        </a:rPr>
                        <a:t>支持的操作系统</a:t>
                      </a:r>
                    </a:p>
                  </a:txBody>
                  <a:tcPr/>
                </a:tc>
                <a:tc>
                  <a:txBody>
                    <a:bodyPr/>
                    <a:lstStyle/>
                    <a:p>
                      <a:pPr marL="0" algn="ctr" defTabSz="914400" rtl="0" eaLnBrk="1" latinLnBrk="0" hangingPunct="1"/>
                      <a:r>
                        <a:rPr lang="zh-CN" altLang="en-US" sz="1200" b="1" kern="1200" dirty="0" smtClean="0">
                          <a:solidFill>
                            <a:schemeClr val="tx1"/>
                          </a:solidFill>
                          <a:latin typeface="微软雅黑" pitchFamily="34" charset="-122"/>
                          <a:ea typeface="微软雅黑" pitchFamily="34" charset="-122"/>
                          <a:cs typeface="+mn-cs"/>
                        </a:rPr>
                        <a:t>支持的客户端</a:t>
                      </a:r>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Windows Server 2008</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Microsoft Windows Vista</a:t>
                      </a:r>
                      <a:endParaRPr lang="zh-CN" altLang="en-US" sz="1200" b="1" kern="1200" dirty="0" smtClean="0">
                        <a:solidFill>
                          <a:schemeClr val="tx1"/>
                        </a:solidFill>
                        <a:latin typeface="微软雅黑" pitchFamily="34" charset="-122"/>
                        <a:ea typeface="微软雅黑" pitchFamily="34" charset="-122"/>
                        <a:cs typeface="+mn-cs"/>
                      </a:endParaRPr>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Windows XP Professional x64 Edition</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Microsoft Windows XP</a:t>
                      </a:r>
                      <a:endParaRPr lang="zh-CN" altLang="en-US" sz="1200" b="1" kern="1200" dirty="0" smtClean="0">
                        <a:solidFill>
                          <a:schemeClr val="tx1"/>
                        </a:solidFill>
                        <a:latin typeface="微软雅黑" pitchFamily="34" charset="-122"/>
                        <a:ea typeface="微软雅黑" pitchFamily="34" charset="-122"/>
                        <a:cs typeface="+mn-cs"/>
                      </a:endParaRPr>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Windows XP</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Microsoft Windows 2000 Professional</a:t>
                      </a:r>
                      <a:endParaRPr lang="zh-CN" altLang="en-US" sz="1200" b="1" kern="1200" dirty="0" smtClean="0">
                        <a:solidFill>
                          <a:schemeClr val="tx1"/>
                        </a:solidFill>
                        <a:latin typeface="微软雅黑" pitchFamily="34" charset="-122"/>
                        <a:ea typeface="微软雅黑" pitchFamily="34" charset="-122"/>
                        <a:cs typeface="+mn-cs"/>
                      </a:endParaRPr>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Windows Storage Server 2003</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endParaRPr lang="zh-CN" altLang="en-US"/>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 Windows Server 2003 x64 Editions</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endParaRPr lang="zh-CN" altLang="en-US"/>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Windows Server 2003</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endParaRPr lang="zh-CN" altLang="en-US"/>
                    </a:p>
                  </a:txBody>
                  <a:tcPr/>
                </a:tc>
              </a:tr>
              <a:tr h="370840">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Microsoft Windows 2000 Server</a:t>
                      </a:r>
                      <a:endParaRPr lang="zh-CN" altLang="en-US" sz="1200" b="1" kern="1200" dirty="0" smtClean="0">
                        <a:solidFill>
                          <a:schemeClr val="tx1"/>
                        </a:solidFill>
                        <a:latin typeface="微软雅黑" pitchFamily="34" charset="-122"/>
                        <a:ea typeface="微软雅黑" pitchFamily="34" charset="-122"/>
                        <a:cs typeface="+mn-cs"/>
                      </a:endParaRPr>
                    </a:p>
                  </a:txBody>
                  <a:tcPr/>
                </a:tc>
                <a:tc>
                  <a:txBody>
                    <a:bodyPr/>
                    <a:lstStyle/>
                    <a:p>
                      <a:endParaRPr lang="zh-CN" altLang="en-US" dirty="0"/>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存储软件</a:t>
            </a:r>
          </a:p>
        </p:txBody>
      </p:sp>
      <p:sp>
        <p:nvSpPr>
          <p:cNvPr id="82949" name="Rectangle 3"/>
          <p:cNvSpPr>
            <a:spLocks noChangeArrowheads="1"/>
          </p:cNvSpPr>
          <p:nvPr/>
        </p:nvSpPr>
        <p:spPr bwMode="auto">
          <a:xfrm>
            <a:off x="342900" y="1125538"/>
            <a:ext cx="47688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a:solidFill>
                  <a:srgbClr val="C00000"/>
                </a:solidFill>
                <a:latin typeface="微软雅黑" pitchFamily="34" charset="-122"/>
                <a:ea typeface="微软雅黑" pitchFamily="34" charset="-122"/>
              </a:rPr>
              <a:t>Verities  Backup Exec </a:t>
            </a:r>
            <a:r>
              <a:rPr lang="zh-CN" altLang="en-US" sz="1800">
                <a:solidFill>
                  <a:srgbClr val="C00000"/>
                </a:solidFill>
                <a:latin typeface="微软雅黑" pitchFamily="34" charset="-122"/>
                <a:ea typeface="微软雅黑" pitchFamily="34" charset="-122"/>
              </a:rPr>
              <a:t>备份软件的架构</a:t>
            </a:r>
            <a:endParaRPr lang="en-US" altLang="zh-CN" sz="1800">
              <a:solidFill>
                <a:srgbClr val="C00000"/>
              </a:solidFill>
              <a:latin typeface="微软雅黑" pitchFamily="34" charset="-122"/>
              <a:ea typeface="微软雅黑" pitchFamily="34" charset="-122"/>
            </a:endParaRPr>
          </a:p>
        </p:txBody>
      </p:sp>
      <p:sp>
        <p:nvSpPr>
          <p:cNvPr id="10" name="Line 3"/>
          <p:cNvSpPr>
            <a:spLocks noChangeShapeType="1"/>
          </p:cNvSpPr>
          <p:nvPr/>
        </p:nvSpPr>
        <p:spPr bwMode="auto">
          <a:xfrm flipH="1">
            <a:off x="985838" y="3505200"/>
            <a:ext cx="1587" cy="192088"/>
          </a:xfrm>
          <a:prstGeom prst="line">
            <a:avLst/>
          </a:prstGeom>
          <a:noFill/>
          <a:ln w="38100">
            <a:solidFill>
              <a:schemeClr val="bg1">
                <a:lumMod val="85000"/>
              </a:schemeClr>
            </a:solidFill>
            <a:round/>
            <a:headEnd/>
            <a:tailEnd/>
          </a:ln>
          <a:effectLst/>
        </p:spPr>
        <p:txBody>
          <a:bodyPr>
            <a:spAutoFit/>
          </a:bodyPr>
          <a:lstStyle/>
          <a:p>
            <a:pPr>
              <a:defRPr/>
            </a:pPr>
            <a:endParaRPr lang="zh-CN" altLang="en-US">
              <a:latin typeface="Arial" pitchFamily="34" charset="0"/>
              <a:ea typeface="宋体" pitchFamily="2" charset="-122"/>
            </a:endParaRPr>
          </a:p>
        </p:txBody>
      </p:sp>
      <p:grpSp>
        <p:nvGrpSpPr>
          <p:cNvPr id="2" name="Group 4"/>
          <p:cNvGrpSpPr>
            <a:grpSpLocks/>
          </p:cNvGrpSpPr>
          <p:nvPr/>
        </p:nvGrpSpPr>
        <p:grpSpPr bwMode="auto">
          <a:xfrm>
            <a:off x="-55563" y="3703638"/>
            <a:ext cx="2133601" cy="276225"/>
            <a:chOff x="240" y="1929"/>
            <a:chExt cx="1344" cy="174"/>
          </a:xfrm>
        </p:grpSpPr>
        <p:sp>
          <p:nvSpPr>
            <p:cNvPr id="82997" name="Rectangle 5"/>
            <p:cNvSpPr>
              <a:spLocks noChangeArrowheads="1"/>
            </p:cNvSpPr>
            <p:nvPr/>
          </p:nvSpPr>
          <p:spPr bwMode="auto">
            <a:xfrm>
              <a:off x="860" y="1942"/>
              <a:ext cx="166" cy="84"/>
            </a:xfrm>
            <a:prstGeom prst="rect">
              <a:avLst/>
            </a:prstGeom>
            <a:solidFill>
              <a:schemeClr val="bg1"/>
            </a:solidFill>
            <a:ln w="9525" algn="ctr">
              <a:solidFill>
                <a:schemeClr val="bg1"/>
              </a:solidFill>
              <a:miter lim="800000"/>
              <a:headEnd/>
              <a:tailEnd/>
            </a:ln>
          </p:spPr>
          <p:txBody>
            <a:bodyPr anchor="ctr">
              <a:spAutoFit/>
            </a:bodyPr>
            <a:lstStyle/>
            <a:p>
              <a:endParaRPr lang="zh-CN" altLang="en-US"/>
            </a:p>
          </p:txBody>
        </p:sp>
        <p:sp>
          <p:nvSpPr>
            <p:cNvPr id="82998" name="Rectangle 6"/>
            <p:cNvSpPr>
              <a:spLocks noChangeArrowheads="1"/>
            </p:cNvSpPr>
            <p:nvPr/>
          </p:nvSpPr>
          <p:spPr bwMode="auto">
            <a:xfrm>
              <a:off x="240" y="1929"/>
              <a:ext cx="1344" cy="174"/>
            </a:xfrm>
            <a:prstGeom prst="rect">
              <a:avLst/>
            </a:prstGeom>
            <a:noFill/>
            <a:ln w="9525" algn="ctr">
              <a:noFill/>
              <a:miter lim="800000"/>
              <a:headEnd/>
              <a:tailEnd/>
            </a:ln>
          </p:spPr>
          <p:txBody>
            <a:bodyPr>
              <a:spAutoFit/>
            </a:bodyPr>
            <a:lstStyle/>
            <a:p>
              <a:pPr algn="ctr"/>
              <a:r>
                <a:rPr lang="zh-CN" altLang="en-US">
                  <a:latin typeface="微软雅黑" pitchFamily="34" charset="-122"/>
                  <a:ea typeface="微软雅黑" pitchFamily="34" charset="-122"/>
                </a:rPr>
                <a:t>文件服务器</a:t>
              </a:r>
              <a:endParaRPr lang="en-US" altLang="zh-CN">
                <a:latin typeface="微软雅黑" pitchFamily="34" charset="-122"/>
                <a:ea typeface="微软雅黑" pitchFamily="34" charset="-122"/>
              </a:endParaRPr>
            </a:p>
          </p:txBody>
        </p:sp>
      </p:grpSp>
      <p:sp>
        <p:nvSpPr>
          <p:cNvPr id="12" name="Line 7"/>
          <p:cNvSpPr>
            <a:spLocks noChangeShapeType="1"/>
          </p:cNvSpPr>
          <p:nvPr/>
        </p:nvSpPr>
        <p:spPr bwMode="auto">
          <a:xfrm flipH="1">
            <a:off x="4090988" y="3516313"/>
            <a:ext cx="1587" cy="192087"/>
          </a:xfrm>
          <a:prstGeom prst="line">
            <a:avLst/>
          </a:prstGeom>
          <a:noFill/>
          <a:ln w="38100">
            <a:solidFill>
              <a:schemeClr val="bg1">
                <a:lumMod val="85000"/>
              </a:schemeClr>
            </a:solidFill>
            <a:round/>
            <a:headEnd/>
            <a:tailEnd/>
          </a:ln>
          <a:effectLst/>
        </p:spPr>
        <p:txBody>
          <a:bodyPr>
            <a:spAutoFit/>
          </a:bodyPr>
          <a:lstStyle/>
          <a:p>
            <a:pPr>
              <a:defRPr/>
            </a:pPr>
            <a:endParaRPr lang="zh-CN" altLang="en-US">
              <a:latin typeface="Arial" pitchFamily="34" charset="0"/>
              <a:ea typeface="宋体" pitchFamily="2" charset="-122"/>
            </a:endParaRPr>
          </a:p>
        </p:txBody>
      </p:sp>
      <p:sp>
        <p:nvSpPr>
          <p:cNvPr id="13" name="Line 8"/>
          <p:cNvSpPr>
            <a:spLocks noChangeShapeType="1"/>
          </p:cNvSpPr>
          <p:nvPr/>
        </p:nvSpPr>
        <p:spPr bwMode="auto">
          <a:xfrm>
            <a:off x="982663" y="3505200"/>
            <a:ext cx="3117850" cy="0"/>
          </a:xfrm>
          <a:prstGeom prst="line">
            <a:avLst/>
          </a:prstGeom>
          <a:noFill/>
          <a:ln w="38100">
            <a:solidFill>
              <a:schemeClr val="bg1">
                <a:lumMod val="85000"/>
              </a:schemeClr>
            </a:solidFill>
            <a:round/>
            <a:headEnd/>
            <a:tailEnd/>
          </a:ln>
          <a:effectLst/>
        </p:spPr>
        <p:txBody>
          <a:bodyPr>
            <a:spAutoFit/>
          </a:bodyPr>
          <a:lstStyle/>
          <a:p>
            <a:pPr>
              <a:defRPr/>
            </a:pPr>
            <a:endParaRPr lang="zh-CN" altLang="en-US">
              <a:latin typeface="Arial" pitchFamily="34" charset="0"/>
              <a:ea typeface="宋体" pitchFamily="2" charset="-122"/>
            </a:endParaRPr>
          </a:p>
        </p:txBody>
      </p:sp>
      <p:pic>
        <p:nvPicPr>
          <p:cNvPr id="82954" name="Picture 9" descr="enterprise_host"/>
          <p:cNvPicPr>
            <a:picLocks noChangeAspect="1" noChangeArrowheads="1"/>
          </p:cNvPicPr>
          <p:nvPr/>
        </p:nvPicPr>
        <p:blipFill>
          <a:blip r:embed="rId3"/>
          <a:srcRect/>
          <a:stretch>
            <a:fillRect/>
          </a:stretch>
        </p:blipFill>
        <p:spPr bwMode="auto">
          <a:xfrm>
            <a:off x="739775" y="3962400"/>
            <a:ext cx="623888" cy="946150"/>
          </a:xfrm>
          <a:prstGeom prst="rect">
            <a:avLst/>
          </a:prstGeom>
          <a:noFill/>
          <a:ln w="9525">
            <a:noFill/>
            <a:miter lim="800000"/>
            <a:headEnd/>
            <a:tailEnd/>
          </a:ln>
        </p:spPr>
      </p:pic>
      <p:pic>
        <p:nvPicPr>
          <p:cNvPr id="82955" name="Picture 10" descr="enterprise_host"/>
          <p:cNvPicPr>
            <a:picLocks noChangeAspect="1" noChangeArrowheads="1"/>
          </p:cNvPicPr>
          <p:nvPr/>
        </p:nvPicPr>
        <p:blipFill>
          <a:blip r:embed="rId3"/>
          <a:srcRect/>
          <a:stretch>
            <a:fillRect/>
          </a:stretch>
        </p:blipFill>
        <p:spPr bwMode="auto">
          <a:xfrm>
            <a:off x="3825875" y="3962400"/>
            <a:ext cx="623888" cy="946150"/>
          </a:xfrm>
          <a:prstGeom prst="rect">
            <a:avLst/>
          </a:prstGeom>
          <a:noFill/>
          <a:ln w="9525">
            <a:noFill/>
            <a:miter lim="800000"/>
            <a:headEnd/>
            <a:tailEnd/>
          </a:ln>
        </p:spPr>
      </p:pic>
      <p:grpSp>
        <p:nvGrpSpPr>
          <p:cNvPr id="3" name="Group 11"/>
          <p:cNvGrpSpPr>
            <a:grpSpLocks/>
          </p:cNvGrpSpPr>
          <p:nvPr/>
        </p:nvGrpSpPr>
        <p:grpSpPr bwMode="auto">
          <a:xfrm>
            <a:off x="3068638" y="3703638"/>
            <a:ext cx="2133600" cy="276225"/>
            <a:chOff x="240" y="1929"/>
            <a:chExt cx="1344" cy="174"/>
          </a:xfrm>
        </p:grpSpPr>
        <p:sp>
          <p:nvSpPr>
            <p:cNvPr id="82995" name="Rectangle 12"/>
            <p:cNvSpPr>
              <a:spLocks noChangeArrowheads="1"/>
            </p:cNvSpPr>
            <p:nvPr/>
          </p:nvSpPr>
          <p:spPr bwMode="auto">
            <a:xfrm>
              <a:off x="860" y="1942"/>
              <a:ext cx="166" cy="84"/>
            </a:xfrm>
            <a:prstGeom prst="rect">
              <a:avLst/>
            </a:prstGeom>
            <a:solidFill>
              <a:schemeClr val="bg1"/>
            </a:solidFill>
            <a:ln w="9525" algn="ctr">
              <a:solidFill>
                <a:schemeClr val="bg1"/>
              </a:solidFill>
              <a:miter lim="800000"/>
              <a:headEnd/>
              <a:tailEnd/>
            </a:ln>
          </p:spPr>
          <p:txBody>
            <a:bodyPr anchor="ctr">
              <a:spAutoFit/>
            </a:bodyPr>
            <a:lstStyle/>
            <a:p>
              <a:endParaRPr lang="zh-CN" altLang="en-US"/>
            </a:p>
          </p:txBody>
        </p:sp>
        <p:sp>
          <p:nvSpPr>
            <p:cNvPr id="82996" name="Rectangle 13"/>
            <p:cNvSpPr>
              <a:spLocks noChangeArrowheads="1"/>
            </p:cNvSpPr>
            <p:nvPr/>
          </p:nvSpPr>
          <p:spPr bwMode="auto">
            <a:xfrm>
              <a:off x="240" y="1929"/>
              <a:ext cx="1344" cy="174"/>
            </a:xfrm>
            <a:prstGeom prst="rect">
              <a:avLst/>
            </a:prstGeom>
            <a:noFill/>
            <a:ln w="9525" algn="ctr">
              <a:noFill/>
              <a:miter lim="800000"/>
              <a:headEnd/>
              <a:tailEnd/>
            </a:ln>
          </p:spPr>
          <p:txBody>
            <a:bodyPr>
              <a:spAutoFit/>
            </a:bodyPr>
            <a:lstStyle/>
            <a:p>
              <a:pPr algn="ctr"/>
              <a:r>
                <a:rPr lang="zh-CN" altLang="en-US">
                  <a:latin typeface="微软雅黑" pitchFamily="34" charset="-122"/>
                  <a:ea typeface="微软雅黑" pitchFamily="34" charset="-122"/>
                </a:rPr>
                <a:t>应用服务器</a:t>
              </a:r>
              <a:endParaRPr lang="en-US" altLang="zh-CN">
                <a:latin typeface="微软雅黑" pitchFamily="34" charset="-122"/>
                <a:ea typeface="微软雅黑" pitchFamily="34" charset="-122"/>
              </a:endParaRPr>
            </a:p>
          </p:txBody>
        </p:sp>
      </p:grpSp>
      <p:sp>
        <p:nvSpPr>
          <p:cNvPr id="17" name="Line 14"/>
          <p:cNvSpPr>
            <a:spLocks noChangeShapeType="1"/>
          </p:cNvSpPr>
          <p:nvPr/>
        </p:nvSpPr>
        <p:spPr bwMode="auto">
          <a:xfrm>
            <a:off x="2373313" y="3276600"/>
            <a:ext cx="0" cy="228600"/>
          </a:xfrm>
          <a:prstGeom prst="line">
            <a:avLst/>
          </a:prstGeom>
          <a:noFill/>
          <a:ln w="38100">
            <a:solidFill>
              <a:schemeClr val="bg1">
                <a:lumMod val="85000"/>
              </a:schemeClr>
            </a:solidFill>
            <a:round/>
            <a:headEnd/>
            <a:tailEnd/>
          </a:ln>
          <a:effectLst/>
        </p:spPr>
        <p:txBody>
          <a:bodyPr>
            <a:spAutoFit/>
          </a:bodyPr>
          <a:lstStyle/>
          <a:p>
            <a:pPr>
              <a:defRPr/>
            </a:pPr>
            <a:endParaRPr lang="zh-CN" altLang="en-US">
              <a:latin typeface="Arial" pitchFamily="34" charset="0"/>
              <a:ea typeface="宋体" pitchFamily="2" charset="-122"/>
            </a:endParaRPr>
          </a:p>
        </p:txBody>
      </p:sp>
      <p:sp>
        <p:nvSpPr>
          <p:cNvPr id="18" name="Text Box 15"/>
          <p:cNvSpPr txBox="1">
            <a:spLocks noChangeArrowheads="1"/>
          </p:cNvSpPr>
          <p:nvPr/>
        </p:nvSpPr>
        <p:spPr bwMode="auto">
          <a:xfrm>
            <a:off x="5029200" y="3417888"/>
            <a:ext cx="3759200" cy="1379537"/>
          </a:xfrm>
          <a:prstGeom prst="rect">
            <a:avLst/>
          </a:prstGeom>
          <a:noFill/>
          <a:ln w="28575" algn="ctr">
            <a:noFill/>
            <a:miter lim="800000"/>
            <a:headEnd/>
            <a:tailEnd/>
          </a:ln>
          <a:effectLst/>
        </p:spPr>
        <p:txBody>
          <a:bodyPr>
            <a:spAutoFit/>
          </a:bodyPr>
          <a:lstStyle/>
          <a:p>
            <a:pPr marL="174625" indent="-174625">
              <a:spcBef>
                <a:spcPct val="30000"/>
              </a:spcBef>
              <a:defRPr/>
            </a:pPr>
            <a:r>
              <a:rPr lang="en-US" altLang="zh-CN" dirty="0">
                <a:solidFill>
                  <a:srgbClr val="C00000"/>
                </a:solidFill>
                <a:latin typeface="Arial" pitchFamily="34" charset="0"/>
                <a:ea typeface="宋体" pitchFamily="2" charset="-122"/>
              </a:rPr>
              <a:t>Protected Servers</a:t>
            </a:r>
          </a:p>
          <a:p>
            <a:pPr marL="174625" indent="-174625">
              <a:spcBef>
                <a:spcPct val="30000"/>
              </a:spcBef>
              <a:defRPr/>
            </a:pPr>
            <a:endParaRPr lang="en-US" altLang="zh-CN" dirty="0">
              <a:solidFill>
                <a:srgbClr val="C00000"/>
              </a:solidFill>
              <a:latin typeface="Arial" pitchFamily="34" charset="0"/>
              <a:ea typeface="宋体" pitchFamily="2" charset="-122"/>
            </a:endParaRPr>
          </a:p>
          <a:p>
            <a:pPr marL="174625" indent="-174625">
              <a:buFont typeface="Arial" pitchFamily="34" charset="0"/>
              <a:buChar char="•"/>
              <a:defRPr/>
            </a:pPr>
            <a:r>
              <a:rPr lang="zh-CN" altLang="en-US" sz="1400" dirty="0">
                <a:latin typeface="微软雅黑" pitchFamily="34" charset="-122"/>
                <a:ea typeface="微软雅黑" pitchFamily="34" charset="-122"/>
              </a:rPr>
              <a:t>客户端、代理选项</a:t>
            </a:r>
            <a:endParaRPr lang="en-US" altLang="zh-CN" sz="1400" dirty="0">
              <a:latin typeface="微软雅黑" pitchFamily="34" charset="-122"/>
              <a:ea typeface="微软雅黑" pitchFamily="34" charset="-122"/>
            </a:endParaRPr>
          </a:p>
          <a:p>
            <a:pPr>
              <a:buFont typeface="Arial" pitchFamily="34" charset="0"/>
              <a:buChar char="•"/>
              <a:defRPr/>
            </a:pPr>
            <a:r>
              <a:rPr lang="zh-CN" altLang="en-US" sz="1400" dirty="0">
                <a:latin typeface="微软雅黑" pitchFamily="34" charset="-122"/>
                <a:ea typeface="微软雅黑" pitchFamily="34" charset="-122"/>
              </a:rPr>
              <a:t>通过</a:t>
            </a:r>
            <a:r>
              <a:rPr lang="en-US" altLang="zh-CN" sz="1400" dirty="0">
                <a:latin typeface="微软雅黑" pitchFamily="34" charset="-122"/>
                <a:ea typeface="微软雅黑" pitchFamily="34" charset="-122"/>
              </a:rPr>
              <a:t>LAN</a:t>
            </a:r>
            <a:r>
              <a:rPr lang="zh-CN" altLang="en-US" sz="1400" dirty="0">
                <a:latin typeface="微软雅黑" pitchFamily="34" charset="-122"/>
                <a:ea typeface="微软雅黑" pitchFamily="34" charset="-122"/>
              </a:rPr>
              <a:t>或者</a:t>
            </a:r>
            <a:r>
              <a:rPr lang="en-US" altLang="zh-CN" sz="1400" dirty="0">
                <a:latin typeface="微软雅黑" pitchFamily="34" charset="-122"/>
                <a:ea typeface="微软雅黑" pitchFamily="34" charset="-122"/>
              </a:rPr>
              <a:t>SAN</a:t>
            </a:r>
            <a:r>
              <a:rPr lang="zh-CN" altLang="en-US" sz="1400" dirty="0">
                <a:latin typeface="微软雅黑" pitchFamily="34" charset="-122"/>
                <a:ea typeface="微软雅黑" pitchFamily="34" charset="-122"/>
              </a:rPr>
              <a:t>网络发送本地数据到管理服务器</a:t>
            </a:r>
            <a:endParaRPr lang="en-US" altLang="zh-CN" sz="1400" dirty="0">
              <a:latin typeface="微软雅黑" pitchFamily="34" charset="-122"/>
              <a:ea typeface="微软雅黑" pitchFamily="34" charset="-122"/>
            </a:endParaRPr>
          </a:p>
          <a:p>
            <a:pPr>
              <a:buFont typeface="Arial" pitchFamily="34" charset="0"/>
              <a:buChar char="•"/>
              <a:defRPr/>
            </a:pPr>
            <a:endParaRPr lang="zh-CN" altLang="en-US" sz="1400" dirty="0">
              <a:latin typeface="微软雅黑" pitchFamily="34" charset="-122"/>
              <a:ea typeface="微软雅黑" pitchFamily="34" charset="-122"/>
            </a:endParaRPr>
          </a:p>
        </p:txBody>
      </p:sp>
      <p:sp>
        <p:nvSpPr>
          <p:cNvPr id="82959" name="Rectangle 18"/>
          <p:cNvSpPr>
            <a:spLocks noChangeArrowheads="1"/>
          </p:cNvSpPr>
          <p:nvPr/>
        </p:nvSpPr>
        <p:spPr bwMode="auto">
          <a:xfrm>
            <a:off x="0" y="1600200"/>
            <a:ext cx="9144000" cy="1601788"/>
          </a:xfrm>
          <a:prstGeom prst="rect">
            <a:avLst/>
          </a:prstGeom>
          <a:gradFill rotWithShape="1">
            <a:gsLst>
              <a:gs pos="0">
                <a:schemeClr val="bg1"/>
              </a:gs>
              <a:gs pos="100000">
                <a:srgbClr val="DDDDDD"/>
              </a:gs>
            </a:gsLst>
            <a:lin ang="0" scaled="1"/>
          </a:gradFill>
          <a:ln w="9525">
            <a:noFill/>
            <a:miter lim="800000"/>
            <a:headEnd/>
            <a:tailEnd/>
          </a:ln>
        </p:spPr>
        <p:txBody>
          <a:bodyPr anchor="ctr">
            <a:spAutoFit/>
          </a:bodyPr>
          <a:lstStyle/>
          <a:p>
            <a:endParaRPr lang="zh-CN" altLang="en-US"/>
          </a:p>
        </p:txBody>
      </p:sp>
      <p:grpSp>
        <p:nvGrpSpPr>
          <p:cNvPr id="4" name="Group 19"/>
          <p:cNvGrpSpPr>
            <a:grpSpLocks/>
          </p:cNvGrpSpPr>
          <p:nvPr/>
        </p:nvGrpSpPr>
        <p:grpSpPr bwMode="auto">
          <a:xfrm>
            <a:off x="1476375" y="1636713"/>
            <a:ext cx="2314575" cy="1719262"/>
            <a:chOff x="2016" y="661"/>
            <a:chExt cx="1458" cy="1083"/>
          </a:xfrm>
        </p:grpSpPr>
        <p:pic>
          <p:nvPicPr>
            <p:cNvPr id="82989" name="Picture 20" descr="tape_library_and_media"/>
            <p:cNvPicPr>
              <a:picLocks noChangeAspect="1" noChangeArrowheads="1"/>
            </p:cNvPicPr>
            <p:nvPr/>
          </p:nvPicPr>
          <p:blipFill>
            <a:blip r:embed="rId4"/>
            <a:srcRect/>
            <a:stretch>
              <a:fillRect/>
            </a:stretch>
          </p:blipFill>
          <p:spPr bwMode="auto">
            <a:xfrm>
              <a:off x="3003" y="881"/>
              <a:ext cx="415" cy="648"/>
            </a:xfrm>
            <a:prstGeom prst="rect">
              <a:avLst/>
            </a:prstGeom>
            <a:noFill/>
            <a:ln w="9525">
              <a:noFill/>
              <a:miter lim="800000"/>
              <a:headEnd/>
              <a:tailEnd/>
            </a:ln>
          </p:spPr>
        </p:pic>
        <p:grpSp>
          <p:nvGrpSpPr>
            <p:cNvPr id="5" name="Group 21"/>
            <p:cNvGrpSpPr>
              <a:grpSpLocks/>
            </p:cNvGrpSpPr>
            <p:nvPr/>
          </p:nvGrpSpPr>
          <p:grpSpPr bwMode="auto">
            <a:xfrm>
              <a:off x="2581" y="661"/>
              <a:ext cx="893" cy="1043"/>
              <a:chOff x="2538" y="660"/>
              <a:chExt cx="1025" cy="1200"/>
            </a:xfrm>
          </p:grpSpPr>
          <p:sp>
            <p:nvSpPr>
              <p:cNvPr id="82993" name="Rectangle 22"/>
              <p:cNvSpPr>
                <a:spLocks noChangeArrowheads="1"/>
              </p:cNvSpPr>
              <p:nvPr/>
            </p:nvSpPr>
            <p:spPr bwMode="auto">
              <a:xfrm>
                <a:off x="2840" y="660"/>
                <a:ext cx="723" cy="201"/>
              </a:xfrm>
              <a:prstGeom prst="rect">
                <a:avLst/>
              </a:prstGeom>
              <a:noFill/>
              <a:ln w="9525" algn="ctr">
                <a:noFill/>
                <a:miter lim="800000"/>
                <a:headEnd/>
                <a:tailEnd/>
              </a:ln>
            </p:spPr>
            <p:txBody>
              <a:bodyPr wrap="none">
                <a:spAutoFit/>
              </a:bodyPr>
              <a:lstStyle/>
              <a:p>
                <a:pPr algn="ctr">
                  <a:spcBef>
                    <a:spcPct val="50000"/>
                  </a:spcBef>
                </a:pPr>
                <a:r>
                  <a:rPr lang="zh-CN" altLang="en-US">
                    <a:latin typeface="微软雅黑" pitchFamily="34" charset="-122"/>
                    <a:ea typeface="微软雅黑" pitchFamily="34" charset="-122"/>
                  </a:rPr>
                  <a:t>管理服务器</a:t>
                </a:r>
                <a:r>
                  <a:rPr lang="en-US" altLang="zh-CN">
                    <a:latin typeface="微软雅黑" pitchFamily="34" charset="-122"/>
                    <a:ea typeface="微软雅黑" pitchFamily="34" charset="-122"/>
                  </a:rPr>
                  <a:t> </a:t>
                </a:r>
              </a:p>
            </p:txBody>
          </p:sp>
          <p:pic>
            <p:nvPicPr>
              <p:cNvPr id="82994" name="Picture 23" descr="enterprise_host"/>
              <p:cNvPicPr>
                <a:picLocks noChangeAspect="1" noChangeArrowheads="1"/>
              </p:cNvPicPr>
              <p:nvPr/>
            </p:nvPicPr>
            <p:blipFill>
              <a:blip r:embed="rId3"/>
              <a:srcRect/>
              <a:stretch>
                <a:fillRect/>
              </a:stretch>
            </p:blipFill>
            <p:spPr bwMode="auto">
              <a:xfrm>
                <a:off x="2538" y="1027"/>
                <a:ext cx="549" cy="833"/>
              </a:xfrm>
              <a:prstGeom prst="rect">
                <a:avLst/>
              </a:prstGeom>
              <a:noFill/>
              <a:ln w="9525">
                <a:noFill/>
                <a:miter lim="800000"/>
                <a:headEnd/>
                <a:tailEnd/>
              </a:ln>
            </p:spPr>
          </p:pic>
        </p:grpSp>
        <p:sp>
          <p:nvSpPr>
            <p:cNvPr id="82991" name="Rectangle 24"/>
            <p:cNvSpPr>
              <a:spLocks noChangeArrowheads="1"/>
            </p:cNvSpPr>
            <p:nvPr/>
          </p:nvSpPr>
          <p:spPr bwMode="auto">
            <a:xfrm>
              <a:off x="2016" y="1487"/>
              <a:ext cx="439" cy="174"/>
            </a:xfrm>
            <a:prstGeom prst="rect">
              <a:avLst/>
            </a:prstGeom>
            <a:noFill/>
            <a:ln w="9525" algn="ctr">
              <a:noFill/>
              <a:miter lim="800000"/>
              <a:headEnd/>
              <a:tailEnd/>
            </a:ln>
          </p:spPr>
          <p:txBody>
            <a:bodyPr>
              <a:spAutoFit/>
            </a:bodyPr>
            <a:lstStyle/>
            <a:p>
              <a:pPr algn="r"/>
              <a:r>
                <a:rPr lang="en-US" altLang="zh-CN">
                  <a:latin typeface="微软雅黑" pitchFamily="34" charset="-122"/>
                  <a:ea typeface="微软雅黑" pitchFamily="34" charset="-122"/>
                </a:rPr>
                <a:t>BE DB</a:t>
              </a:r>
            </a:p>
          </p:txBody>
        </p:sp>
        <p:pic>
          <p:nvPicPr>
            <p:cNvPr id="82992" name="Picture 25" descr="database"/>
            <p:cNvPicPr>
              <a:picLocks noChangeAspect="1" noChangeArrowheads="1"/>
            </p:cNvPicPr>
            <p:nvPr/>
          </p:nvPicPr>
          <p:blipFill>
            <a:blip r:embed="rId5"/>
            <a:srcRect/>
            <a:stretch>
              <a:fillRect/>
            </a:stretch>
          </p:blipFill>
          <p:spPr bwMode="auto">
            <a:xfrm>
              <a:off x="2429" y="1413"/>
              <a:ext cx="310" cy="331"/>
            </a:xfrm>
            <a:prstGeom prst="rect">
              <a:avLst/>
            </a:prstGeom>
            <a:noFill/>
            <a:ln w="9525">
              <a:noFill/>
              <a:miter lim="800000"/>
              <a:headEnd/>
              <a:tailEnd/>
            </a:ln>
          </p:spPr>
        </p:pic>
      </p:grpSp>
      <p:sp>
        <p:nvSpPr>
          <p:cNvPr id="26" name="Text Box 26"/>
          <p:cNvSpPr txBox="1">
            <a:spLocks noChangeArrowheads="1"/>
          </p:cNvSpPr>
          <p:nvPr/>
        </p:nvSpPr>
        <p:spPr bwMode="auto">
          <a:xfrm>
            <a:off x="4957763" y="1660525"/>
            <a:ext cx="3932237" cy="1576388"/>
          </a:xfrm>
          <a:prstGeom prst="rect">
            <a:avLst/>
          </a:prstGeom>
          <a:noFill/>
          <a:ln w="28575" algn="ctr">
            <a:noFill/>
            <a:miter lim="800000"/>
            <a:headEnd/>
            <a:tailEnd/>
          </a:ln>
          <a:effectLst/>
        </p:spPr>
        <p:txBody>
          <a:bodyPr>
            <a:spAutoFit/>
          </a:bodyPr>
          <a:lstStyle/>
          <a:p>
            <a:pPr marL="174625" indent="-174625">
              <a:spcBef>
                <a:spcPct val="30000"/>
              </a:spcBef>
            </a:pPr>
            <a:r>
              <a:rPr lang="en-US" altLang="zh-CN">
                <a:solidFill>
                  <a:srgbClr val="C00000"/>
                </a:solidFill>
              </a:rPr>
              <a:t>Backup Exec Server(s)</a:t>
            </a:r>
          </a:p>
          <a:p>
            <a:pPr marL="174625" indent="-174625">
              <a:spcBef>
                <a:spcPct val="30000"/>
              </a:spcBef>
            </a:pPr>
            <a:endParaRPr lang="en-US" altLang="zh-CN"/>
          </a:p>
          <a:p>
            <a:pPr marL="174625" indent="-174625">
              <a:buFont typeface="Arial" charset="0"/>
              <a:buChar char="•"/>
            </a:pPr>
            <a:r>
              <a:rPr lang="zh-CN" altLang="en-US" sz="1400">
                <a:latin typeface="微软雅黑" pitchFamily="34" charset="-122"/>
                <a:ea typeface="微软雅黑" pitchFamily="34" charset="-122"/>
              </a:rPr>
              <a:t>是整个备份体系的大脑，也是唯一的大脑</a:t>
            </a:r>
            <a:endParaRPr lang="en-US" altLang="zh-CN" sz="1400">
              <a:latin typeface="微软雅黑" pitchFamily="34" charset="-122"/>
              <a:ea typeface="微软雅黑" pitchFamily="34" charset="-122"/>
            </a:endParaRPr>
          </a:p>
          <a:p>
            <a:pPr marL="174625" indent="-174625">
              <a:buFont typeface="Arial" charset="0"/>
              <a:buChar char="•"/>
            </a:pPr>
            <a:r>
              <a:rPr lang="zh-CN" altLang="en-US" sz="1400">
                <a:latin typeface="微软雅黑" pitchFamily="34" charset="-122"/>
                <a:ea typeface="微软雅黑" pitchFamily="34" charset="-122"/>
              </a:rPr>
              <a:t>负责根据预定义的策略调度所有的备份作业</a:t>
            </a:r>
          </a:p>
          <a:p>
            <a:pPr marL="174625" indent="-174625">
              <a:buFont typeface="Arial" charset="0"/>
              <a:buChar char="•"/>
            </a:pPr>
            <a:r>
              <a:rPr lang="zh-CN" altLang="en-US" sz="1400">
                <a:latin typeface="微软雅黑" pitchFamily="34" charset="-122"/>
                <a:ea typeface="微软雅黑" pitchFamily="34" charset="-122"/>
              </a:rPr>
              <a:t>存储设备的控制者，备份数据的接收者</a:t>
            </a:r>
            <a:endParaRPr lang="en-US" altLang="zh-CN" sz="1400">
              <a:latin typeface="微软雅黑" pitchFamily="34" charset="-122"/>
              <a:ea typeface="微软雅黑" pitchFamily="34" charset="-122"/>
            </a:endParaRPr>
          </a:p>
          <a:p>
            <a:pPr marL="174625" indent="-174625">
              <a:buFont typeface="Arial" charset="0"/>
              <a:buChar char="•"/>
            </a:pPr>
            <a:r>
              <a:rPr lang="zh-CN" altLang="en-US" sz="1400">
                <a:latin typeface="微软雅黑" pitchFamily="34" charset="-122"/>
                <a:ea typeface="微软雅黑" pitchFamily="34" charset="-122"/>
              </a:rPr>
              <a:t>仅负责管理与之直接连接的存储设备</a:t>
            </a:r>
          </a:p>
          <a:p>
            <a:pPr marL="174625" indent="-174625">
              <a:buFont typeface="Arial" charset="0"/>
              <a:buChar char="•"/>
            </a:pPr>
            <a:endParaRPr lang="en-US" altLang="zh-CN" sz="1400">
              <a:latin typeface="微软雅黑" pitchFamily="34" charset="-122"/>
              <a:ea typeface="微软雅黑" pitchFamily="34" charset="-122"/>
            </a:endParaRPr>
          </a:p>
        </p:txBody>
      </p:sp>
      <p:sp>
        <p:nvSpPr>
          <p:cNvPr id="82962" name="Rectangle 28"/>
          <p:cNvSpPr>
            <a:spLocks noChangeArrowheads="1"/>
          </p:cNvSpPr>
          <p:nvPr/>
        </p:nvSpPr>
        <p:spPr bwMode="auto">
          <a:xfrm>
            <a:off x="0" y="4957763"/>
            <a:ext cx="9144000" cy="1600200"/>
          </a:xfrm>
          <a:prstGeom prst="rect">
            <a:avLst/>
          </a:prstGeom>
          <a:gradFill rotWithShape="1">
            <a:gsLst>
              <a:gs pos="0">
                <a:schemeClr val="bg1"/>
              </a:gs>
              <a:gs pos="100000">
                <a:srgbClr val="DDDDDD"/>
              </a:gs>
            </a:gsLst>
            <a:lin ang="0" scaled="1"/>
          </a:gradFill>
          <a:ln w="9525">
            <a:noFill/>
            <a:miter lim="800000"/>
            <a:headEnd/>
            <a:tailEnd/>
          </a:ln>
        </p:spPr>
        <p:txBody>
          <a:bodyPr anchor="ctr">
            <a:spAutoFit/>
          </a:bodyPr>
          <a:lstStyle/>
          <a:p>
            <a:endParaRPr lang="zh-CN" altLang="en-US"/>
          </a:p>
        </p:txBody>
      </p:sp>
      <p:sp>
        <p:nvSpPr>
          <p:cNvPr id="82963" name="Text Box 29"/>
          <p:cNvSpPr txBox="1">
            <a:spLocks noChangeArrowheads="1"/>
          </p:cNvSpPr>
          <p:nvPr/>
        </p:nvSpPr>
        <p:spPr bwMode="auto">
          <a:xfrm>
            <a:off x="2011363" y="5643563"/>
            <a:ext cx="1262062" cy="276225"/>
          </a:xfrm>
          <a:prstGeom prst="rect">
            <a:avLst/>
          </a:prstGeom>
          <a:noFill/>
          <a:ln w="9525" algn="ctr">
            <a:noFill/>
            <a:miter lim="800000"/>
            <a:headEnd/>
            <a:tailEnd/>
          </a:ln>
        </p:spPr>
        <p:txBody>
          <a:bodyPr wrap="none">
            <a:spAutoFit/>
          </a:bodyPr>
          <a:lstStyle/>
          <a:p>
            <a:pPr algn="ctr"/>
            <a:r>
              <a:rPr lang="zh-CN" altLang="en-US">
                <a:latin typeface="微软雅黑" pitchFamily="34" charset="-122"/>
                <a:ea typeface="微软雅黑" pitchFamily="34" charset="-122"/>
              </a:rPr>
              <a:t>台式机、笔记本</a:t>
            </a:r>
            <a:endParaRPr lang="en-US" altLang="zh-CN">
              <a:latin typeface="微软雅黑" pitchFamily="34" charset="-122"/>
              <a:ea typeface="微软雅黑" pitchFamily="34" charset="-122"/>
            </a:endParaRPr>
          </a:p>
        </p:txBody>
      </p:sp>
      <p:sp>
        <p:nvSpPr>
          <p:cNvPr id="36" name="Line 30"/>
          <p:cNvSpPr>
            <a:spLocks noChangeShapeType="1"/>
          </p:cNvSpPr>
          <p:nvPr/>
        </p:nvSpPr>
        <p:spPr bwMode="auto">
          <a:xfrm>
            <a:off x="1076325" y="4876800"/>
            <a:ext cx="0" cy="10668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37" name="Line 31"/>
          <p:cNvSpPr>
            <a:spLocks noChangeShapeType="1"/>
          </p:cNvSpPr>
          <p:nvPr/>
        </p:nvSpPr>
        <p:spPr bwMode="auto">
          <a:xfrm>
            <a:off x="4162425" y="4876800"/>
            <a:ext cx="0" cy="10668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38" name="Line 32"/>
          <p:cNvSpPr>
            <a:spLocks noChangeShapeType="1"/>
          </p:cNvSpPr>
          <p:nvPr/>
        </p:nvSpPr>
        <p:spPr bwMode="auto">
          <a:xfrm flipV="1">
            <a:off x="1571625" y="5386388"/>
            <a:ext cx="0" cy="4572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39" name="Line 33"/>
          <p:cNvSpPr>
            <a:spLocks noChangeShapeType="1"/>
          </p:cNvSpPr>
          <p:nvPr/>
        </p:nvSpPr>
        <p:spPr bwMode="auto">
          <a:xfrm flipV="1">
            <a:off x="581025" y="5386388"/>
            <a:ext cx="0" cy="4572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40" name="Line 34"/>
          <p:cNvSpPr>
            <a:spLocks noChangeShapeType="1"/>
          </p:cNvSpPr>
          <p:nvPr/>
        </p:nvSpPr>
        <p:spPr bwMode="auto">
          <a:xfrm>
            <a:off x="581025" y="5386388"/>
            <a:ext cx="990600" cy="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41" name="Line 35"/>
          <p:cNvSpPr>
            <a:spLocks noChangeShapeType="1"/>
          </p:cNvSpPr>
          <p:nvPr/>
        </p:nvSpPr>
        <p:spPr bwMode="auto">
          <a:xfrm flipV="1">
            <a:off x="4657725" y="5386388"/>
            <a:ext cx="0" cy="4572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42" name="Line 36"/>
          <p:cNvSpPr>
            <a:spLocks noChangeShapeType="1"/>
          </p:cNvSpPr>
          <p:nvPr/>
        </p:nvSpPr>
        <p:spPr bwMode="auto">
          <a:xfrm flipV="1">
            <a:off x="3667125" y="5386388"/>
            <a:ext cx="0" cy="45720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
        <p:nvSpPr>
          <p:cNvPr id="43" name="Text Box 37"/>
          <p:cNvSpPr txBox="1">
            <a:spLocks noChangeArrowheads="1"/>
          </p:cNvSpPr>
          <p:nvPr/>
        </p:nvSpPr>
        <p:spPr bwMode="auto">
          <a:xfrm>
            <a:off x="5084763" y="5105400"/>
            <a:ext cx="3743325" cy="796925"/>
          </a:xfrm>
          <a:prstGeom prst="rect">
            <a:avLst/>
          </a:prstGeom>
          <a:noFill/>
          <a:ln w="28575" algn="ctr">
            <a:noFill/>
            <a:miter lim="800000"/>
            <a:headEnd/>
            <a:tailEnd/>
          </a:ln>
          <a:effectLst/>
        </p:spPr>
        <p:txBody>
          <a:bodyPr>
            <a:spAutoFit/>
          </a:bodyPr>
          <a:lstStyle/>
          <a:p>
            <a:pPr marL="231775" indent="-231775">
              <a:spcBef>
                <a:spcPct val="30000"/>
              </a:spcBef>
              <a:defRPr/>
            </a:pPr>
            <a:r>
              <a:rPr lang="en-US" altLang="zh-CN" dirty="0">
                <a:solidFill>
                  <a:srgbClr val="C00000"/>
                </a:solidFill>
                <a:latin typeface="Arial" pitchFamily="34" charset="0"/>
                <a:ea typeface="宋体" pitchFamily="2" charset="-122"/>
              </a:rPr>
              <a:t>Protected Workstations</a:t>
            </a:r>
          </a:p>
          <a:p>
            <a:pPr marL="231775" indent="-231775">
              <a:spcBef>
                <a:spcPct val="30000"/>
              </a:spcBef>
              <a:defRPr/>
            </a:pPr>
            <a:endParaRPr lang="en-US" altLang="zh-CN" dirty="0">
              <a:latin typeface="Arial" pitchFamily="34" charset="0"/>
              <a:ea typeface="宋体" pitchFamily="2" charset="-122"/>
            </a:endParaRPr>
          </a:p>
          <a:p>
            <a:pPr marL="174625" indent="-174625">
              <a:spcBef>
                <a:spcPct val="30000"/>
              </a:spcBef>
              <a:buFontTx/>
              <a:buChar char="•"/>
              <a:defRPr/>
            </a:pPr>
            <a:r>
              <a:rPr lang="zh-CN" altLang="en-US" sz="1400" dirty="0">
                <a:latin typeface="微软雅黑" pitchFamily="34" charset="-122"/>
                <a:ea typeface="微软雅黑" pitchFamily="34" charset="-122"/>
              </a:rPr>
              <a:t>台式机、笔记本选项</a:t>
            </a:r>
            <a:endParaRPr lang="en-US" altLang="zh-CN" sz="1400" dirty="0">
              <a:latin typeface="微软雅黑" pitchFamily="34" charset="-122"/>
              <a:ea typeface="微软雅黑" pitchFamily="34" charset="-122"/>
            </a:endParaRPr>
          </a:p>
        </p:txBody>
      </p:sp>
      <p:grpSp>
        <p:nvGrpSpPr>
          <p:cNvPr id="6" name="Group 38"/>
          <p:cNvGrpSpPr>
            <a:grpSpLocks/>
          </p:cNvGrpSpPr>
          <p:nvPr/>
        </p:nvGrpSpPr>
        <p:grpSpPr bwMode="auto">
          <a:xfrm>
            <a:off x="293688" y="5948363"/>
            <a:ext cx="1609725" cy="471487"/>
            <a:chOff x="1001" y="2160"/>
            <a:chExt cx="1014" cy="297"/>
          </a:xfrm>
        </p:grpSpPr>
        <p:grpSp>
          <p:nvGrpSpPr>
            <p:cNvPr id="7" name="Group 39"/>
            <p:cNvGrpSpPr>
              <a:grpSpLocks/>
            </p:cNvGrpSpPr>
            <p:nvPr/>
          </p:nvGrpSpPr>
          <p:grpSpPr bwMode="auto">
            <a:xfrm>
              <a:off x="1721" y="2160"/>
              <a:ext cx="294" cy="297"/>
              <a:chOff x="1968" y="816"/>
              <a:chExt cx="310" cy="326"/>
            </a:xfrm>
          </p:grpSpPr>
          <p:pic>
            <p:nvPicPr>
              <p:cNvPr id="82987" name="Picture 40" descr="windows_desktop"/>
              <p:cNvPicPr>
                <a:picLocks noChangeAspect="1" noChangeArrowheads="1"/>
              </p:cNvPicPr>
              <p:nvPr/>
            </p:nvPicPr>
            <p:blipFill>
              <a:blip r:embed="rId6"/>
              <a:srcRect/>
              <a:stretch>
                <a:fillRect/>
              </a:stretch>
            </p:blipFill>
            <p:spPr bwMode="auto">
              <a:xfrm>
                <a:off x="1968" y="816"/>
                <a:ext cx="239" cy="288"/>
              </a:xfrm>
              <a:prstGeom prst="rect">
                <a:avLst/>
              </a:prstGeom>
              <a:noFill/>
              <a:ln w="9525">
                <a:noFill/>
                <a:miter lim="800000"/>
                <a:headEnd/>
                <a:tailEnd/>
              </a:ln>
            </p:spPr>
          </p:pic>
          <p:pic>
            <p:nvPicPr>
              <p:cNvPr id="82988" name="Picture 41" descr="keyboard"/>
              <p:cNvPicPr>
                <a:picLocks noChangeAspect="1" noChangeArrowheads="1"/>
              </p:cNvPicPr>
              <p:nvPr/>
            </p:nvPicPr>
            <p:blipFill>
              <a:blip r:embed="rId7"/>
              <a:srcRect/>
              <a:stretch>
                <a:fillRect/>
              </a:stretch>
            </p:blipFill>
            <p:spPr bwMode="auto">
              <a:xfrm>
                <a:off x="2094" y="1026"/>
                <a:ext cx="184" cy="116"/>
              </a:xfrm>
              <a:prstGeom prst="rect">
                <a:avLst/>
              </a:prstGeom>
              <a:noFill/>
              <a:ln w="9525">
                <a:noFill/>
                <a:miter lim="800000"/>
                <a:headEnd/>
                <a:tailEnd/>
              </a:ln>
            </p:spPr>
          </p:pic>
        </p:grpSp>
        <p:grpSp>
          <p:nvGrpSpPr>
            <p:cNvPr id="8" name="Group 42"/>
            <p:cNvGrpSpPr>
              <a:grpSpLocks/>
            </p:cNvGrpSpPr>
            <p:nvPr/>
          </p:nvGrpSpPr>
          <p:grpSpPr bwMode="auto">
            <a:xfrm>
              <a:off x="1001" y="2160"/>
              <a:ext cx="294" cy="297"/>
              <a:chOff x="1968" y="816"/>
              <a:chExt cx="310" cy="326"/>
            </a:xfrm>
          </p:grpSpPr>
          <p:pic>
            <p:nvPicPr>
              <p:cNvPr id="82985" name="Picture 43" descr="windows_desktop"/>
              <p:cNvPicPr>
                <a:picLocks noChangeAspect="1" noChangeArrowheads="1"/>
              </p:cNvPicPr>
              <p:nvPr/>
            </p:nvPicPr>
            <p:blipFill>
              <a:blip r:embed="rId6"/>
              <a:srcRect/>
              <a:stretch>
                <a:fillRect/>
              </a:stretch>
            </p:blipFill>
            <p:spPr bwMode="auto">
              <a:xfrm>
                <a:off x="1968" y="816"/>
                <a:ext cx="239" cy="288"/>
              </a:xfrm>
              <a:prstGeom prst="rect">
                <a:avLst/>
              </a:prstGeom>
              <a:noFill/>
              <a:ln w="9525">
                <a:noFill/>
                <a:miter lim="800000"/>
                <a:headEnd/>
                <a:tailEnd/>
              </a:ln>
            </p:spPr>
          </p:pic>
          <p:pic>
            <p:nvPicPr>
              <p:cNvPr id="82986" name="Picture 44" descr="keyboard"/>
              <p:cNvPicPr>
                <a:picLocks noChangeAspect="1" noChangeArrowheads="1"/>
              </p:cNvPicPr>
              <p:nvPr/>
            </p:nvPicPr>
            <p:blipFill>
              <a:blip r:embed="rId7"/>
              <a:srcRect/>
              <a:stretch>
                <a:fillRect/>
              </a:stretch>
            </p:blipFill>
            <p:spPr bwMode="auto">
              <a:xfrm>
                <a:off x="2094" y="1026"/>
                <a:ext cx="184" cy="116"/>
              </a:xfrm>
              <a:prstGeom prst="rect">
                <a:avLst/>
              </a:prstGeom>
              <a:noFill/>
              <a:ln w="9525">
                <a:noFill/>
                <a:miter lim="800000"/>
                <a:headEnd/>
                <a:tailEnd/>
              </a:ln>
            </p:spPr>
          </p:pic>
        </p:grpSp>
        <p:pic>
          <p:nvPicPr>
            <p:cNvPr id="82984" name="Picture 45" descr="laptop"/>
            <p:cNvPicPr>
              <a:picLocks noChangeAspect="1" noChangeArrowheads="1"/>
            </p:cNvPicPr>
            <p:nvPr/>
          </p:nvPicPr>
          <p:blipFill>
            <a:blip r:embed="rId8"/>
            <a:srcRect/>
            <a:stretch>
              <a:fillRect/>
            </a:stretch>
          </p:blipFill>
          <p:spPr bwMode="auto">
            <a:xfrm>
              <a:off x="1392" y="2160"/>
              <a:ext cx="228" cy="242"/>
            </a:xfrm>
            <a:prstGeom prst="rect">
              <a:avLst/>
            </a:prstGeom>
            <a:noFill/>
            <a:ln w="9525">
              <a:noFill/>
              <a:miter lim="800000"/>
              <a:headEnd/>
              <a:tailEnd/>
            </a:ln>
          </p:spPr>
        </p:pic>
      </p:grpSp>
      <p:grpSp>
        <p:nvGrpSpPr>
          <p:cNvPr id="9" name="Group 46"/>
          <p:cNvGrpSpPr>
            <a:grpSpLocks/>
          </p:cNvGrpSpPr>
          <p:nvPr/>
        </p:nvGrpSpPr>
        <p:grpSpPr bwMode="auto">
          <a:xfrm>
            <a:off x="3341688" y="5948363"/>
            <a:ext cx="1609725" cy="471487"/>
            <a:chOff x="1001" y="2160"/>
            <a:chExt cx="1014" cy="297"/>
          </a:xfrm>
        </p:grpSpPr>
        <p:grpSp>
          <p:nvGrpSpPr>
            <p:cNvPr id="11" name="Group 47"/>
            <p:cNvGrpSpPr>
              <a:grpSpLocks/>
            </p:cNvGrpSpPr>
            <p:nvPr/>
          </p:nvGrpSpPr>
          <p:grpSpPr bwMode="auto">
            <a:xfrm>
              <a:off x="1721" y="2160"/>
              <a:ext cx="294" cy="297"/>
              <a:chOff x="1968" y="816"/>
              <a:chExt cx="310" cy="326"/>
            </a:xfrm>
          </p:grpSpPr>
          <p:pic>
            <p:nvPicPr>
              <p:cNvPr id="82980" name="Picture 48" descr="windows_desktop"/>
              <p:cNvPicPr>
                <a:picLocks noChangeAspect="1" noChangeArrowheads="1"/>
              </p:cNvPicPr>
              <p:nvPr/>
            </p:nvPicPr>
            <p:blipFill>
              <a:blip r:embed="rId6"/>
              <a:srcRect/>
              <a:stretch>
                <a:fillRect/>
              </a:stretch>
            </p:blipFill>
            <p:spPr bwMode="auto">
              <a:xfrm>
                <a:off x="1968" y="816"/>
                <a:ext cx="239" cy="288"/>
              </a:xfrm>
              <a:prstGeom prst="rect">
                <a:avLst/>
              </a:prstGeom>
              <a:noFill/>
              <a:ln w="9525">
                <a:noFill/>
                <a:miter lim="800000"/>
                <a:headEnd/>
                <a:tailEnd/>
              </a:ln>
            </p:spPr>
          </p:pic>
          <p:pic>
            <p:nvPicPr>
              <p:cNvPr id="82981" name="Picture 49" descr="keyboard"/>
              <p:cNvPicPr>
                <a:picLocks noChangeAspect="1" noChangeArrowheads="1"/>
              </p:cNvPicPr>
              <p:nvPr/>
            </p:nvPicPr>
            <p:blipFill>
              <a:blip r:embed="rId7"/>
              <a:srcRect/>
              <a:stretch>
                <a:fillRect/>
              </a:stretch>
            </p:blipFill>
            <p:spPr bwMode="auto">
              <a:xfrm>
                <a:off x="2094" y="1026"/>
                <a:ext cx="184" cy="116"/>
              </a:xfrm>
              <a:prstGeom prst="rect">
                <a:avLst/>
              </a:prstGeom>
              <a:noFill/>
              <a:ln w="9525">
                <a:noFill/>
                <a:miter lim="800000"/>
                <a:headEnd/>
                <a:tailEnd/>
              </a:ln>
            </p:spPr>
          </p:pic>
        </p:grpSp>
        <p:grpSp>
          <p:nvGrpSpPr>
            <p:cNvPr id="14" name="Group 50"/>
            <p:cNvGrpSpPr>
              <a:grpSpLocks/>
            </p:cNvGrpSpPr>
            <p:nvPr/>
          </p:nvGrpSpPr>
          <p:grpSpPr bwMode="auto">
            <a:xfrm>
              <a:off x="1001" y="2160"/>
              <a:ext cx="294" cy="297"/>
              <a:chOff x="1968" y="816"/>
              <a:chExt cx="310" cy="326"/>
            </a:xfrm>
          </p:grpSpPr>
          <p:pic>
            <p:nvPicPr>
              <p:cNvPr id="82978" name="Picture 51" descr="windows_desktop"/>
              <p:cNvPicPr>
                <a:picLocks noChangeAspect="1" noChangeArrowheads="1"/>
              </p:cNvPicPr>
              <p:nvPr/>
            </p:nvPicPr>
            <p:blipFill>
              <a:blip r:embed="rId6"/>
              <a:srcRect/>
              <a:stretch>
                <a:fillRect/>
              </a:stretch>
            </p:blipFill>
            <p:spPr bwMode="auto">
              <a:xfrm>
                <a:off x="1968" y="816"/>
                <a:ext cx="239" cy="288"/>
              </a:xfrm>
              <a:prstGeom prst="rect">
                <a:avLst/>
              </a:prstGeom>
              <a:noFill/>
              <a:ln w="9525">
                <a:noFill/>
                <a:miter lim="800000"/>
                <a:headEnd/>
                <a:tailEnd/>
              </a:ln>
            </p:spPr>
          </p:pic>
          <p:pic>
            <p:nvPicPr>
              <p:cNvPr id="82979" name="Picture 52" descr="keyboard"/>
              <p:cNvPicPr>
                <a:picLocks noChangeAspect="1" noChangeArrowheads="1"/>
              </p:cNvPicPr>
              <p:nvPr/>
            </p:nvPicPr>
            <p:blipFill>
              <a:blip r:embed="rId7"/>
              <a:srcRect/>
              <a:stretch>
                <a:fillRect/>
              </a:stretch>
            </p:blipFill>
            <p:spPr bwMode="auto">
              <a:xfrm>
                <a:off x="2094" y="1026"/>
                <a:ext cx="184" cy="116"/>
              </a:xfrm>
              <a:prstGeom prst="rect">
                <a:avLst/>
              </a:prstGeom>
              <a:noFill/>
              <a:ln w="9525">
                <a:noFill/>
                <a:miter lim="800000"/>
                <a:headEnd/>
                <a:tailEnd/>
              </a:ln>
            </p:spPr>
          </p:pic>
        </p:grpSp>
        <p:pic>
          <p:nvPicPr>
            <p:cNvPr id="82977" name="Picture 53" descr="laptop"/>
            <p:cNvPicPr>
              <a:picLocks noChangeAspect="1" noChangeArrowheads="1"/>
            </p:cNvPicPr>
            <p:nvPr/>
          </p:nvPicPr>
          <p:blipFill>
            <a:blip r:embed="rId8"/>
            <a:srcRect/>
            <a:stretch>
              <a:fillRect/>
            </a:stretch>
          </p:blipFill>
          <p:spPr bwMode="auto">
            <a:xfrm>
              <a:off x="1392" y="2160"/>
              <a:ext cx="228" cy="242"/>
            </a:xfrm>
            <a:prstGeom prst="rect">
              <a:avLst/>
            </a:prstGeom>
            <a:noFill/>
            <a:ln w="9525">
              <a:noFill/>
              <a:miter lim="800000"/>
              <a:headEnd/>
              <a:tailEnd/>
            </a:ln>
          </p:spPr>
        </p:pic>
      </p:grpSp>
      <p:sp>
        <p:nvSpPr>
          <p:cNvPr id="46" name="Line 54"/>
          <p:cNvSpPr>
            <a:spLocks noChangeShapeType="1"/>
          </p:cNvSpPr>
          <p:nvPr/>
        </p:nvSpPr>
        <p:spPr bwMode="auto">
          <a:xfrm>
            <a:off x="3656013" y="5392738"/>
            <a:ext cx="990600" cy="0"/>
          </a:xfrm>
          <a:prstGeom prst="line">
            <a:avLst/>
          </a:prstGeom>
          <a:noFill/>
          <a:ln w="28575">
            <a:solidFill>
              <a:schemeClr val="bg1">
                <a:lumMod val="85000"/>
              </a:schemeClr>
            </a:solidFill>
            <a:round/>
            <a:headEnd/>
            <a:tailEnd/>
          </a:ln>
          <a:effectLst/>
        </p:spPr>
        <p:txBody>
          <a:bodyPr wrap="none">
            <a:spAutoFit/>
          </a:bodyPr>
          <a:lstStyle/>
          <a:p>
            <a:pPr>
              <a:defRPr/>
            </a:pPr>
            <a:endParaRPr lang="zh-CN" altLang="en-US">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存储软件</a:t>
            </a:r>
          </a:p>
        </p:txBody>
      </p:sp>
      <p:sp>
        <p:nvSpPr>
          <p:cNvPr id="83973" name="Rectangle 3"/>
          <p:cNvSpPr>
            <a:spLocks noChangeArrowheads="1"/>
          </p:cNvSpPr>
          <p:nvPr/>
        </p:nvSpPr>
        <p:spPr bwMode="auto">
          <a:xfrm>
            <a:off x="517530" y="1627202"/>
            <a:ext cx="47688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a:solidFill>
                  <a:srgbClr val="C00000"/>
                </a:solidFill>
                <a:latin typeface="微软雅黑" pitchFamily="34" charset="-122"/>
                <a:ea typeface="微软雅黑" pitchFamily="34" charset="-122"/>
              </a:rPr>
              <a:t>Verities  Backup Exec </a:t>
            </a:r>
            <a:r>
              <a:rPr lang="zh-CN" altLang="en-US" sz="1800">
                <a:solidFill>
                  <a:srgbClr val="C00000"/>
                </a:solidFill>
                <a:latin typeface="微软雅黑" pitchFamily="34" charset="-122"/>
                <a:ea typeface="微软雅黑" pitchFamily="34" charset="-122"/>
              </a:rPr>
              <a:t>备份软件的价值</a:t>
            </a:r>
            <a:endParaRPr lang="en-US" altLang="zh-CN" sz="1800">
              <a:solidFill>
                <a:srgbClr val="C00000"/>
              </a:solidFill>
              <a:latin typeface="微软雅黑" pitchFamily="34" charset="-122"/>
              <a:ea typeface="微软雅黑" pitchFamily="34" charset="-122"/>
            </a:endParaRPr>
          </a:p>
        </p:txBody>
      </p:sp>
      <p:sp>
        <p:nvSpPr>
          <p:cNvPr id="83974" name="Rectangle 3"/>
          <p:cNvSpPr txBox="1">
            <a:spLocks noChangeArrowheads="1"/>
          </p:cNvSpPr>
          <p:nvPr/>
        </p:nvSpPr>
        <p:spPr bwMode="auto">
          <a:xfrm>
            <a:off x="1016005" y="2270139"/>
            <a:ext cx="4248150" cy="3230563"/>
          </a:xfrm>
          <a:prstGeom prst="rect">
            <a:avLst/>
          </a:prstGeom>
          <a:noFill/>
          <a:ln w="9525">
            <a:noFill/>
            <a:miter lim="800000"/>
            <a:headEnd/>
            <a:tailEnd/>
          </a:ln>
        </p:spPr>
        <p:txBody>
          <a:bodyPr/>
          <a:lstStyle/>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连续保护您的数据</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提高应用的可用性</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提高备份的质量</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减小备份窗口</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减少</a:t>
            </a:r>
            <a:r>
              <a:rPr lang="en-US" altLang="zh-CN" sz="1600">
                <a:latin typeface="微软雅黑" pitchFamily="34" charset="-122"/>
                <a:ea typeface="微软雅黑" pitchFamily="34" charset="-122"/>
              </a:rPr>
              <a:t>Windows</a:t>
            </a:r>
            <a:r>
              <a:rPr lang="zh-CN" altLang="en-US" sz="1600">
                <a:latin typeface="微软雅黑" pitchFamily="34" charset="-122"/>
                <a:ea typeface="微软雅黑" pitchFamily="34" charset="-122"/>
              </a:rPr>
              <a:t>环境中的运行成本</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灵活的制定备份策略</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管理您的备份任务</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完全透明的运行</a:t>
            </a:r>
          </a:p>
          <a:p>
            <a:pPr marL="342900" indent="-342900" eaLnBrk="0" fontAlgn="t" hangingPunct="0">
              <a:lnSpc>
                <a:spcPct val="120000"/>
              </a:lnSpc>
              <a:spcBef>
                <a:spcPct val="20000"/>
              </a:spcBef>
              <a:buClr>
                <a:schemeClr val="tx1"/>
              </a:buClr>
              <a:buFont typeface="Arial" charset="0"/>
              <a:buChar char="•"/>
            </a:pPr>
            <a:r>
              <a:rPr lang="zh-CN" altLang="en-US" sz="1600">
                <a:latin typeface="微软雅黑" pitchFamily="34" charset="-122"/>
                <a:ea typeface="微软雅黑" pitchFamily="34" charset="-122"/>
              </a:rPr>
              <a:t>简化数据的存储</a:t>
            </a: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存储业务的产品组成</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存储软件</a:t>
            </a:r>
          </a:p>
        </p:txBody>
      </p:sp>
      <p:sp>
        <p:nvSpPr>
          <p:cNvPr id="84997" name="Rectangle 3"/>
          <p:cNvSpPr>
            <a:spLocks noChangeArrowheads="1"/>
          </p:cNvSpPr>
          <p:nvPr/>
        </p:nvSpPr>
        <p:spPr bwMode="auto">
          <a:xfrm>
            <a:off x="342900" y="1279514"/>
            <a:ext cx="4768850" cy="577850"/>
          </a:xfrm>
          <a:prstGeom prst="rect">
            <a:avLst/>
          </a:prstGeom>
          <a:noFill/>
          <a:ln w="9525">
            <a:noFill/>
            <a:miter lim="800000"/>
            <a:headEnd/>
            <a:tailEnd/>
          </a:ln>
        </p:spPr>
        <p:txBody>
          <a:bodyPr/>
          <a:lstStyle/>
          <a:p>
            <a:pPr marL="342900" indent="-342900">
              <a:lnSpc>
                <a:spcPct val="130000"/>
              </a:lnSpc>
              <a:buClr>
                <a:schemeClr val="tx1"/>
              </a:buClr>
              <a:buFont typeface="Wingdings" pitchFamily="2" charset="2"/>
              <a:buChar char="n"/>
            </a:pPr>
            <a:r>
              <a:rPr lang="en-US" altLang="zh-CN" sz="1800" dirty="0">
                <a:solidFill>
                  <a:srgbClr val="C00000"/>
                </a:solidFill>
                <a:latin typeface="微软雅黑" pitchFamily="34" charset="-122"/>
                <a:ea typeface="微软雅黑" pitchFamily="34" charset="-122"/>
              </a:rPr>
              <a:t>Verities  Backup Exec </a:t>
            </a:r>
            <a:r>
              <a:rPr lang="zh-CN" altLang="en-US" sz="1800" dirty="0">
                <a:solidFill>
                  <a:srgbClr val="C00000"/>
                </a:solidFill>
                <a:latin typeface="微软雅黑" pitchFamily="34" charset="-122"/>
                <a:ea typeface="微软雅黑" pitchFamily="34" charset="-122"/>
              </a:rPr>
              <a:t>备份软件的配置</a:t>
            </a:r>
            <a:endParaRPr lang="en-US" altLang="zh-CN" sz="1800" dirty="0">
              <a:solidFill>
                <a:srgbClr val="C00000"/>
              </a:solidFill>
              <a:latin typeface="微软雅黑" pitchFamily="34" charset="-122"/>
              <a:ea typeface="微软雅黑" pitchFamily="34" charset="-122"/>
            </a:endParaRPr>
          </a:p>
        </p:txBody>
      </p:sp>
      <p:sp>
        <p:nvSpPr>
          <p:cNvPr id="10" name="下箭头 9"/>
          <p:cNvSpPr/>
          <p:nvPr/>
        </p:nvSpPr>
        <p:spPr bwMode="auto">
          <a:xfrm>
            <a:off x="1481138" y="2965450"/>
            <a:ext cx="1112837" cy="515938"/>
          </a:xfrm>
          <a:prstGeom prst="downArrow">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11" name="椭圆 10"/>
          <p:cNvSpPr/>
          <p:nvPr/>
        </p:nvSpPr>
        <p:spPr bwMode="auto">
          <a:xfrm>
            <a:off x="1122363" y="3621088"/>
            <a:ext cx="1749425" cy="854075"/>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5000" name="矩形 17"/>
          <p:cNvSpPr>
            <a:spLocks noChangeArrowheads="1"/>
          </p:cNvSpPr>
          <p:nvPr/>
        </p:nvSpPr>
        <p:spPr bwMode="auto">
          <a:xfrm>
            <a:off x="1636713" y="3889375"/>
            <a:ext cx="800100" cy="338138"/>
          </a:xfrm>
          <a:prstGeom prst="rect">
            <a:avLst/>
          </a:prstGeom>
          <a:noFill/>
          <a:ln w="9525">
            <a:noFill/>
            <a:miter lim="800000"/>
            <a:headEnd/>
            <a:tailEnd/>
          </a:ln>
        </p:spPr>
        <p:txBody>
          <a:bodyPr wrap="none">
            <a:spAutoFit/>
          </a:bodyPr>
          <a:lstStyle/>
          <a:p>
            <a:r>
              <a:rPr lang="zh-CN" altLang="en-US" sz="1600">
                <a:latin typeface="微软雅黑" pitchFamily="34" charset="-122"/>
                <a:ea typeface="微软雅黑" pitchFamily="34" charset="-122"/>
              </a:rPr>
              <a:t>主模块</a:t>
            </a:r>
            <a:endParaRPr lang="en-US" altLang="zh-CN" sz="1600">
              <a:latin typeface="微软雅黑" pitchFamily="34" charset="-122"/>
              <a:ea typeface="微软雅黑" pitchFamily="34" charset="-122"/>
            </a:endParaRPr>
          </a:p>
        </p:txBody>
      </p:sp>
      <p:sp>
        <p:nvSpPr>
          <p:cNvPr id="16" name="下箭头 15"/>
          <p:cNvSpPr/>
          <p:nvPr/>
        </p:nvSpPr>
        <p:spPr bwMode="auto">
          <a:xfrm>
            <a:off x="6937375" y="4716463"/>
            <a:ext cx="1112838" cy="517525"/>
          </a:xfrm>
          <a:prstGeom prst="downArrow">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17" name="椭圆 16"/>
          <p:cNvSpPr/>
          <p:nvPr/>
        </p:nvSpPr>
        <p:spPr bwMode="auto">
          <a:xfrm>
            <a:off x="3897313" y="3635375"/>
            <a:ext cx="1749425" cy="855663"/>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5003" name="矩形 24"/>
          <p:cNvSpPr>
            <a:spLocks noChangeArrowheads="1"/>
          </p:cNvSpPr>
          <p:nvPr/>
        </p:nvSpPr>
        <p:spPr bwMode="auto">
          <a:xfrm>
            <a:off x="4424363" y="3905250"/>
            <a:ext cx="800100" cy="338138"/>
          </a:xfrm>
          <a:prstGeom prst="rect">
            <a:avLst/>
          </a:prstGeom>
          <a:noFill/>
          <a:ln w="9525">
            <a:noFill/>
            <a:miter lim="800000"/>
            <a:headEnd/>
            <a:tailEnd/>
          </a:ln>
        </p:spPr>
        <p:txBody>
          <a:bodyPr wrap="none">
            <a:spAutoFit/>
          </a:bodyPr>
          <a:lstStyle/>
          <a:p>
            <a:r>
              <a:rPr lang="zh-CN" altLang="en-US" sz="1600">
                <a:latin typeface="微软雅黑" pitchFamily="34" charset="-122"/>
                <a:ea typeface="微软雅黑" pitchFamily="34" charset="-122"/>
              </a:rPr>
              <a:t>选代理</a:t>
            </a:r>
            <a:endParaRPr lang="en-US" altLang="zh-CN" sz="1600">
              <a:latin typeface="微软雅黑" pitchFamily="34" charset="-122"/>
              <a:ea typeface="微软雅黑" pitchFamily="34" charset="-122"/>
            </a:endParaRPr>
          </a:p>
        </p:txBody>
      </p:sp>
      <p:sp>
        <p:nvSpPr>
          <p:cNvPr id="19" name="下箭头 18"/>
          <p:cNvSpPr/>
          <p:nvPr/>
        </p:nvSpPr>
        <p:spPr bwMode="auto">
          <a:xfrm rot="16200000">
            <a:off x="2806700" y="3817938"/>
            <a:ext cx="1112837" cy="515938"/>
          </a:xfrm>
          <a:prstGeom prst="downArrow">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20" name="椭圆 19"/>
          <p:cNvSpPr/>
          <p:nvPr/>
        </p:nvSpPr>
        <p:spPr bwMode="auto">
          <a:xfrm>
            <a:off x="6594475" y="3635375"/>
            <a:ext cx="1749425" cy="855663"/>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5006" name="矩形 30"/>
          <p:cNvSpPr>
            <a:spLocks noChangeArrowheads="1"/>
          </p:cNvSpPr>
          <p:nvPr/>
        </p:nvSpPr>
        <p:spPr bwMode="auto">
          <a:xfrm>
            <a:off x="7091363" y="3905250"/>
            <a:ext cx="800100" cy="338138"/>
          </a:xfrm>
          <a:prstGeom prst="rect">
            <a:avLst/>
          </a:prstGeom>
          <a:noFill/>
          <a:ln w="9525">
            <a:noFill/>
            <a:miter lim="800000"/>
            <a:headEnd/>
            <a:tailEnd/>
          </a:ln>
        </p:spPr>
        <p:txBody>
          <a:bodyPr wrap="none">
            <a:spAutoFit/>
          </a:bodyPr>
          <a:lstStyle/>
          <a:p>
            <a:r>
              <a:rPr lang="zh-CN" altLang="en-US" sz="1600">
                <a:latin typeface="微软雅黑" pitchFamily="34" charset="-122"/>
                <a:ea typeface="微软雅黑" pitchFamily="34" charset="-122"/>
              </a:rPr>
              <a:t>定选项</a:t>
            </a:r>
            <a:endParaRPr lang="en-US" altLang="zh-CN" sz="1600">
              <a:latin typeface="微软雅黑" pitchFamily="34" charset="-122"/>
              <a:ea typeface="微软雅黑" pitchFamily="34" charset="-122"/>
            </a:endParaRPr>
          </a:p>
        </p:txBody>
      </p:sp>
      <p:sp>
        <p:nvSpPr>
          <p:cNvPr id="22" name="下箭头 21"/>
          <p:cNvSpPr/>
          <p:nvPr/>
        </p:nvSpPr>
        <p:spPr bwMode="auto">
          <a:xfrm rot="16200000">
            <a:off x="5534819" y="3833019"/>
            <a:ext cx="1112837" cy="517525"/>
          </a:xfrm>
          <a:prstGeom prst="downArrow">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2700000" scaled="1"/>
            <a:tileRect/>
          </a:gradFill>
          <a:ln w="9525" cap="flat" cmpd="sng" algn="ctr">
            <a:no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26" name="椭圆 25"/>
          <p:cNvSpPr/>
          <p:nvPr/>
        </p:nvSpPr>
        <p:spPr bwMode="auto">
          <a:xfrm>
            <a:off x="6657975" y="5389563"/>
            <a:ext cx="1749425" cy="855662"/>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5009" name="矩形 39"/>
          <p:cNvSpPr>
            <a:spLocks noChangeArrowheads="1"/>
          </p:cNvSpPr>
          <p:nvPr/>
        </p:nvSpPr>
        <p:spPr bwMode="auto">
          <a:xfrm>
            <a:off x="7246938" y="5646738"/>
            <a:ext cx="595312" cy="339725"/>
          </a:xfrm>
          <a:prstGeom prst="rect">
            <a:avLst/>
          </a:prstGeom>
          <a:noFill/>
          <a:ln w="9525">
            <a:noFill/>
            <a:miter lim="800000"/>
            <a:headEnd/>
            <a:tailEnd/>
          </a:ln>
        </p:spPr>
        <p:txBody>
          <a:bodyPr wrap="none">
            <a:spAutoFit/>
          </a:bodyPr>
          <a:lstStyle/>
          <a:p>
            <a:r>
              <a:rPr lang="zh-CN" altLang="en-US" sz="1600">
                <a:latin typeface="微软雅黑" pitchFamily="34" charset="-122"/>
                <a:ea typeface="微软雅黑" pitchFamily="34" charset="-122"/>
              </a:rPr>
              <a:t>服务</a:t>
            </a:r>
            <a:endParaRPr lang="en-US" altLang="zh-CN" sz="1600">
              <a:latin typeface="微软雅黑" pitchFamily="34" charset="-122"/>
              <a:ea typeface="微软雅黑" pitchFamily="34" charset="-122"/>
            </a:endParaRPr>
          </a:p>
        </p:txBody>
      </p:sp>
      <p:sp>
        <p:nvSpPr>
          <p:cNvPr id="34" name="圆角矩形 33"/>
          <p:cNvSpPr/>
          <p:nvPr/>
        </p:nvSpPr>
        <p:spPr bwMode="auto">
          <a:xfrm>
            <a:off x="1311275" y="1798638"/>
            <a:ext cx="1401763" cy="974725"/>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5011" name="矩形 9"/>
          <p:cNvSpPr>
            <a:spLocks noChangeArrowheads="1"/>
          </p:cNvSpPr>
          <p:nvPr/>
        </p:nvSpPr>
        <p:spPr bwMode="auto">
          <a:xfrm>
            <a:off x="1387475" y="2038350"/>
            <a:ext cx="1676400" cy="493713"/>
          </a:xfrm>
          <a:prstGeom prst="rect">
            <a:avLst/>
          </a:prstGeom>
          <a:noFill/>
          <a:ln w="9525">
            <a:noFill/>
            <a:miter lim="800000"/>
            <a:headEnd/>
            <a:tailEnd/>
          </a:ln>
        </p:spPr>
        <p:txBody>
          <a:bodyPr>
            <a:spAutoFit/>
          </a:bodyPr>
          <a:lstStyle/>
          <a:p>
            <a:r>
              <a:rPr lang="zh-CN" altLang="en-US" sz="1300">
                <a:latin typeface="微软雅黑" pitchFamily="34" charset="-122"/>
                <a:ea typeface="微软雅黑" pitchFamily="34" charset="-122"/>
              </a:rPr>
              <a:t>用户系统环境及</a:t>
            </a:r>
            <a:endParaRPr lang="en-US" altLang="zh-CN" sz="1300">
              <a:latin typeface="微软雅黑" pitchFamily="34" charset="-122"/>
              <a:ea typeface="微软雅黑" pitchFamily="34" charset="-122"/>
            </a:endParaRPr>
          </a:p>
          <a:p>
            <a:r>
              <a:rPr lang="zh-CN" altLang="en-US" sz="1300">
                <a:latin typeface="微软雅黑" pitchFamily="34" charset="-122"/>
                <a:ea typeface="微软雅黑" pitchFamily="34" charset="-122"/>
              </a:rPr>
              <a:t>备份需求分析</a:t>
            </a:r>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4"/>
          <p:cNvSpPr>
            <a:spLocks noChangeShapeType="1"/>
          </p:cNvSpPr>
          <p:nvPr/>
        </p:nvSpPr>
        <p:spPr bwMode="auto">
          <a:xfrm flipH="1">
            <a:off x="3844925" y="1358900"/>
            <a:ext cx="0" cy="4321175"/>
          </a:xfrm>
          <a:prstGeom prst="line">
            <a:avLst/>
          </a:prstGeom>
          <a:noFill/>
          <a:ln w="9525" cap="rnd">
            <a:solidFill>
              <a:srgbClr val="B2B2B2"/>
            </a:solidFill>
            <a:prstDash val="sysDot"/>
            <a:round/>
            <a:headEnd/>
            <a:tailEnd/>
          </a:ln>
        </p:spPr>
        <p:txBody>
          <a:bodyPr wrap="none" anchor="ctr"/>
          <a:lstStyle/>
          <a:p>
            <a:endParaRPr lang="zh-CN" altLang="en-US"/>
          </a:p>
        </p:txBody>
      </p:sp>
      <p:sp>
        <p:nvSpPr>
          <p:cNvPr id="15368" name="Rectangle 45"/>
          <p:cNvSpPr>
            <a:spLocks noChangeArrowheads="1"/>
          </p:cNvSpPr>
          <p:nvPr/>
        </p:nvSpPr>
        <p:spPr bwMode="auto">
          <a:xfrm>
            <a:off x="214282" y="142852"/>
            <a:ext cx="4143404" cy="927100"/>
          </a:xfrm>
          <a:prstGeom prst="rect">
            <a:avLst/>
          </a:prstGeom>
          <a:noFill/>
          <a:ln w="9525">
            <a:noFill/>
            <a:miter lim="800000"/>
            <a:headEnd/>
            <a:tailEnd/>
          </a:ln>
        </p:spPr>
        <p:txBody>
          <a:bodyPr anchor="ctr"/>
          <a:lstStyle/>
          <a:p>
            <a:pPr>
              <a:spcBef>
                <a:spcPct val="0"/>
              </a:spcBef>
              <a:defRPr/>
            </a:pPr>
            <a:r>
              <a:rPr lang="zh-CN" altLang="en-US" sz="3200" b="1" dirty="0" smtClean="0">
                <a:solidFill>
                  <a:schemeClr val="bg1"/>
                </a:solidFill>
                <a:latin typeface="微软雅黑" pitchFamily="34" charset="-122"/>
                <a:ea typeface="微软雅黑" pitchFamily="34" charset="-122"/>
                <a:cs typeface="Times New Roman" pitchFamily="18" charset="0"/>
              </a:rPr>
              <a:t>目录</a:t>
            </a:r>
          </a:p>
        </p:txBody>
      </p:sp>
      <p:sp>
        <p:nvSpPr>
          <p:cNvPr id="9" name="内容占位符 2"/>
          <p:cNvSpPr txBox="1">
            <a:spLocks/>
          </p:cNvSpPr>
          <p:nvPr/>
        </p:nvSpPr>
        <p:spPr>
          <a:xfrm>
            <a:off x="428596" y="1500174"/>
            <a:ext cx="8229600" cy="4525963"/>
          </a:xfrm>
          <a:prstGeom prst="rect">
            <a:avLst/>
          </a:prstGeom>
        </p:spPr>
        <p:txBody>
          <a:bodyPr/>
          <a:lstStyle/>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存储是什么</a:t>
            </a:r>
            <a:endParaRPr lang="en-US" altLang="zh-CN" sz="2800" b="1" dirty="0" smtClean="0">
              <a:latin typeface="微软雅黑" pitchFamily="34" charset="-122"/>
              <a:ea typeface="微软雅黑" pitchFamily="34" charset="-122"/>
              <a:cs typeface="Times New Roman" pitchFamily="18" charset="0"/>
            </a:endParaRPr>
          </a:p>
          <a:p>
            <a:pPr marL="34290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存储基础知识</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latin typeface="微软雅黑" pitchFamily="34" charset="-122"/>
                <a:ea typeface="微软雅黑" pitchFamily="34" charset="-122"/>
                <a:cs typeface="Times New Roman" pitchFamily="18" charset="0"/>
              </a:rPr>
              <a:t>存储系统的产品组成</a:t>
            </a:r>
            <a:endParaRPr lang="en-US" altLang="zh-CN" sz="2800" b="1" dirty="0" smtClean="0">
              <a:latin typeface="微软雅黑" pitchFamily="34" charset="-122"/>
              <a:ea typeface="微软雅黑" pitchFamily="34" charset="-122"/>
              <a:cs typeface="Times New Roman" pitchFamily="18" charset="0"/>
            </a:endParaRPr>
          </a:p>
          <a:p>
            <a:pPr marL="342900" lvl="0" indent="-342900">
              <a:spcBef>
                <a:spcPct val="20000"/>
              </a:spcBef>
              <a:buFont typeface="Arial" pitchFamily="34" charset="0"/>
              <a:buChar char="•"/>
              <a:defRPr/>
            </a:pPr>
            <a:r>
              <a:rPr lang="zh-CN" altLang="en-US" sz="2800" b="1" dirty="0" smtClean="0">
                <a:solidFill>
                  <a:srgbClr val="FF0000"/>
                </a:solidFill>
                <a:latin typeface="微软雅黑" pitchFamily="34" charset="-122"/>
                <a:ea typeface="微软雅黑" pitchFamily="34" charset="-122"/>
                <a:cs typeface="Times New Roman" pitchFamily="18" charset="0"/>
              </a:rPr>
              <a:t>存储应用解析</a:t>
            </a:r>
            <a:endParaRPr lang="en-US" altLang="zh-CN" sz="2800" b="1" dirty="0" smtClean="0">
              <a:solidFill>
                <a:srgbClr val="FF0000"/>
              </a:solidFill>
              <a:latin typeface="微软雅黑" pitchFamily="34" charset="-122"/>
              <a:ea typeface="微软雅黑" pitchFamily="34"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800" b="1" i="0" u="none" strike="noStrike" kern="1200" cap="none" spc="0" normalizeH="0" baseline="0" noProof="0" dirty="0" smtClean="0">
              <a:ln>
                <a:noFill/>
              </a:ln>
              <a:uLnTx/>
              <a:uFillTx/>
              <a:latin typeface="微软雅黑" pitchFamily="34" charset="-122"/>
              <a:ea typeface="微软雅黑" pitchFamily="34" charset="-122"/>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主机端的硬件和操作系统分类</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87045" name="Rectangle 5"/>
          <p:cNvSpPr>
            <a:spLocks noChangeArrowheads="1"/>
          </p:cNvSpPr>
          <p:nvPr/>
        </p:nvSpPr>
        <p:spPr bwMode="auto">
          <a:xfrm>
            <a:off x="2224088" y="1196975"/>
            <a:ext cx="6659562" cy="1584325"/>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专用操作系统：</a:t>
            </a:r>
            <a:r>
              <a:rPr lang="en-US" altLang="zh-CN" sz="1600">
                <a:latin typeface="微软雅黑" pitchFamily="34" charset="-122"/>
                <a:ea typeface="微软雅黑" pitchFamily="34" charset="-122"/>
              </a:rPr>
              <a:t>z/OS</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硬件：</a:t>
            </a:r>
            <a:r>
              <a:rPr lang="en-US" altLang="zh-CN" sz="1600">
                <a:latin typeface="微软雅黑" pitchFamily="34" charset="-122"/>
                <a:ea typeface="微软雅黑" pitchFamily="34" charset="-122"/>
              </a:rPr>
              <a:t>IBM ZSeries 900</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AS400/390</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存储连接接口：</a:t>
            </a:r>
            <a:r>
              <a:rPr lang="en-US" altLang="zh-CN" sz="1600">
                <a:latin typeface="微软雅黑" pitchFamily="34" charset="-122"/>
                <a:ea typeface="微软雅黑" pitchFamily="34" charset="-122"/>
              </a:rPr>
              <a:t>ESCON</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FICON</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接口硬件：存储连接需要专用的驱动程序</a:t>
            </a:r>
          </a:p>
        </p:txBody>
      </p:sp>
      <p:sp>
        <p:nvSpPr>
          <p:cNvPr id="87046" name="Rectangle 14"/>
          <p:cNvSpPr>
            <a:spLocks noChangeArrowheads="1"/>
          </p:cNvSpPr>
          <p:nvPr/>
        </p:nvSpPr>
        <p:spPr bwMode="auto">
          <a:xfrm>
            <a:off x="2224088" y="2925763"/>
            <a:ext cx="6919912" cy="1584325"/>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UNIX</a:t>
            </a:r>
            <a:r>
              <a:rPr lang="zh-CN" altLang="en-US" sz="1600">
                <a:latin typeface="微软雅黑" pitchFamily="34" charset="-122"/>
                <a:ea typeface="微软雅黑" pitchFamily="34" charset="-122"/>
              </a:rPr>
              <a:t>操作系统：</a:t>
            </a:r>
            <a:r>
              <a:rPr lang="en-US" altLang="zh-CN" sz="1600">
                <a:latin typeface="微软雅黑" pitchFamily="34" charset="-122"/>
                <a:ea typeface="微软雅黑" pitchFamily="34" charset="-122"/>
              </a:rPr>
              <a:t>IBM AIX </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HP HP-UX </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SUN Solaris</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硬件：</a:t>
            </a:r>
            <a:r>
              <a:rPr lang="en-US" altLang="zh-CN" sz="1600">
                <a:latin typeface="微软雅黑" pitchFamily="34" charset="-122"/>
                <a:ea typeface="微软雅黑" pitchFamily="34" charset="-122"/>
              </a:rPr>
              <a:t>IBM Power</a:t>
            </a:r>
            <a:r>
              <a:rPr lang="zh-CN" altLang="en-US" sz="1600">
                <a:latin typeface="微软雅黑" pitchFamily="34" charset="-122"/>
                <a:ea typeface="微软雅黑" pitchFamily="34" charset="-122"/>
              </a:rPr>
              <a:t>系列、</a:t>
            </a:r>
            <a:r>
              <a:rPr lang="en-US" altLang="zh-CN" sz="1600">
                <a:latin typeface="微软雅黑" pitchFamily="34" charset="-122"/>
                <a:ea typeface="微软雅黑" pitchFamily="34" charset="-122"/>
              </a:rPr>
              <a:t>HP PA/Itanium</a:t>
            </a:r>
            <a:r>
              <a:rPr lang="zh-CN" altLang="en-US" sz="1600">
                <a:latin typeface="微软雅黑" pitchFamily="34" charset="-122"/>
                <a:ea typeface="微软雅黑" pitchFamily="34" charset="-122"/>
              </a:rPr>
              <a:t>系列、</a:t>
            </a:r>
            <a:r>
              <a:rPr lang="en-US" altLang="zh-CN" sz="1600">
                <a:latin typeface="微软雅黑" pitchFamily="34" charset="-122"/>
                <a:ea typeface="微软雅黑" pitchFamily="34" charset="-122"/>
              </a:rPr>
              <a:t>SUN SPARC</a:t>
            </a:r>
            <a:r>
              <a:rPr lang="zh-CN" altLang="en-US" sz="1600">
                <a:latin typeface="微软雅黑" pitchFamily="34" charset="-122"/>
                <a:ea typeface="微软雅黑" pitchFamily="34" charset="-122"/>
              </a:rPr>
              <a:t>系列</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存储连接接口：</a:t>
            </a:r>
            <a:r>
              <a:rPr lang="en-US" altLang="zh-CN" sz="1600">
                <a:latin typeface="微软雅黑" pitchFamily="34" charset="-122"/>
                <a:ea typeface="微软雅黑" pitchFamily="34" charset="-122"/>
              </a:rPr>
              <a:t>SCSI</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FC</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iSCSI</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接口硬件：</a:t>
            </a:r>
            <a:r>
              <a:rPr lang="en-US" altLang="zh-CN" sz="1600">
                <a:latin typeface="微软雅黑" pitchFamily="34" charset="-122"/>
                <a:ea typeface="微软雅黑" pitchFamily="34" charset="-122"/>
              </a:rPr>
              <a:t>SCSI</a:t>
            </a:r>
            <a:r>
              <a:rPr lang="zh-CN" altLang="en-US" sz="1600">
                <a:latin typeface="微软雅黑" pitchFamily="34" charset="-122"/>
                <a:ea typeface="微软雅黑" pitchFamily="34" charset="-122"/>
              </a:rPr>
              <a:t>接口卡、</a:t>
            </a:r>
            <a:r>
              <a:rPr lang="en-US" altLang="zh-CN" sz="1600">
                <a:latin typeface="微软雅黑" pitchFamily="34" charset="-122"/>
                <a:ea typeface="微软雅黑" pitchFamily="34" charset="-122"/>
              </a:rPr>
              <a:t>FC HBA</a:t>
            </a:r>
            <a:r>
              <a:rPr lang="zh-CN" altLang="en-US" sz="1600">
                <a:latin typeface="微软雅黑" pitchFamily="34" charset="-122"/>
                <a:ea typeface="微软雅黑" pitchFamily="34" charset="-122"/>
              </a:rPr>
              <a:t>卡、网卡、</a:t>
            </a:r>
            <a:r>
              <a:rPr lang="en-US" altLang="zh-CN" sz="1600">
                <a:latin typeface="微软雅黑" pitchFamily="34" charset="-122"/>
                <a:ea typeface="微软雅黑" pitchFamily="34" charset="-122"/>
              </a:rPr>
              <a:t>TOE </a:t>
            </a:r>
            <a:r>
              <a:rPr lang="zh-CN" altLang="en-US" sz="1600">
                <a:latin typeface="微软雅黑" pitchFamily="34" charset="-122"/>
                <a:ea typeface="微软雅黑" pitchFamily="34" charset="-122"/>
              </a:rPr>
              <a:t>卡、</a:t>
            </a:r>
            <a:r>
              <a:rPr lang="en-US" altLang="zh-CN" sz="1600">
                <a:latin typeface="微软雅黑" pitchFamily="34" charset="-122"/>
                <a:ea typeface="微软雅黑" pitchFamily="34" charset="-122"/>
              </a:rPr>
              <a:t>iSCSI HBA </a:t>
            </a:r>
            <a:r>
              <a:rPr lang="zh-CN" altLang="en-US" sz="1600">
                <a:latin typeface="微软雅黑" pitchFamily="34" charset="-122"/>
                <a:ea typeface="微软雅黑" pitchFamily="34" charset="-122"/>
              </a:rPr>
              <a:t>卡</a:t>
            </a:r>
          </a:p>
        </p:txBody>
      </p:sp>
      <p:sp>
        <p:nvSpPr>
          <p:cNvPr id="87047" name="Rectangle 15"/>
          <p:cNvSpPr>
            <a:spLocks noChangeArrowheads="1"/>
          </p:cNvSpPr>
          <p:nvPr/>
        </p:nvSpPr>
        <p:spPr bwMode="auto">
          <a:xfrm>
            <a:off x="2189163" y="4652963"/>
            <a:ext cx="7070725" cy="1584325"/>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操作系统：</a:t>
            </a:r>
            <a:r>
              <a:rPr lang="en-US" altLang="zh-CN" sz="1600">
                <a:latin typeface="微软雅黑" pitchFamily="34" charset="-122"/>
                <a:ea typeface="微软雅黑" pitchFamily="34" charset="-122"/>
              </a:rPr>
              <a:t>MS Windows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Linux</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硬件：各种</a:t>
            </a:r>
            <a:r>
              <a:rPr lang="en-US" altLang="zh-CN" sz="1600">
                <a:latin typeface="微软雅黑" pitchFamily="34" charset="-122"/>
                <a:ea typeface="微软雅黑" pitchFamily="34" charset="-122"/>
              </a:rPr>
              <a:t>X86</a:t>
            </a:r>
            <a:r>
              <a:rPr lang="zh-CN" altLang="en-US" sz="1600">
                <a:latin typeface="微软雅黑" pitchFamily="34" charset="-122"/>
                <a:ea typeface="微软雅黑" pitchFamily="34" charset="-122"/>
              </a:rPr>
              <a:t>架构的服务器，</a:t>
            </a:r>
            <a:r>
              <a:rPr lang="en-US" altLang="zh-CN" sz="1600">
                <a:latin typeface="微软雅黑" pitchFamily="34" charset="-122"/>
                <a:ea typeface="微软雅黑" pitchFamily="34" charset="-122"/>
              </a:rPr>
              <a:t>IBM</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HP</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SUN</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DELL</a:t>
            </a:r>
            <a:r>
              <a:rPr lang="zh-CN" altLang="en-US" sz="1600">
                <a:latin typeface="微软雅黑" pitchFamily="34" charset="-122"/>
                <a:ea typeface="微软雅黑" pitchFamily="34" charset="-122"/>
              </a:rPr>
              <a:t>、浪潮、联想 </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存储连接接口：</a:t>
            </a:r>
            <a:r>
              <a:rPr lang="en-US" altLang="zh-CN" sz="1600">
                <a:latin typeface="微软雅黑" pitchFamily="34" charset="-122"/>
                <a:ea typeface="微软雅黑" pitchFamily="34" charset="-122"/>
              </a:rPr>
              <a:t>SCSI</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FC</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iSCSI</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接口硬件：</a:t>
            </a:r>
            <a:r>
              <a:rPr lang="en-US" altLang="zh-CN" sz="1600">
                <a:latin typeface="微软雅黑" pitchFamily="34" charset="-122"/>
                <a:ea typeface="微软雅黑" pitchFamily="34" charset="-122"/>
              </a:rPr>
              <a:t>SCSI</a:t>
            </a:r>
            <a:r>
              <a:rPr lang="zh-CN" altLang="en-US" sz="1600">
                <a:latin typeface="微软雅黑" pitchFamily="34" charset="-122"/>
                <a:ea typeface="微软雅黑" pitchFamily="34" charset="-122"/>
              </a:rPr>
              <a:t>接口卡、</a:t>
            </a:r>
            <a:r>
              <a:rPr lang="en-US" altLang="zh-CN" sz="1600">
                <a:latin typeface="微软雅黑" pitchFamily="34" charset="-122"/>
                <a:ea typeface="微软雅黑" pitchFamily="34" charset="-122"/>
              </a:rPr>
              <a:t>FC HBA</a:t>
            </a:r>
            <a:r>
              <a:rPr lang="zh-CN" altLang="en-US" sz="1600">
                <a:latin typeface="微软雅黑" pitchFamily="34" charset="-122"/>
                <a:ea typeface="微软雅黑" pitchFamily="34" charset="-122"/>
              </a:rPr>
              <a:t>卡、网卡、</a:t>
            </a:r>
            <a:r>
              <a:rPr lang="en-US" altLang="zh-CN" sz="1600">
                <a:latin typeface="微软雅黑" pitchFamily="34" charset="-122"/>
                <a:ea typeface="微软雅黑" pitchFamily="34" charset="-122"/>
              </a:rPr>
              <a:t>TOE </a:t>
            </a:r>
            <a:r>
              <a:rPr lang="zh-CN" altLang="en-US" sz="1600">
                <a:latin typeface="微软雅黑" pitchFamily="34" charset="-122"/>
                <a:ea typeface="微软雅黑" pitchFamily="34" charset="-122"/>
              </a:rPr>
              <a:t>卡、</a:t>
            </a:r>
            <a:r>
              <a:rPr lang="en-US" altLang="zh-CN" sz="1600">
                <a:latin typeface="微软雅黑" pitchFamily="34" charset="-122"/>
                <a:ea typeface="微软雅黑" pitchFamily="34" charset="-122"/>
              </a:rPr>
              <a:t>iSCSI HBA </a:t>
            </a:r>
            <a:r>
              <a:rPr lang="zh-CN" altLang="en-US" sz="1600">
                <a:latin typeface="微软雅黑" pitchFamily="34" charset="-122"/>
                <a:ea typeface="微软雅黑" pitchFamily="34" charset="-122"/>
              </a:rPr>
              <a:t>卡</a:t>
            </a:r>
          </a:p>
        </p:txBody>
      </p:sp>
      <p:sp>
        <p:nvSpPr>
          <p:cNvPr id="63" name="AutoShape 16"/>
          <p:cNvSpPr>
            <a:spLocks/>
          </p:cNvSpPr>
          <p:nvPr/>
        </p:nvSpPr>
        <p:spPr bwMode="auto">
          <a:xfrm>
            <a:off x="1792288" y="1412875"/>
            <a:ext cx="288925" cy="1223963"/>
          </a:xfrm>
          <a:prstGeom prst="leftBrace">
            <a:avLst>
              <a:gd name="adj1" fmla="val 35302"/>
              <a:gd name="adj2" fmla="val 50000"/>
            </a:avLst>
          </a:prstGeom>
          <a:noFill/>
          <a:ln w="9525">
            <a:solidFill>
              <a:schemeClr val="bg1">
                <a:lumMod val="75000"/>
              </a:schemeClr>
            </a:solidFill>
            <a:round/>
            <a:headEnd/>
            <a:tailEnd/>
          </a:ln>
          <a:effectLst/>
        </p:spPr>
        <p:txBody>
          <a:bodyPr wrap="none" anchor="ctr">
            <a:spAutoFit/>
          </a:bodyPr>
          <a:lstStyle/>
          <a:p>
            <a:pPr>
              <a:defRPr/>
            </a:pPr>
            <a:endParaRPr lang="zh-CN" altLang="en-US">
              <a:latin typeface="Arial" pitchFamily="34" charset="0"/>
              <a:ea typeface="宋体" pitchFamily="2" charset="-122"/>
            </a:endParaRPr>
          </a:p>
        </p:txBody>
      </p:sp>
      <p:sp>
        <p:nvSpPr>
          <p:cNvPr id="64" name="AutoShape 17"/>
          <p:cNvSpPr>
            <a:spLocks/>
          </p:cNvSpPr>
          <p:nvPr/>
        </p:nvSpPr>
        <p:spPr bwMode="auto">
          <a:xfrm>
            <a:off x="1792288" y="3141663"/>
            <a:ext cx="288925" cy="1223962"/>
          </a:xfrm>
          <a:prstGeom prst="leftBrace">
            <a:avLst>
              <a:gd name="adj1" fmla="val 35302"/>
              <a:gd name="adj2" fmla="val 50000"/>
            </a:avLst>
          </a:prstGeom>
          <a:noFill/>
          <a:ln w="9525">
            <a:solidFill>
              <a:schemeClr val="bg1">
                <a:lumMod val="75000"/>
              </a:schemeClr>
            </a:solidFill>
            <a:round/>
            <a:headEnd/>
            <a:tailEnd/>
          </a:ln>
          <a:effectLst/>
        </p:spPr>
        <p:txBody>
          <a:bodyPr wrap="none" anchor="ctr">
            <a:spAutoFit/>
          </a:bodyPr>
          <a:lstStyle/>
          <a:p>
            <a:pPr>
              <a:defRPr/>
            </a:pPr>
            <a:endParaRPr lang="zh-CN" altLang="en-US">
              <a:latin typeface="Arial" pitchFamily="34" charset="0"/>
              <a:ea typeface="宋体" pitchFamily="2" charset="-122"/>
            </a:endParaRPr>
          </a:p>
        </p:txBody>
      </p:sp>
      <p:sp>
        <p:nvSpPr>
          <p:cNvPr id="65" name="AutoShape 18"/>
          <p:cNvSpPr>
            <a:spLocks/>
          </p:cNvSpPr>
          <p:nvPr/>
        </p:nvSpPr>
        <p:spPr bwMode="auto">
          <a:xfrm>
            <a:off x="1792288" y="4868863"/>
            <a:ext cx="288925" cy="1223962"/>
          </a:xfrm>
          <a:prstGeom prst="leftBrace">
            <a:avLst>
              <a:gd name="adj1" fmla="val 35302"/>
              <a:gd name="adj2" fmla="val 50000"/>
            </a:avLst>
          </a:prstGeom>
          <a:noFill/>
          <a:ln w="9525">
            <a:solidFill>
              <a:schemeClr val="bg1">
                <a:lumMod val="75000"/>
              </a:schemeClr>
            </a:solidFill>
            <a:round/>
            <a:headEnd/>
            <a:tailEnd/>
          </a:ln>
          <a:effectLst/>
        </p:spPr>
        <p:txBody>
          <a:bodyPr wrap="none" anchor="ctr">
            <a:spAutoFit/>
          </a:bodyPr>
          <a:lstStyle/>
          <a:p>
            <a:pPr>
              <a:defRPr/>
            </a:pPr>
            <a:endParaRPr lang="zh-CN" altLang="en-US">
              <a:latin typeface="Arial" pitchFamily="34" charset="0"/>
              <a:ea typeface="宋体" pitchFamily="2" charset="-122"/>
            </a:endParaRPr>
          </a:p>
        </p:txBody>
      </p:sp>
      <p:grpSp>
        <p:nvGrpSpPr>
          <p:cNvPr id="2" name="组合 68"/>
          <p:cNvGrpSpPr>
            <a:grpSpLocks/>
          </p:cNvGrpSpPr>
          <p:nvPr/>
        </p:nvGrpSpPr>
        <p:grpSpPr bwMode="auto">
          <a:xfrm>
            <a:off x="182563" y="1646238"/>
            <a:ext cx="1512887" cy="665162"/>
            <a:chOff x="5785658" y="548640"/>
            <a:chExt cx="1512917" cy="665018"/>
          </a:xfrm>
        </p:grpSpPr>
        <p:sp>
          <p:nvSpPr>
            <p:cNvPr id="67" name="椭圆 66"/>
            <p:cNvSpPr/>
            <p:nvPr/>
          </p:nvSpPr>
          <p:spPr bwMode="auto">
            <a:xfrm>
              <a:off x="5785658" y="548640"/>
              <a:ext cx="1512917" cy="66501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7059" name="矩形 67"/>
            <p:cNvSpPr>
              <a:spLocks noChangeArrowheads="1"/>
            </p:cNvSpPr>
            <p:nvPr/>
          </p:nvSpPr>
          <p:spPr bwMode="auto">
            <a:xfrm>
              <a:off x="6094262" y="617516"/>
              <a:ext cx="877163" cy="458908"/>
            </a:xfrm>
            <a:prstGeom prst="rect">
              <a:avLst/>
            </a:prstGeom>
            <a:noFill/>
            <a:ln w="9525">
              <a:noFill/>
              <a:miter lim="800000"/>
              <a:headEnd/>
              <a:tailEnd/>
            </a:ln>
          </p:spPr>
          <p:txBody>
            <a:bodyPr wrap="none">
              <a:spAutoFit/>
            </a:bodyPr>
            <a:lstStyle/>
            <a:p>
              <a:pPr>
                <a:lnSpc>
                  <a:spcPct val="150000"/>
                </a:lnSpc>
                <a:buClr>
                  <a:schemeClr val="tx1"/>
                </a:buClr>
              </a:pPr>
              <a:r>
                <a:rPr lang="zh-CN" altLang="en-US" sz="1800">
                  <a:latin typeface="微软雅黑" pitchFamily="34" charset="-122"/>
                  <a:ea typeface="微软雅黑" pitchFamily="34" charset="-122"/>
                </a:rPr>
                <a:t>大型机</a:t>
              </a:r>
            </a:p>
          </p:txBody>
        </p:sp>
      </p:grpSp>
      <p:grpSp>
        <p:nvGrpSpPr>
          <p:cNvPr id="3" name="组合 69"/>
          <p:cNvGrpSpPr>
            <a:grpSpLocks/>
          </p:cNvGrpSpPr>
          <p:nvPr/>
        </p:nvGrpSpPr>
        <p:grpSpPr bwMode="auto">
          <a:xfrm>
            <a:off x="136525" y="3427413"/>
            <a:ext cx="1512888" cy="665162"/>
            <a:chOff x="5785658" y="548640"/>
            <a:chExt cx="1512917" cy="665018"/>
          </a:xfrm>
        </p:grpSpPr>
        <p:sp>
          <p:nvSpPr>
            <p:cNvPr id="71" name="椭圆 70"/>
            <p:cNvSpPr/>
            <p:nvPr/>
          </p:nvSpPr>
          <p:spPr bwMode="auto">
            <a:xfrm>
              <a:off x="5785658" y="548640"/>
              <a:ext cx="1512917" cy="66501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7057" name="矩形 71"/>
            <p:cNvSpPr>
              <a:spLocks noChangeArrowheads="1"/>
            </p:cNvSpPr>
            <p:nvPr/>
          </p:nvSpPr>
          <p:spPr bwMode="auto">
            <a:xfrm>
              <a:off x="6094262" y="617516"/>
              <a:ext cx="877163" cy="458908"/>
            </a:xfrm>
            <a:prstGeom prst="rect">
              <a:avLst/>
            </a:prstGeom>
            <a:noFill/>
            <a:ln w="9525">
              <a:noFill/>
              <a:miter lim="800000"/>
              <a:headEnd/>
              <a:tailEnd/>
            </a:ln>
          </p:spPr>
          <p:txBody>
            <a:bodyPr wrap="none">
              <a:spAutoFit/>
            </a:bodyPr>
            <a:lstStyle/>
            <a:p>
              <a:pPr>
                <a:lnSpc>
                  <a:spcPct val="150000"/>
                </a:lnSpc>
                <a:buClr>
                  <a:schemeClr val="tx1"/>
                </a:buClr>
              </a:pPr>
              <a:r>
                <a:rPr lang="zh-CN" altLang="en-US" sz="1800">
                  <a:latin typeface="微软雅黑" pitchFamily="34" charset="-122"/>
                  <a:ea typeface="微软雅黑" pitchFamily="34" charset="-122"/>
                </a:rPr>
                <a:t>小型机</a:t>
              </a:r>
            </a:p>
          </p:txBody>
        </p:sp>
      </p:grpSp>
      <p:grpSp>
        <p:nvGrpSpPr>
          <p:cNvPr id="4" name="组合 72"/>
          <p:cNvGrpSpPr>
            <a:grpSpLocks/>
          </p:cNvGrpSpPr>
          <p:nvPr/>
        </p:nvGrpSpPr>
        <p:grpSpPr bwMode="auto">
          <a:xfrm>
            <a:off x="166688" y="5176838"/>
            <a:ext cx="1512887" cy="663575"/>
            <a:chOff x="5785658" y="548640"/>
            <a:chExt cx="1512917" cy="665018"/>
          </a:xfrm>
        </p:grpSpPr>
        <p:sp>
          <p:nvSpPr>
            <p:cNvPr id="74" name="椭圆 73"/>
            <p:cNvSpPr/>
            <p:nvPr/>
          </p:nvSpPr>
          <p:spPr bwMode="auto">
            <a:xfrm>
              <a:off x="5785658" y="548640"/>
              <a:ext cx="1512917" cy="66501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7055" name="矩形 74"/>
            <p:cNvSpPr>
              <a:spLocks noChangeArrowheads="1"/>
            </p:cNvSpPr>
            <p:nvPr/>
          </p:nvSpPr>
          <p:spPr bwMode="auto">
            <a:xfrm>
              <a:off x="5977887" y="617516"/>
              <a:ext cx="1184940" cy="458908"/>
            </a:xfrm>
            <a:prstGeom prst="rect">
              <a:avLst/>
            </a:prstGeom>
            <a:noFill/>
            <a:ln w="9525">
              <a:noFill/>
              <a:miter lim="800000"/>
              <a:headEnd/>
              <a:tailEnd/>
            </a:ln>
          </p:spPr>
          <p:txBody>
            <a:bodyPr wrap="none">
              <a:spAutoFit/>
            </a:bodyPr>
            <a:lstStyle/>
            <a:p>
              <a:pPr>
                <a:lnSpc>
                  <a:spcPct val="150000"/>
                </a:lnSpc>
                <a:buClr>
                  <a:schemeClr val="tx1"/>
                </a:buClr>
              </a:pPr>
              <a:r>
                <a:rPr lang="en-US" altLang="zh-CN" sz="1800">
                  <a:latin typeface="微软雅黑" pitchFamily="34" charset="-122"/>
                  <a:ea typeface="微软雅黑" pitchFamily="34" charset="-122"/>
                </a:rPr>
                <a:t>PC</a:t>
              </a:r>
              <a:r>
                <a:rPr lang="zh-CN" altLang="en-US" sz="1800">
                  <a:latin typeface="微软雅黑" pitchFamily="34" charset="-122"/>
                  <a:ea typeface="微软雅黑" pitchFamily="34" charset="-122"/>
                </a:rPr>
                <a:t>服务器</a:t>
              </a:r>
            </a:p>
          </p:txBody>
        </p:sp>
      </p:grpSp>
    </p:spTree>
  </p:cSld>
  <p:clrMapOvr>
    <a:masterClrMapping/>
  </p:clrMapOvr>
  <p:transition>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主机端的文件系统</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88069" name="Rectangle 3"/>
          <p:cNvSpPr>
            <a:spLocks noChangeArrowheads="1"/>
          </p:cNvSpPr>
          <p:nvPr/>
        </p:nvSpPr>
        <p:spPr bwMode="auto">
          <a:xfrm>
            <a:off x="2933700" y="4110038"/>
            <a:ext cx="8229600" cy="2160587"/>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IBM AIX </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HPFS(OS/2)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JFS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HP HP-UX</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SUN Solaris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UFS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Linux</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EXT2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EXT3</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ReiserFS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NFS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Windos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FAT</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FAT32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NTFS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CIFS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Veritas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p:txBody>
      </p:sp>
      <p:sp>
        <p:nvSpPr>
          <p:cNvPr id="88070" name="Rectangle 7"/>
          <p:cNvSpPr>
            <a:spLocks noChangeArrowheads="1"/>
          </p:cNvSpPr>
          <p:nvPr/>
        </p:nvSpPr>
        <p:spPr bwMode="auto">
          <a:xfrm>
            <a:off x="2917825" y="1201738"/>
            <a:ext cx="6407150" cy="2232025"/>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每种操作系统都采用一种或几种专用的文件系统</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操作系统中，文件的创建、更新和保存都需要文件系统来管理</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文件系统分</a:t>
            </a:r>
            <a:r>
              <a:rPr lang="en-US" altLang="zh-CN" sz="1600">
                <a:latin typeface="微软雅黑" pitchFamily="34" charset="-122"/>
                <a:ea typeface="微软雅黑" pitchFamily="34" charset="-122"/>
              </a:rPr>
              <a:t>32</a:t>
            </a:r>
            <a:r>
              <a:rPr lang="zh-CN" altLang="en-US" sz="1600">
                <a:latin typeface="微软雅黑" pitchFamily="34" charset="-122"/>
                <a:ea typeface="微软雅黑" pitchFamily="34" charset="-122"/>
              </a:rPr>
              <a:t>位和</a:t>
            </a:r>
            <a:r>
              <a:rPr lang="en-US" altLang="zh-CN" sz="1600">
                <a:latin typeface="微软雅黑" pitchFamily="34" charset="-122"/>
                <a:ea typeface="微软雅黑" pitchFamily="34" charset="-122"/>
              </a:rPr>
              <a:t>64</a:t>
            </a:r>
            <a:r>
              <a:rPr lang="zh-CN" altLang="en-US" sz="1600">
                <a:latin typeface="微软雅黑" pitchFamily="34" charset="-122"/>
                <a:ea typeface="微软雅黑" pitchFamily="34" charset="-122"/>
              </a:rPr>
              <a:t>位，主要体现在寻址空间上的差异</a:t>
            </a:r>
          </a:p>
          <a:p>
            <a:pPr marL="342900" indent="-342900">
              <a:lnSpc>
                <a:spcPct val="150000"/>
              </a:lnSpc>
              <a:buClr>
                <a:schemeClr val="tx1"/>
              </a:buClr>
              <a:buFont typeface="Arial" charset="0"/>
              <a:buChar char="•"/>
            </a:pPr>
            <a:r>
              <a:rPr lang="zh-CN" altLang="en-US" sz="1600">
                <a:latin typeface="微软雅黑" pitchFamily="34" charset="-122"/>
                <a:ea typeface="微软雅黑" pitchFamily="34" charset="-122"/>
              </a:rPr>
              <a:t>文件系统直接关系到整个系统的效率，只有文件系统和存储系统的参数（比如块大小、条带大小、对齐方式）互相匹配，整个系统才能发挥最高的性能。</a:t>
            </a:r>
          </a:p>
        </p:txBody>
      </p:sp>
      <p:sp>
        <p:nvSpPr>
          <p:cNvPr id="23" name="Text Box 8"/>
          <p:cNvSpPr txBox="1">
            <a:spLocks noChangeArrowheads="1"/>
          </p:cNvSpPr>
          <p:nvPr/>
        </p:nvSpPr>
        <p:spPr bwMode="auto">
          <a:xfrm>
            <a:off x="506413" y="3660775"/>
            <a:ext cx="8208962" cy="49213"/>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sz="1800" dirty="0">
              <a:latin typeface="微软雅黑" pitchFamily="34" charset="-122"/>
              <a:ea typeface="微软雅黑" pitchFamily="34" charset="-122"/>
            </a:endParaRPr>
          </a:p>
        </p:txBody>
      </p:sp>
      <p:grpSp>
        <p:nvGrpSpPr>
          <p:cNvPr id="2" name="组合 25"/>
          <p:cNvGrpSpPr>
            <a:grpSpLocks/>
          </p:cNvGrpSpPr>
          <p:nvPr/>
        </p:nvGrpSpPr>
        <p:grpSpPr bwMode="auto">
          <a:xfrm>
            <a:off x="415925" y="1762125"/>
            <a:ext cx="2060575" cy="1147763"/>
            <a:chOff x="-2527068" y="2626822"/>
            <a:chExt cx="2061556" cy="1147156"/>
          </a:xfrm>
        </p:grpSpPr>
        <p:sp>
          <p:nvSpPr>
            <p:cNvPr id="24" name="圆角矩形 23"/>
            <p:cNvSpPr/>
            <p:nvPr/>
          </p:nvSpPr>
          <p:spPr bwMode="auto">
            <a:xfrm>
              <a:off x="-2527068" y="2626822"/>
              <a:ext cx="2061556" cy="1147156"/>
            </a:xfrm>
            <a:prstGeom prst="round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8077" name="矩形 24"/>
            <p:cNvSpPr>
              <a:spLocks noChangeArrowheads="1"/>
            </p:cNvSpPr>
            <p:nvPr/>
          </p:nvSpPr>
          <p:spPr bwMode="auto">
            <a:xfrm>
              <a:off x="-2286001" y="2915531"/>
              <a:ext cx="1670859" cy="507831"/>
            </a:xfrm>
            <a:prstGeom prst="rect">
              <a:avLst/>
            </a:prstGeom>
            <a:noFill/>
            <a:ln w="9525">
              <a:noFill/>
              <a:miter lim="800000"/>
              <a:headEnd/>
              <a:tailEnd/>
            </a:ln>
          </p:spPr>
          <p:txBody>
            <a:bodyPr>
              <a:spAutoFit/>
            </a:bodyPr>
            <a:lstStyle/>
            <a:p>
              <a:pPr>
                <a:lnSpc>
                  <a:spcPct val="150000"/>
                </a:lnSpc>
                <a:buClr>
                  <a:schemeClr val="tx1"/>
                </a:buClr>
              </a:pPr>
              <a:r>
                <a:rPr lang="zh-CN" altLang="en-US" sz="1800">
                  <a:latin typeface="微软雅黑" pitchFamily="34" charset="-122"/>
                  <a:ea typeface="微软雅黑" pitchFamily="34" charset="-122"/>
                </a:rPr>
                <a:t>文件系统特性</a:t>
              </a:r>
            </a:p>
          </p:txBody>
        </p:sp>
      </p:grpSp>
      <p:grpSp>
        <p:nvGrpSpPr>
          <p:cNvPr id="3" name="组合 26"/>
          <p:cNvGrpSpPr>
            <a:grpSpLocks/>
          </p:cNvGrpSpPr>
          <p:nvPr/>
        </p:nvGrpSpPr>
        <p:grpSpPr bwMode="auto">
          <a:xfrm>
            <a:off x="419100" y="4624388"/>
            <a:ext cx="2060575" cy="1147762"/>
            <a:chOff x="-2527068" y="2626822"/>
            <a:chExt cx="2061556" cy="1147156"/>
          </a:xfrm>
        </p:grpSpPr>
        <p:sp>
          <p:nvSpPr>
            <p:cNvPr id="28" name="圆角矩形 27"/>
            <p:cNvSpPr/>
            <p:nvPr/>
          </p:nvSpPr>
          <p:spPr bwMode="auto">
            <a:xfrm>
              <a:off x="-2527068" y="2626822"/>
              <a:ext cx="2061556" cy="1147156"/>
            </a:xfrm>
            <a:prstGeom prst="round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8075" name="矩形 28"/>
            <p:cNvSpPr>
              <a:spLocks noChangeArrowheads="1"/>
            </p:cNvSpPr>
            <p:nvPr/>
          </p:nvSpPr>
          <p:spPr bwMode="auto">
            <a:xfrm>
              <a:off x="-2286001" y="2915531"/>
              <a:ext cx="1670859" cy="458908"/>
            </a:xfrm>
            <a:prstGeom prst="rect">
              <a:avLst/>
            </a:prstGeom>
            <a:noFill/>
            <a:ln w="9525">
              <a:noFill/>
              <a:miter lim="800000"/>
              <a:headEnd/>
              <a:tailEnd/>
            </a:ln>
          </p:spPr>
          <p:txBody>
            <a:bodyPr>
              <a:spAutoFit/>
            </a:bodyPr>
            <a:lstStyle/>
            <a:p>
              <a:pPr>
                <a:lnSpc>
                  <a:spcPct val="150000"/>
                </a:lnSpc>
                <a:buClr>
                  <a:schemeClr val="tx1"/>
                </a:buClr>
              </a:pPr>
              <a:r>
                <a:rPr lang="zh-CN" altLang="en-US" sz="1800">
                  <a:latin typeface="微软雅黑" pitchFamily="34" charset="-122"/>
                  <a:ea typeface="微软雅黑" pitchFamily="34" charset="-122"/>
                </a:rPr>
                <a:t>文件系统分类</a:t>
              </a:r>
            </a:p>
          </p:txBody>
        </p:sp>
      </p:gr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ChangeArrowheads="1"/>
          </p:cNvSpPr>
          <p:nvPr/>
        </p:nvSpPr>
        <p:spPr bwMode="auto">
          <a:xfrm>
            <a:off x="252413" y="185738"/>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主机端的文件系统</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89093" name="Rectangle 3"/>
          <p:cNvSpPr>
            <a:spLocks noChangeArrowheads="1"/>
          </p:cNvSpPr>
          <p:nvPr/>
        </p:nvSpPr>
        <p:spPr bwMode="auto">
          <a:xfrm>
            <a:off x="2933700" y="4110038"/>
            <a:ext cx="8229600" cy="2160587"/>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IBM AIX </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HPFS(OS/2)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JFS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HP HP-UX</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SUN Solaris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UFS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Linux</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EXT2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EXT3</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ReiserFS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NFS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Windos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FAT</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FAT32</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NTFS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CIFS</a:t>
            </a:r>
          </a:p>
          <a:p>
            <a:pPr marL="342900" indent="-342900">
              <a:lnSpc>
                <a:spcPct val="150000"/>
              </a:lnSpc>
              <a:buClr>
                <a:schemeClr val="tx1"/>
              </a:buClr>
              <a:buFont typeface="Arial" charset="0"/>
              <a:buChar char="•"/>
            </a:pPr>
            <a:r>
              <a:rPr lang="en-US" altLang="zh-CN" sz="1600">
                <a:latin typeface="微软雅黑" pitchFamily="34" charset="-122"/>
                <a:ea typeface="微软雅黑" pitchFamily="34" charset="-122"/>
              </a:rPr>
              <a:t>Veritas</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VxFS</a:t>
            </a:r>
          </a:p>
        </p:txBody>
      </p:sp>
      <p:sp>
        <p:nvSpPr>
          <p:cNvPr id="89094" name="Rectangle 7"/>
          <p:cNvSpPr>
            <a:spLocks noChangeArrowheads="1"/>
          </p:cNvSpPr>
          <p:nvPr/>
        </p:nvSpPr>
        <p:spPr bwMode="auto">
          <a:xfrm>
            <a:off x="2951196" y="1201738"/>
            <a:ext cx="6407150" cy="2232025"/>
          </a:xfrm>
          <a:prstGeom prst="rect">
            <a:avLst/>
          </a:prstGeom>
          <a:noFill/>
          <a:ln w="9525" algn="ctr">
            <a:noFill/>
            <a:miter lim="800000"/>
            <a:headEnd/>
            <a:tailEnd/>
          </a:ln>
        </p:spPr>
        <p:txBody>
          <a:bodyPr/>
          <a:lstStyle/>
          <a:p>
            <a:pPr marL="342900" indent="-342900">
              <a:lnSpc>
                <a:spcPct val="150000"/>
              </a:lnSpc>
              <a:buClr>
                <a:schemeClr val="tx1"/>
              </a:buClr>
              <a:buFont typeface="Arial" charset="0"/>
              <a:buChar char="•"/>
            </a:pPr>
            <a:r>
              <a:rPr lang="zh-CN" altLang="en-US" sz="1600" dirty="0">
                <a:latin typeface="微软雅黑" pitchFamily="34" charset="-122"/>
                <a:ea typeface="微软雅黑" pitchFamily="34" charset="-122"/>
              </a:rPr>
              <a:t>每种操作系统都采用一种或几种专用的文件系统</a:t>
            </a:r>
          </a:p>
          <a:p>
            <a:pPr marL="342900" indent="-342900">
              <a:lnSpc>
                <a:spcPct val="150000"/>
              </a:lnSpc>
              <a:buClr>
                <a:schemeClr val="tx1"/>
              </a:buClr>
              <a:buFont typeface="Arial" charset="0"/>
              <a:buChar char="•"/>
            </a:pPr>
            <a:r>
              <a:rPr lang="zh-CN" altLang="en-US" sz="1600" dirty="0">
                <a:latin typeface="微软雅黑" pitchFamily="34" charset="-122"/>
                <a:ea typeface="微软雅黑" pitchFamily="34" charset="-122"/>
              </a:rPr>
              <a:t>操作系统中，文件的创建、更新和保存都需要文件系统来管理</a:t>
            </a:r>
          </a:p>
          <a:p>
            <a:pPr marL="342900" indent="-342900">
              <a:lnSpc>
                <a:spcPct val="150000"/>
              </a:lnSpc>
              <a:buClr>
                <a:schemeClr val="tx1"/>
              </a:buClr>
              <a:buFont typeface="Arial" charset="0"/>
              <a:buChar char="•"/>
            </a:pPr>
            <a:r>
              <a:rPr lang="zh-CN" altLang="en-US" sz="1600" dirty="0">
                <a:latin typeface="微软雅黑" pitchFamily="34" charset="-122"/>
                <a:ea typeface="微软雅黑" pitchFamily="34" charset="-122"/>
              </a:rPr>
              <a:t>文件系统分</a:t>
            </a:r>
            <a:r>
              <a:rPr lang="en-US" altLang="zh-CN" sz="1600" dirty="0">
                <a:latin typeface="微软雅黑" pitchFamily="34" charset="-122"/>
                <a:ea typeface="微软雅黑" pitchFamily="34" charset="-122"/>
              </a:rPr>
              <a:t>32</a:t>
            </a:r>
            <a:r>
              <a:rPr lang="zh-CN" altLang="en-US" sz="1600" dirty="0">
                <a:latin typeface="微软雅黑" pitchFamily="34" charset="-122"/>
                <a:ea typeface="微软雅黑" pitchFamily="34" charset="-122"/>
              </a:rPr>
              <a:t>位和</a:t>
            </a:r>
            <a:r>
              <a:rPr lang="en-US" altLang="zh-CN" sz="1600" dirty="0">
                <a:latin typeface="微软雅黑" pitchFamily="34" charset="-122"/>
                <a:ea typeface="微软雅黑" pitchFamily="34" charset="-122"/>
              </a:rPr>
              <a:t>64</a:t>
            </a:r>
            <a:r>
              <a:rPr lang="zh-CN" altLang="en-US" sz="1600" dirty="0">
                <a:latin typeface="微软雅黑" pitchFamily="34" charset="-122"/>
                <a:ea typeface="微软雅黑" pitchFamily="34" charset="-122"/>
              </a:rPr>
              <a:t>位，主要体现在寻址空间上的差异</a:t>
            </a:r>
          </a:p>
          <a:p>
            <a:pPr marL="342900" indent="-342900">
              <a:lnSpc>
                <a:spcPct val="150000"/>
              </a:lnSpc>
              <a:buClr>
                <a:schemeClr val="tx1"/>
              </a:buClr>
              <a:buFont typeface="Arial" charset="0"/>
              <a:buChar char="•"/>
            </a:pPr>
            <a:r>
              <a:rPr lang="zh-CN" altLang="en-US" sz="1600" dirty="0">
                <a:latin typeface="微软雅黑" pitchFamily="34" charset="-122"/>
                <a:ea typeface="微软雅黑" pitchFamily="34" charset="-122"/>
              </a:rPr>
              <a:t>文件系统直接关系到整个系统的效率，只有文件系统和存储系统的参数（比如块大小、条带大小、对齐方式）互相匹配，整个系统才能发挥最高的性能</a:t>
            </a:r>
          </a:p>
        </p:txBody>
      </p:sp>
      <p:sp>
        <p:nvSpPr>
          <p:cNvPr id="23" name="Text Box 8"/>
          <p:cNvSpPr txBox="1">
            <a:spLocks noChangeArrowheads="1"/>
          </p:cNvSpPr>
          <p:nvPr/>
        </p:nvSpPr>
        <p:spPr bwMode="auto">
          <a:xfrm>
            <a:off x="506413" y="3660775"/>
            <a:ext cx="8208962" cy="49213"/>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sz="1800" dirty="0">
              <a:latin typeface="微软雅黑" pitchFamily="34" charset="-122"/>
              <a:ea typeface="微软雅黑" pitchFamily="34" charset="-122"/>
            </a:endParaRPr>
          </a:p>
        </p:txBody>
      </p:sp>
      <p:grpSp>
        <p:nvGrpSpPr>
          <p:cNvPr id="2" name="组合 25"/>
          <p:cNvGrpSpPr>
            <a:grpSpLocks/>
          </p:cNvGrpSpPr>
          <p:nvPr/>
        </p:nvGrpSpPr>
        <p:grpSpPr bwMode="auto">
          <a:xfrm>
            <a:off x="415925" y="1762125"/>
            <a:ext cx="2060575" cy="1147763"/>
            <a:chOff x="-2527068" y="2626822"/>
            <a:chExt cx="2061556" cy="1147156"/>
          </a:xfrm>
        </p:grpSpPr>
        <p:sp>
          <p:nvSpPr>
            <p:cNvPr id="24" name="圆角矩形 23"/>
            <p:cNvSpPr/>
            <p:nvPr/>
          </p:nvSpPr>
          <p:spPr bwMode="auto">
            <a:xfrm>
              <a:off x="-2527068" y="2626822"/>
              <a:ext cx="2061556" cy="1147156"/>
            </a:xfrm>
            <a:prstGeom prst="round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9101" name="矩形 24"/>
            <p:cNvSpPr>
              <a:spLocks noChangeArrowheads="1"/>
            </p:cNvSpPr>
            <p:nvPr/>
          </p:nvSpPr>
          <p:spPr bwMode="auto">
            <a:xfrm>
              <a:off x="-2286001" y="2915531"/>
              <a:ext cx="1670859" cy="507831"/>
            </a:xfrm>
            <a:prstGeom prst="rect">
              <a:avLst/>
            </a:prstGeom>
            <a:noFill/>
            <a:ln w="9525">
              <a:noFill/>
              <a:miter lim="800000"/>
              <a:headEnd/>
              <a:tailEnd/>
            </a:ln>
          </p:spPr>
          <p:txBody>
            <a:bodyPr>
              <a:spAutoFit/>
            </a:bodyPr>
            <a:lstStyle/>
            <a:p>
              <a:pPr>
                <a:lnSpc>
                  <a:spcPct val="150000"/>
                </a:lnSpc>
                <a:buClr>
                  <a:schemeClr val="tx1"/>
                </a:buClr>
              </a:pPr>
              <a:r>
                <a:rPr lang="zh-CN" altLang="en-US" sz="1800">
                  <a:latin typeface="微软雅黑" pitchFamily="34" charset="-122"/>
                  <a:ea typeface="微软雅黑" pitchFamily="34" charset="-122"/>
                </a:rPr>
                <a:t>文件系统特性</a:t>
              </a:r>
            </a:p>
          </p:txBody>
        </p:sp>
      </p:grpSp>
      <p:grpSp>
        <p:nvGrpSpPr>
          <p:cNvPr id="3" name="组合 26"/>
          <p:cNvGrpSpPr>
            <a:grpSpLocks/>
          </p:cNvGrpSpPr>
          <p:nvPr/>
        </p:nvGrpSpPr>
        <p:grpSpPr bwMode="auto">
          <a:xfrm>
            <a:off x="419100" y="4624388"/>
            <a:ext cx="2060575" cy="1147762"/>
            <a:chOff x="-2527068" y="2626822"/>
            <a:chExt cx="2061556" cy="1147156"/>
          </a:xfrm>
        </p:grpSpPr>
        <p:sp>
          <p:nvSpPr>
            <p:cNvPr id="28" name="圆角矩形 27"/>
            <p:cNvSpPr/>
            <p:nvPr/>
          </p:nvSpPr>
          <p:spPr bwMode="auto">
            <a:xfrm>
              <a:off x="-2527068" y="2626822"/>
              <a:ext cx="2061556" cy="1147156"/>
            </a:xfrm>
            <a:prstGeom prst="roundRect">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89099" name="矩形 28"/>
            <p:cNvSpPr>
              <a:spLocks noChangeArrowheads="1"/>
            </p:cNvSpPr>
            <p:nvPr/>
          </p:nvSpPr>
          <p:spPr bwMode="auto">
            <a:xfrm>
              <a:off x="-2286001" y="2915531"/>
              <a:ext cx="1670859" cy="458908"/>
            </a:xfrm>
            <a:prstGeom prst="rect">
              <a:avLst/>
            </a:prstGeom>
            <a:noFill/>
            <a:ln w="9525">
              <a:noFill/>
              <a:miter lim="800000"/>
              <a:headEnd/>
              <a:tailEnd/>
            </a:ln>
          </p:spPr>
          <p:txBody>
            <a:bodyPr>
              <a:spAutoFit/>
            </a:bodyPr>
            <a:lstStyle/>
            <a:p>
              <a:pPr>
                <a:lnSpc>
                  <a:spcPct val="150000"/>
                </a:lnSpc>
                <a:buClr>
                  <a:schemeClr val="tx1"/>
                </a:buClr>
              </a:pPr>
              <a:r>
                <a:rPr lang="zh-CN" altLang="en-US" sz="1800">
                  <a:latin typeface="微软雅黑" pitchFamily="34" charset="-122"/>
                  <a:ea typeface="微软雅黑" pitchFamily="34" charset="-122"/>
                </a:rPr>
                <a:t>文件系统分类</a:t>
              </a:r>
            </a:p>
          </p:txBody>
        </p:sp>
      </p:grpSp>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方正姚体" pitchFamily="2" charset="-122"/>
                <a:ea typeface="方正姚体" pitchFamily="2" charset="-122"/>
              </a:rPr>
              <a:t> </a:t>
            </a:r>
            <a:r>
              <a:rPr lang="zh-CN" altLang="en-US" sz="3200" b="1" dirty="0" smtClean="0">
                <a:solidFill>
                  <a:schemeClr val="bg1"/>
                </a:solidFill>
                <a:latin typeface="微软雅黑" pitchFamily="34" charset="-122"/>
                <a:ea typeface="微软雅黑" pitchFamily="34" charset="-122"/>
                <a:cs typeface="Times New Roman" pitchFamily="18" charset="0"/>
              </a:rPr>
              <a:t>数据库分类</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14" name="Rectangle 3"/>
          <p:cNvSpPr txBox="1">
            <a:spLocks noChangeArrowheads="1"/>
          </p:cNvSpPr>
          <p:nvPr/>
        </p:nvSpPr>
        <p:spPr bwMode="auto">
          <a:xfrm>
            <a:off x="468313" y="1412875"/>
            <a:ext cx="8435975" cy="1944687"/>
          </a:xfrm>
          <a:prstGeom prst="rect">
            <a:avLst/>
          </a:prstGeom>
          <a:noFill/>
          <a:ln cap="flat" algn="ctr">
            <a:miter lim="800000"/>
            <a:headEnd/>
            <a:tailEnd/>
          </a:ln>
        </p:spPr>
        <p:txBody>
          <a:bodyPr/>
          <a:lstStyle/>
          <a:p>
            <a:pPr marL="342900" indent="-342900" eaLnBrk="0" hangingPunct="0">
              <a:lnSpc>
                <a:spcPct val="150000"/>
              </a:lnSpc>
              <a:buClr>
                <a:schemeClr val="tx1"/>
              </a:buClr>
              <a:buFont typeface="Arial" pitchFamily="34" charset="0"/>
              <a:buChar char="•"/>
              <a:defRPr/>
            </a:pPr>
            <a:r>
              <a:rPr lang="zh-CN" altLang="en-US" dirty="0">
                <a:solidFill>
                  <a:srgbClr val="C00000"/>
                </a:solidFill>
                <a:latin typeface="微软雅黑" pitchFamily="34" charset="-122"/>
                <a:ea typeface="微软雅黑" pitchFamily="34" charset="-122"/>
              </a:rPr>
              <a:t>从支持的数据规模、处理能力、管理功能等方面来看，分为三类</a:t>
            </a:r>
            <a:r>
              <a:rPr lang="zh-CN" altLang="en-US" dirty="0">
                <a:latin typeface="微软雅黑" pitchFamily="34" charset="-122"/>
                <a:ea typeface="微软雅黑" pitchFamily="34" charset="-122"/>
              </a:rPr>
              <a:t>：</a:t>
            </a:r>
          </a:p>
          <a:p>
            <a:pPr marL="342900" indent="-342900" eaLnBrk="0" hangingPunct="0">
              <a:lnSpc>
                <a:spcPct val="150000"/>
              </a:lnSpc>
              <a:buClr>
                <a:schemeClr val="tx1"/>
              </a:buClr>
              <a:buFont typeface="Arial" pitchFamily="34" charset="0"/>
              <a:buChar char="•"/>
              <a:defRPr/>
            </a:pPr>
            <a:r>
              <a:rPr lang="zh-CN" altLang="en-US" dirty="0">
                <a:latin typeface="微软雅黑" pitchFamily="34" charset="-122"/>
                <a:ea typeface="微软雅黑" pitchFamily="34" charset="-122"/>
              </a:rPr>
              <a:t>桌面型数据库系统：</a:t>
            </a:r>
            <a:r>
              <a:rPr lang="en-US" altLang="zh-CN" dirty="0">
                <a:latin typeface="微软雅黑" pitchFamily="34" charset="-122"/>
                <a:ea typeface="微软雅黑" pitchFamily="34" charset="-122"/>
              </a:rPr>
              <a:t>FoxPro</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MS ACCESS</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PARADOX</a:t>
            </a:r>
            <a:r>
              <a:rPr lang="zh-CN" altLang="en-US" dirty="0">
                <a:latin typeface="微软雅黑" pitchFamily="34" charset="-122"/>
                <a:ea typeface="微软雅黑" pitchFamily="34" charset="-122"/>
              </a:rPr>
              <a:t>等</a:t>
            </a:r>
          </a:p>
          <a:p>
            <a:pPr marL="342900" indent="-342900" eaLnBrk="0" hangingPunct="0">
              <a:lnSpc>
                <a:spcPct val="150000"/>
              </a:lnSpc>
              <a:buClr>
                <a:schemeClr val="tx1"/>
              </a:buClr>
              <a:buFont typeface="Arial" pitchFamily="34" charset="0"/>
              <a:buChar char="•"/>
              <a:defRPr/>
            </a:pPr>
            <a:r>
              <a:rPr lang="zh-CN" altLang="en-US" dirty="0">
                <a:latin typeface="微软雅黑" pitchFamily="34" charset="-122"/>
                <a:ea typeface="微软雅黑" pitchFamily="34" charset="-122"/>
              </a:rPr>
              <a:t>中小型数据库系统：</a:t>
            </a:r>
            <a:r>
              <a:rPr lang="en-US" altLang="zh-CN" dirty="0">
                <a:latin typeface="微软雅黑" pitchFamily="34" charset="-122"/>
                <a:ea typeface="微软雅黑" pitchFamily="34" charset="-122"/>
              </a:rPr>
              <a:t>SQL SERVER</a:t>
            </a:r>
            <a:r>
              <a:rPr lang="zh-CN" altLang="en-US" dirty="0">
                <a:latin typeface="微软雅黑" pitchFamily="34" charset="-122"/>
                <a:ea typeface="微软雅黑" pitchFamily="34" charset="-122"/>
              </a:rPr>
              <a:t>、</a:t>
            </a:r>
            <a:r>
              <a:rPr lang="en-US" altLang="zh-CN" dirty="0" err="1">
                <a:latin typeface="微软雅黑" pitchFamily="34" charset="-122"/>
                <a:ea typeface="微软雅黑" pitchFamily="34" charset="-122"/>
              </a:rPr>
              <a:t>MySQL</a:t>
            </a:r>
            <a:r>
              <a:rPr lang="zh-CN" altLang="en-US" dirty="0">
                <a:latin typeface="微软雅黑" pitchFamily="34" charset="-122"/>
                <a:ea typeface="微软雅黑" pitchFamily="34" charset="-122"/>
              </a:rPr>
              <a:t>等</a:t>
            </a:r>
          </a:p>
          <a:p>
            <a:pPr marL="342900" indent="-342900" eaLnBrk="0" hangingPunct="0">
              <a:lnSpc>
                <a:spcPct val="150000"/>
              </a:lnSpc>
              <a:buClr>
                <a:schemeClr val="tx1"/>
              </a:buClr>
              <a:buFont typeface="Arial" pitchFamily="34" charset="0"/>
              <a:buChar char="•"/>
              <a:defRPr/>
            </a:pPr>
            <a:r>
              <a:rPr lang="zh-CN" altLang="en-US" dirty="0">
                <a:latin typeface="微软雅黑" pitchFamily="34" charset="-122"/>
                <a:ea typeface="微软雅黑" pitchFamily="34" charset="-122"/>
              </a:rPr>
              <a:t>大型数据库系统：</a:t>
            </a:r>
            <a:r>
              <a:rPr lang="en-US" altLang="zh-CN" dirty="0">
                <a:latin typeface="微软雅黑" pitchFamily="34" charset="-122"/>
                <a:ea typeface="微软雅黑" pitchFamily="34" charset="-122"/>
              </a:rPr>
              <a:t>DB2</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SYBASE</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ORACLE</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INFORMIX</a:t>
            </a:r>
            <a:r>
              <a:rPr lang="zh-CN" altLang="en-US" dirty="0">
                <a:latin typeface="微软雅黑" pitchFamily="34" charset="-122"/>
                <a:ea typeface="微软雅黑" pitchFamily="34" charset="-122"/>
              </a:rPr>
              <a:t>等</a:t>
            </a:r>
          </a:p>
          <a:p>
            <a:pPr eaLnBrk="0" fontAlgn="t" hangingPunct="0">
              <a:lnSpc>
                <a:spcPct val="120000"/>
              </a:lnSpc>
              <a:spcBef>
                <a:spcPct val="20000"/>
              </a:spcBef>
              <a:buClr>
                <a:schemeClr val="tx1"/>
              </a:buClr>
              <a:buFont typeface="Wingdings" pitchFamily="2" charset="2"/>
              <a:buChar char="F"/>
              <a:defRPr/>
            </a:pPr>
            <a:endParaRPr lang="en-US" altLang="zh-CN" sz="2800" b="0" kern="0" dirty="0">
              <a:latin typeface="宋体" pitchFamily="2" charset="-122"/>
              <a:ea typeface="宋体" pitchFamily="2" charset="-122"/>
            </a:endParaRPr>
          </a:p>
        </p:txBody>
      </p:sp>
      <p:sp>
        <p:nvSpPr>
          <p:cNvPr id="90118" name="Rectangle 8"/>
          <p:cNvSpPr>
            <a:spLocks noChangeArrowheads="1"/>
          </p:cNvSpPr>
          <p:nvPr/>
        </p:nvSpPr>
        <p:spPr bwMode="auto">
          <a:xfrm>
            <a:off x="468313" y="4214818"/>
            <a:ext cx="8435975" cy="1944687"/>
          </a:xfrm>
          <a:prstGeom prst="rect">
            <a:avLst/>
          </a:prstGeom>
          <a:noFill/>
          <a:ln w="9525" algn="ctr">
            <a:noFill/>
            <a:miter lim="800000"/>
            <a:headEnd/>
            <a:tailEnd/>
          </a:ln>
        </p:spPr>
        <p:txBody>
          <a:bodyPr/>
          <a:lstStyle/>
          <a:p>
            <a:pPr marL="342900" indent="-342900" eaLnBrk="0" hangingPunct="0">
              <a:lnSpc>
                <a:spcPct val="150000"/>
              </a:lnSpc>
              <a:buClr>
                <a:schemeClr val="tx1"/>
              </a:buClr>
              <a:buFont typeface="Arial" charset="0"/>
              <a:buChar char="•"/>
            </a:pPr>
            <a:r>
              <a:rPr lang="zh-CN" altLang="en-US" dirty="0">
                <a:solidFill>
                  <a:srgbClr val="C00000"/>
                </a:solidFill>
                <a:latin typeface="微软雅黑" pitchFamily="34" charset="-122"/>
                <a:ea typeface="微软雅黑" pitchFamily="34" charset="-122"/>
              </a:rPr>
              <a:t>从数据库的组成结构分为三类：</a:t>
            </a:r>
          </a:p>
          <a:p>
            <a:pPr marL="342900" indent="-342900" eaLnBrk="0" hangingPunct="0">
              <a:lnSpc>
                <a:spcPct val="150000"/>
              </a:lnSpc>
              <a:buClr>
                <a:schemeClr val="tx1"/>
              </a:buClr>
              <a:buFont typeface="Arial" charset="0"/>
              <a:buChar char="•"/>
            </a:pPr>
            <a:r>
              <a:rPr lang="zh-CN" altLang="en-US" dirty="0">
                <a:latin typeface="微软雅黑" pitchFamily="34" charset="-122"/>
                <a:ea typeface="微软雅黑" pitchFamily="34" charset="-122"/>
              </a:rPr>
              <a:t>关系型数据库：现在绝大部分应用都是采用这一类</a:t>
            </a:r>
          </a:p>
          <a:p>
            <a:pPr marL="342900" indent="-342900" eaLnBrk="0" hangingPunct="0">
              <a:lnSpc>
                <a:spcPct val="150000"/>
              </a:lnSpc>
              <a:buClr>
                <a:schemeClr val="tx1"/>
              </a:buClr>
              <a:buFont typeface="Arial" charset="0"/>
              <a:buChar char="•"/>
            </a:pPr>
            <a:r>
              <a:rPr lang="zh-CN" altLang="en-US" dirty="0">
                <a:latin typeface="微软雅黑" pitchFamily="34" charset="-122"/>
                <a:ea typeface="微软雅黑" pitchFamily="34" charset="-122"/>
              </a:rPr>
              <a:t>非结构化数据库：专用数据库，比如图书馆、数字媒体等针对文件的管理应用</a:t>
            </a:r>
          </a:p>
          <a:p>
            <a:pPr marL="342900" indent="-342900" eaLnBrk="0" hangingPunct="0">
              <a:lnSpc>
                <a:spcPct val="150000"/>
              </a:lnSpc>
              <a:buClr>
                <a:schemeClr val="tx1"/>
              </a:buClr>
              <a:buFont typeface="Arial" charset="0"/>
              <a:buChar char="•"/>
            </a:pPr>
            <a:r>
              <a:rPr lang="zh-CN" altLang="en-US" dirty="0">
                <a:latin typeface="微软雅黑" pitchFamily="34" charset="-122"/>
                <a:ea typeface="微软雅黑" pitchFamily="34" charset="-122"/>
              </a:rPr>
              <a:t>对象数据库：新兴的数据库，还未形成规模应用</a:t>
            </a:r>
          </a:p>
        </p:txBody>
      </p:sp>
      <p:pic>
        <p:nvPicPr>
          <p:cNvPr id="90119" name="Picture 126" descr="Sybase"/>
          <p:cNvPicPr>
            <a:picLocks noChangeAspect="1" noChangeArrowheads="1"/>
          </p:cNvPicPr>
          <p:nvPr/>
        </p:nvPicPr>
        <p:blipFill>
          <a:blip r:embed="rId3"/>
          <a:srcRect/>
          <a:stretch>
            <a:fillRect/>
          </a:stretch>
        </p:blipFill>
        <p:spPr bwMode="auto">
          <a:xfrm>
            <a:off x="4286248" y="3429001"/>
            <a:ext cx="2070196" cy="423862"/>
          </a:xfrm>
          <a:prstGeom prst="rect">
            <a:avLst/>
          </a:prstGeom>
          <a:noFill/>
          <a:ln w="9525">
            <a:noFill/>
            <a:miter lim="800000"/>
            <a:headEnd/>
            <a:tailEnd/>
          </a:ln>
        </p:spPr>
      </p:pic>
      <p:pic>
        <p:nvPicPr>
          <p:cNvPr id="90120" name="Picture 127" descr="db2"/>
          <p:cNvPicPr>
            <a:picLocks noChangeAspect="1" noChangeArrowheads="1"/>
          </p:cNvPicPr>
          <p:nvPr/>
        </p:nvPicPr>
        <p:blipFill>
          <a:blip r:embed="rId4"/>
          <a:srcRect/>
          <a:stretch>
            <a:fillRect/>
          </a:stretch>
        </p:blipFill>
        <p:spPr bwMode="auto">
          <a:xfrm>
            <a:off x="2428860" y="3429000"/>
            <a:ext cx="1845873" cy="439737"/>
          </a:xfrm>
          <a:prstGeom prst="rect">
            <a:avLst/>
          </a:prstGeom>
          <a:noFill/>
          <a:ln w="9525">
            <a:noFill/>
            <a:miter lim="800000"/>
            <a:headEnd/>
            <a:tailEnd/>
          </a:ln>
        </p:spPr>
      </p:pic>
      <p:pic>
        <p:nvPicPr>
          <p:cNvPr id="90121" name="Picture 128" descr="oracle-1"/>
          <p:cNvPicPr>
            <a:picLocks noChangeAspect="1" noChangeArrowheads="1"/>
          </p:cNvPicPr>
          <p:nvPr/>
        </p:nvPicPr>
        <p:blipFill>
          <a:blip r:embed="rId5"/>
          <a:srcRect/>
          <a:stretch>
            <a:fillRect/>
          </a:stretch>
        </p:blipFill>
        <p:spPr bwMode="auto">
          <a:xfrm>
            <a:off x="714348" y="3429000"/>
            <a:ext cx="1701800" cy="457200"/>
          </a:xfrm>
          <a:prstGeom prst="rect">
            <a:avLst/>
          </a:prstGeom>
          <a:noFill/>
          <a:ln w="9525">
            <a:noFill/>
            <a:miter lim="800000"/>
            <a:headEnd/>
            <a:tailEnd/>
          </a:ln>
        </p:spPr>
      </p:pic>
      <p:pic>
        <p:nvPicPr>
          <p:cNvPr id="90122" name="Picture 128"/>
          <p:cNvPicPr>
            <a:picLocks noChangeAspect="1" noChangeArrowheads="1"/>
          </p:cNvPicPr>
          <p:nvPr/>
        </p:nvPicPr>
        <p:blipFill>
          <a:blip r:embed="rId6"/>
          <a:srcRect/>
          <a:stretch>
            <a:fillRect/>
          </a:stretch>
        </p:blipFill>
        <p:spPr bwMode="auto">
          <a:xfrm>
            <a:off x="6429388" y="3462336"/>
            <a:ext cx="1849959" cy="395291"/>
          </a:xfrm>
          <a:prstGeom prst="rect">
            <a:avLst/>
          </a:prstGeom>
          <a:noFill/>
          <a:ln w="9525">
            <a:solidFill>
              <a:srgbClr val="C8C2C3"/>
            </a:solidFill>
            <a:miter lim="800000"/>
            <a:headEnd/>
            <a:tailEnd/>
          </a:ln>
        </p:spPr>
      </p:pic>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方正姚体" pitchFamily="2" charset="-122"/>
                <a:ea typeface="方正姚体" pitchFamily="2" charset="-122"/>
              </a:rPr>
              <a:t> </a:t>
            </a:r>
            <a:r>
              <a:rPr lang="zh-CN" altLang="en-US" sz="3200" b="1" dirty="0" smtClean="0">
                <a:solidFill>
                  <a:schemeClr val="bg1"/>
                </a:solidFill>
                <a:latin typeface="微软雅黑" pitchFamily="34" charset="-122"/>
                <a:ea typeface="微软雅黑" pitchFamily="34" charset="-122"/>
                <a:cs typeface="Times New Roman" pitchFamily="18" charset="0"/>
              </a:rPr>
              <a:t>存储主要的性能指标</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6" name="Rectangle 2"/>
          <p:cNvSpPr txBox="1">
            <a:spLocks noChangeArrowheads="1"/>
          </p:cNvSpPr>
          <p:nvPr/>
        </p:nvSpPr>
        <p:spPr bwMode="auto">
          <a:xfrm>
            <a:off x="590550" y="1628775"/>
            <a:ext cx="8229600" cy="4525963"/>
          </a:xfrm>
          <a:prstGeom prst="rect">
            <a:avLst/>
          </a:prstGeom>
          <a:noFill/>
          <a:ln>
            <a:miter lim="800000"/>
            <a:headEnd/>
            <a:tailEnd/>
          </a:ln>
        </p:spPr>
        <p:txBody>
          <a:bodyPr/>
          <a:lstStyle/>
          <a:p>
            <a:pPr marL="342900" indent="-342900" eaLnBrk="0" hangingPunct="0">
              <a:lnSpc>
                <a:spcPct val="150000"/>
              </a:lnSpc>
              <a:buClr>
                <a:schemeClr val="tx1"/>
              </a:buClr>
            </a:pPr>
            <a:r>
              <a:rPr lang="en-US" altLang="zh-CN" dirty="0">
                <a:solidFill>
                  <a:srgbClr val="C00000"/>
                </a:solidFill>
                <a:latin typeface="微软雅黑" pitchFamily="34" charset="-122"/>
                <a:ea typeface="微软雅黑" pitchFamily="34" charset="-122"/>
              </a:rPr>
              <a:t>SAN</a:t>
            </a:r>
            <a:r>
              <a:rPr lang="zh-CN" altLang="en-US" dirty="0">
                <a:solidFill>
                  <a:srgbClr val="C00000"/>
                </a:solidFill>
                <a:latin typeface="微软雅黑" pitchFamily="34" charset="-122"/>
                <a:ea typeface="微软雅黑" pitchFamily="34" charset="-122"/>
              </a:rPr>
              <a:t>的</a:t>
            </a:r>
            <a:r>
              <a:rPr lang="en-US" altLang="zh-CN" dirty="0">
                <a:solidFill>
                  <a:srgbClr val="C00000"/>
                </a:solidFill>
                <a:latin typeface="微软雅黑" pitchFamily="34" charset="-122"/>
                <a:ea typeface="微软雅黑" pitchFamily="34" charset="-122"/>
              </a:rPr>
              <a:t>2</a:t>
            </a:r>
            <a:r>
              <a:rPr lang="zh-CN" altLang="en-US" dirty="0">
                <a:solidFill>
                  <a:srgbClr val="C00000"/>
                </a:solidFill>
                <a:latin typeface="微软雅黑" pitchFamily="34" charset="-122"/>
                <a:ea typeface="微软雅黑" pitchFamily="34" charset="-122"/>
              </a:rPr>
              <a:t>个主要性能评价指标是</a:t>
            </a:r>
            <a:r>
              <a:rPr lang="zh-CN" altLang="en-US" dirty="0">
                <a:latin typeface="微软雅黑" pitchFamily="34" charset="-122"/>
                <a:ea typeface="微软雅黑" pitchFamily="34" charset="-122"/>
              </a:rPr>
              <a:t>：</a:t>
            </a:r>
            <a:r>
              <a:rPr lang="en-US" altLang="zh-CN" dirty="0" err="1">
                <a:latin typeface="微软雅黑" pitchFamily="34" charset="-122"/>
                <a:ea typeface="微软雅黑" pitchFamily="34" charset="-122"/>
              </a:rPr>
              <a:t>IOPS</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Throughput</a:t>
            </a:r>
          </a:p>
          <a:p>
            <a:pPr marL="342900" lvl="1" indent="-342900" eaLnBrk="0" hangingPunct="0">
              <a:lnSpc>
                <a:spcPct val="150000"/>
              </a:lnSpc>
              <a:buClr>
                <a:schemeClr val="tx1"/>
              </a:buClr>
              <a:buFont typeface="Arial" charset="0"/>
              <a:buChar char="•"/>
            </a:pPr>
            <a:r>
              <a:rPr lang="en-US" altLang="zh-CN" dirty="0" err="1">
                <a:latin typeface="微软雅黑" pitchFamily="34" charset="-122"/>
                <a:ea typeface="微软雅黑" pitchFamily="34" charset="-122"/>
              </a:rPr>
              <a:t>IOPS</a:t>
            </a:r>
            <a:r>
              <a:rPr lang="zh-CN" altLang="en-US" dirty="0">
                <a:latin typeface="微软雅黑" pitchFamily="34" charset="-122"/>
                <a:ea typeface="微软雅黑" pitchFamily="34" charset="-122"/>
              </a:rPr>
              <a:t>指的是系统在单位时间内能处理的最大的</a:t>
            </a:r>
            <a:r>
              <a:rPr lang="en-US" altLang="zh-CN" dirty="0">
                <a:latin typeface="微软雅黑" pitchFamily="34" charset="-122"/>
                <a:ea typeface="微软雅黑" pitchFamily="34" charset="-122"/>
              </a:rPr>
              <a:t>I/O</a:t>
            </a:r>
            <a:r>
              <a:rPr lang="zh-CN" altLang="en-US" dirty="0">
                <a:latin typeface="微软雅黑" pitchFamily="34" charset="-122"/>
                <a:ea typeface="微软雅黑" pitchFamily="34" charset="-122"/>
              </a:rPr>
              <a:t>数量</a:t>
            </a:r>
          </a:p>
          <a:p>
            <a:pPr marL="342900" lvl="1" indent="-342900" eaLnBrk="0" hangingPunct="0">
              <a:lnSpc>
                <a:spcPct val="150000"/>
              </a:lnSpc>
              <a:buClr>
                <a:schemeClr val="tx1"/>
              </a:buClr>
              <a:buFont typeface="Arial" charset="0"/>
              <a:buChar char="•"/>
            </a:pPr>
            <a:r>
              <a:rPr lang="en-US" altLang="zh-CN" dirty="0">
                <a:latin typeface="微软雅黑" pitchFamily="34" charset="-122"/>
                <a:ea typeface="微软雅黑" pitchFamily="34" charset="-122"/>
              </a:rPr>
              <a:t>Throughput</a:t>
            </a:r>
            <a:r>
              <a:rPr lang="zh-CN" altLang="en-US" dirty="0">
                <a:latin typeface="微软雅黑" pitchFamily="34" charset="-122"/>
                <a:ea typeface="微软雅黑" pitchFamily="34" charset="-122"/>
              </a:rPr>
              <a:t>（带宽）指的是单位时间内最大的</a:t>
            </a:r>
            <a:r>
              <a:rPr lang="en-US" altLang="zh-CN" dirty="0">
                <a:latin typeface="微软雅黑" pitchFamily="34" charset="-122"/>
                <a:ea typeface="微软雅黑" pitchFamily="34" charset="-122"/>
              </a:rPr>
              <a:t>I/O</a:t>
            </a:r>
            <a:r>
              <a:rPr lang="zh-CN" altLang="en-US" dirty="0">
                <a:latin typeface="微软雅黑" pitchFamily="34" charset="-122"/>
                <a:ea typeface="微软雅黑" pitchFamily="34" charset="-122"/>
              </a:rPr>
              <a:t>流量</a:t>
            </a:r>
          </a:p>
          <a:p>
            <a:pPr marL="342900" indent="-342900" eaLnBrk="0" hangingPunct="0">
              <a:lnSpc>
                <a:spcPct val="150000"/>
              </a:lnSpc>
              <a:buClr>
                <a:schemeClr val="tx1"/>
              </a:buClr>
            </a:pPr>
            <a:r>
              <a:rPr lang="en-US" altLang="zh-CN" dirty="0">
                <a:solidFill>
                  <a:srgbClr val="C00000"/>
                </a:solidFill>
                <a:latin typeface="微软雅黑" pitchFamily="34" charset="-122"/>
                <a:ea typeface="微软雅黑" pitchFamily="34" charset="-122"/>
              </a:rPr>
              <a:t>NAS</a:t>
            </a:r>
            <a:r>
              <a:rPr lang="zh-CN" altLang="en-US" dirty="0">
                <a:solidFill>
                  <a:srgbClr val="C00000"/>
                </a:solidFill>
                <a:latin typeface="微软雅黑" pitchFamily="34" charset="-122"/>
                <a:ea typeface="微软雅黑" pitchFamily="34" charset="-122"/>
              </a:rPr>
              <a:t>的</a:t>
            </a:r>
            <a:r>
              <a:rPr lang="en-US" altLang="zh-CN" dirty="0">
                <a:solidFill>
                  <a:srgbClr val="C00000"/>
                </a:solidFill>
                <a:latin typeface="微软雅黑" pitchFamily="34" charset="-122"/>
                <a:ea typeface="微软雅黑" pitchFamily="34" charset="-122"/>
              </a:rPr>
              <a:t>2</a:t>
            </a:r>
            <a:r>
              <a:rPr lang="zh-CN" altLang="en-US" dirty="0">
                <a:solidFill>
                  <a:srgbClr val="C00000"/>
                </a:solidFill>
                <a:latin typeface="微软雅黑" pitchFamily="34" charset="-122"/>
                <a:ea typeface="微软雅黑" pitchFamily="34" charset="-122"/>
              </a:rPr>
              <a:t>个主要性能评价指标是</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OPS</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ORT</a:t>
            </a:r>
          </a:p>
          <a:p>
            <a:pPr marL="342900" lvl="1" indent="-342900" eaLnBrk="0" hangingPunct="0">
              <a:lnSpc>
                <a:spcPct val="150000"/>
              </a:lnSpc>
              <a:buClr>
                <a:schemeClr val="tx1"/>
              </a:buClr>
              <a:buFont typeface="Arial" charset="0"/>
              <a:buChar char="•"/>
            </a:pPr>
            <a:r>
              <a:rPr lang="en-US" altLang="zh-CN" dirty="0">
                <a:latin typeface="微软雅黑" pitchFamily="34" charset="-122"/>
                <a:ea typeface="微软雅黑" pitchFamily="34" charset="-122"/>
              </a:rPr>
              <a:t>OPS(Operations per Second)</a:t>
            </a:r>
            <a:r>
              <a:rPr lang="zh-CN" altLang="en-US" dirty="0">
                <a:latin typeface="微软雅黑" pitchFamily="34" charset="-122"/>
                <a:ea typeface="微软雅黑" pitchFamily="34" charset="-122"/>
              </a:rPr>
              <a:t>每秒有多少个操作，是并发能力的指标</a:t>
            </a:r>
          </a:p>
          <a:p>
            <a:pPr marL="342900" lvl="1" indent="-342900" eaLnBrk="0" hangingPunct="0">
              <a:lnSpc>
                <a:spcPct val="150000"/>
              </a:lnSpc>
              <a:buClr>
                <a:schemeClr val="tx1"/>
              </a:buClr>
              <a:buFont typeface="Arial" charset="0"/>
              <a:buChar char="•"/>
            </a:pPr>
            <a:r>
              <a:rPr lang="en-US" altLang="zh-CN" dirty="0">
                <a:latin typeface="微软雅黑" pitchFamily="34" charset="-122"/>
                <a:ea typeface="微软雅黑" pitchFamily="34" charset="-122"/>
              </a:rPr>
              <a:t>ORT(Overall Response Time)</a:t>
            </a:r>
            <a:r>
              <a:rPr lang="zh-CN" altLang="en-US" dirty="0">
                <a:latin typeface="微软雅黑" pitchFamily="34" charset="-122"/>
                <a:ea typeface="微软雅黑" pitchFamily="34" charset="-122"/>
              </a:rPr>
              <a:t>表示客户得到服务响应的快慢，单位是毫秒，这个数值越小越好</a:t>
            </a:r>
          </a:p>
          <a:p>
            <a:pPr marL="342900" indent="-342900" eaLnBrk="0" fontAlgn="t" hangingPunct="0">
              <a:lnSpc>
                <a:spcPct val="120000"/>
              </a:lnSpc>
              <a:spcBef>
                <a:spcPct val="20000"/>
              </a:spcBef>
              <a:buClr>
                <a:schemeClr val="accent2"/>
              </a:buClr>
              <a:buFontTx/>
              <a:buBlip>
                <a:blip r:embed="rId3"/>
              </a:buBlip>
            </a:pPr>
            <a:endParaRPr lang="en-US" altLang="zh-CN" sz="1800" b="0" dirty="0">
              <a:latin typeface="MyriadRegular" pitchFamily="2" charset="0"/>
            </a:endParaRP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utoShape 60"/>
          <p:cNvSpPr>
            <a:spLocks noChangeArrowheads="1"/>
          </p:cNvSpPr>
          <p:nvPr/>
        </p:nvSpPr>
        <p:spPr bwMode="auto">
          <a:xfrm>
            <a:off x="6572250" y="3225800"/>
            <a:ext cx="2117725" cy="2857500"/>
          </a:xfrm>
          <a:prstGeom prst="roundRect">
            <a:avLst>
              <a:gd name="adj" fmla="val 16667"/>
            </a:avLst>
          </a:prstGeom>
          <a:solidFill>
            <a:schemeClr val="accent2">
              <a:lumMod val="40000"/>
              <a:lumOff val="60000"/>
              <a:alpha val="50000"/>
            </a:schemeClr>
          </a:solidFill>
          <a:ln w="9525">
            <a:solidFill>
              <a:schemeClr val="bg1">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8" name="AutoShape 60"/>
          <p:cNvSpPr>
            <a:spLocks noChangeArrowheads="1"/>
          </p:cNvSpPr>
          <p:nvPr/>
        </p:nvSpPr>
        <p:spPr bwMode="auto">
          <a:xfrm>
            <a:off x="3508375" y="3214688"/>
            <a:ext cx="2116138" cy="2857500"/>
          </a:xfrm>
          <a:prstGeom prst="roundRect">
            <a:avLst>
              <a:gd name="adj" fmla="val 16667"/>
            </a:avLst>
          </a:prstGeom>
          <a:solidFill>
            <a:schemeClr val="accent2">
              <a:lumMod val="20000"/>
              <a:lumOff val="80000"/>
              <a:alpha val="50000"/>
            </a:schemeClr>
          </a:solidFill>
          <a:ln w="9525">
            <a:solidFill>
              <a:schemeClr val="bg1">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97" name="AutoShape 60"/>
          <p:cNvSpPr>
            <a:spLocks noChangeArrowheads="1"/>
          </p:cNvSpPr>
          <p:nvPr/>
        </p:nvSpPr>
        <p:spPr bwMode="auto">
          <a:xfrm>
            <a:off x="555625" y="3201988"/>
            <a:ext cx="2117725" cy="2859087"/>
          </a:xfrm>
          <a:prstGeom prst="roundRect">
            <a:avLst>
              <a:gd name="adj" fmla="val 16667"/>
            </a:avLst>
          </a:prstGeom>
          <a:solidFill>
            <a:schemeClr val="accent1">
              <a:lumMod val="90000"/>
              <a:alpha val="50000"/>
            </a:schemeClr>
          </a:solidFill>
          <a:ln w="9525">
            <a:solidFill>
              <a:schemeClr val="bg1">
                <a:lumMod val="75000"/>
              </a:schemeClr>
            </a:solid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74" name="矩形 73"/>
          <p:cNvSpPr/>
          <p:nvPr/>
        </p:nvSpPr>
        <p:spPr bwMode="auto">
          <a:xfrm>
            <a:off x="4121835" y="3331497"/>
            <a:ext cx="970671" cy="506437"/>
          </a:xfrm>
          <a:prstGeom prst="rect">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tabLst>
                <a:tab pos="6342063" algn="r"/>
              </a:tabLst>
              <a:defRPr/>
            </a:pPr>
            <a:endParaRPr lang="zh-CN" altLang="en-US">
              <a:ea typeface="宋体" pitchFamily="2" charset="-122"/>
            </a:endParaRPr>
          </a:p>
        </p:txBody>
      </p:sp>
      <p:sp>
        <p:nvSpPr>
          <p:cNvPr id="20490"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常见的外置 磁盘存储系统</a:t>
            </a:r>
          </a:p>
        </p:txBody>
      </p:sp>
      <p:sp>
        <p:nvSpPr>
          <p:cNvPr id="20491" name="AutoShape 2"/>
          <p:cNvSpPr>
            <a:spLocks noChangeArrowheads="1"/>
          </p:cNvSpPr>
          <p:nvPr/>
        </p:nvSpPr>
        <p:spPr bwMode="gray">
          <a:xfrm>
            <a:off x="881063" y="2616200"/>
            <a:ext cx="1555750" cy="782638"/>
          </a:xfrm>
          <a:prstGeom prst="upArrow">
            <a:avLst>
              <a:gd name="adj1" fmla="val 57824"/>
              <a:gd name="adj2" fmla="val 54398"/>
            </a:avLst>
          </a:prstGeom>
          <a:gradFill rotWithShape="1">
            <a:gsLst>
              <a:gs pos="0">
                <a:srgbClr val="8F8CD2"/>
              </a:gs>
              <a:gs pos="100000">
                <a:srgbClr val="FFFFFF">
                  <a:alpha val="0"/>
                </a:srgbClr>
              </a:gs>
            </a:gsLst>
            <a:lin ang="5400000" scaled="1"/>
          </a:gradFill>
          <a:ln w="9525" algn="ctr">
            <a:noFill/>
            <a:miter lim="800000"/>
            <a:headEnd/>
            <a:tailEnd/>
          </a:ln>
        </p:spPr>
        <p:txBody>
          <a:bodyPr wrap="none" anchor="ctr"/>
          <a:lstStyle/>
          <a:p>
            <a:pPr algn="ctr">
              <a:spcBef>
                <a:spcPct val="50000"/>
              </a:spcBef>
            </a:pPr>
            <a:endParaRPr lang="zh-CN" altLang="en-US"/>
          </a:p>
        </p:txBody>
      </p:sp>
      <p:sp>
        <p:nvSpPr>
          <p:cNvPr id="31" name="AutoShape 4"/>
          <p:cNvSpPr>
            <a:spLocks noChangeArrowheads="1"/>
          </p:cNvSpPr>
          <p:nvPr/>
        </p:nvSpPr>
        <p:spPr bwMode="gray">
          <a:xfrm>
            <a:off x="520362" y="1539013"/>
            <a:ext cx="2325611" cy="975632"/>
          </a:xfrm>
          <a:prstGeom prst="roundRect">
            <a:avLst>
              <a:gd name="adj" fmla="val 50000"/>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en-US" altLang="zh-CN" dirty="0">
              <a:ea typeface="宋体" pitchFamily="2" charset="-122"/>
            </a:endParaRPr>
          </a:p>
        </p:txBody>
      </p:sp>
      <p:grpSp>
        <p:nvGrpSpPr>
          <p:cNvPr id="2" name="组合 64"/>
          <p:cNvGrpSpPr>
            <a:grpSpLocks/>
          </p:cNvGrpSpPr>
          <p:nvPr/>
        </p:nvGrpSpPr>
        <p:grpSpPr bwMode="auto">
          <a:xfrm>
            <a:off x="1268413" y="3429000"/>
            <a:ext cx="714375" cy="746125"/>
            <a:chOff x="987784" y="3515401"/>
            <a:chExt cx="714407" cy="747110"/>
          </a:xfrm>
        </p:grpSpPr>
        <p:sp>
          <p:nvSpPr>
            <p:cNvPr id="33" name="Oval 7"/>
            <p:cNvSpPr>
              <a:spLocks noChangeArrowheads="1"/>
            </p:cNvSpPr>
            <p:nvPr/>
          </p:nvSpPr>
          <p:spPr bwMode="gray">
            <a:xfrm>
              <a:off x="987784" y="3515401"/>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82" name="Text Box 55"/>
            <p:cNvSpPr txBox="1">
              <a:spLocks noChangeArrowheads="1"/>
            </p:cNvSpPr>
            <p:nvPr/>
          </p:nvSpPr>
          <p:spPr bwMode="auto">
            <a:xfrm>
              <a:off x="1035222" y="3725424"/>
              <a:ext cx="566502" cy="307777"/>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DAS</a:t>
              </a:r>
              <a:endParaRPr lang="zh-CN" altLang="en-US" sz="1400">
                <a:latin typeface="微软雅黑" pitchFamily="34" charset="-122"/>
                <a:ea typeface="微软雅黑" pitchFamily="34" charset="-122"/>
              </a:endParaRPr>
            </a:p>
          </p:txBody>
        </p:sp>
      </p:grpSp>
      <p:sp>
        <p:nvSpPr>
          <p:cNvPr id="20496" name="AutoShape 2"/>
          <p:cNvSpPr>
            <a:spLocks noChangeArrowheads="1"/>
          </p:cNvSpPr>
          <p:nvPr/>
        </p:nvSpPr>
        <p:spPr bwMode="gray">
          <a:xfrm>
            <a:off x="3819525" y="2590800"/>
            <a:ext cx="1554163" cy="782638"/>
          </a:xfrm>
          <a:prstGeom prst="upArrow">
            <a:avLst>
              <a:gd name="adj1" fmla="val 57824"/>
              <a:gd name="adj2" fmla="val 54398"/>
            </a:avLst>
          </a:prstGeom>
          <a:gradFill rotWithShape="1">
            <a:gsLst>
              <a:gs pos="0">
                <a:srgbClr val="8F8CD2"/>
              </a:gs>
              <a:gs pos="100000">
                <a:srgbClr val="FFFFFF">
                  <a:alpha val="0"/>
                </a:srgbClr>
              </a:gs>
            </a:gsLst>
            <a:lin ang="5400000" scaled="1"/>
          </a:gradFill>
          <a:ln w="9525" algn="ctr">
            <a:noFill/>
            <a:miter lim="800000"/>
            <a:headEnd/>
            <a:tailEnd/>
          </a:ln>
        </p:spPr>
        <p:txBody>
          <a:bodyPr wrap="none" anchor="ctr"/>
          <a:lstStyle/>
          <a:p>
            <a:pPr algn="ctr">
              <a:spcBef>
                <a:spcPct val="50000"/>
              </a:spcBef>
            </a:pPr>
            <a:endParaRPr lang="zh-CN" altLang="en-US"/>
          </a:p>
        </p:txBody>
      </p:sp>
      <p:sp>
        <p:nvSpPr>
          <p:cNvPr id="56" name="AutoShape 4"/>
          <p:cNvSpPr>
            <a:spLocks noChangeArrowheads="1"/>
          </p:cNvSpPr>
          <p:nvPr/>
        </p:nvSpPr>
        <p:spPr bwMode="gray">
          <a:xfrm>
            <a:off x="6368442" y="1536665"/>
            <a:ext cx="2325611" cy="975632"/>
          </a:xfrm>
          <a:prstGeom prst="roundRect">
            <a:avLst>
              <a:gd name="adj" fmla="val 50000"/>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en-US" altLang="zh-CN" dirty="0">
              <a:ea typeface="宋体" pitchFamily="2" charset="-122"/>
            </a:endParaRPr>
          </a:p>
        </p:txBody>
      </p:sp>
      <p:sp>
        <p:nvSpPr>
          <p:cNvPr id="20500" name="Text Box 57"/>
          <p:cNvSpPr txBox="1">
            <a:spLocks noChangeArrowheads="1"/>
          </p:cNvSpPr>
          <p:nvPr/>
        </p:nvSpPr>
        <p:spPr bwMode="auto">
          <a:xfrm>
            <a:off x="4071934" y="3414713"/>
            <a:ext cx="1071570" cy="307777"/>
          </a:xfrm>
          <a:prstGeom prst="rect">
            <a:avLst/>
          </a:prstGeom>
          <a:noFill/>
          <a:ln w="9525" algn="ctr">
            <a:noFill/>
            <a:miter lim="800000"/>
            <a:headEnd/>
            <a:tailEnd/>
          </a:ln>
        </p:spPr>
        <p:txBody>
          <a:bodyPr wrap="square">
            <a:spAutoFit/>
          </a:bodyPr>
          <a:lstStyle/>
          <a:p>
            <a:pPr algn="ctr" eaLnBrk="0" hangingPunct="0"/>
            <a:r>
              <a:rPr lang="en-US" altLang="zh-CN" sz="1400" dirty="0" err="1" smtClean="0">
                <a:latin typeface="微软雅黑" pitchFamily="34" charset="-122"/>
                <a:ea typeface="微软雅黑" pitchFamily="34" charset="-122"/>
              </a:rPr>
              <a:t>InfiniBand</a:t>
            </a:r>
            <a:endParaRPr lang="zh-CN" altLang="en-US" sz="1400" dirty="0">
              <a:latin typeface="微软雅黑" pitchFamily="34" charset="-122"/>
              <a:ea typeface="微软雅黑" pitchFamily="34" charset="-122"/>
            </a:endParaRPr>
          </a:p>
        </p:txBody>
      </p:sp>
      <p:sp>
        <p:nvSpPr>
          <p:cNvPr id="36" name="AutoShape 4"/>
          <p:cNvSpPr>
            <a:spLocks noChangeArrowheads="1"/>
          </p:cNvSpPr>
          <p:nvPr/>
        </p:nvSpPr>
        <p:spPr bwMode="gray">
          <a:xfrm>
            <a:off x="3472806" y="1543919"/>
            <a:ext cx="2325611" cy="975632"/>
          </a:xfrm>
          <a:prstGeom prst="roundRect">
            <a:avLst>
              <a:gd name="adj" fmla="val 50000"/>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en-US" altLang="zh-CN" dirty="0">
              <a:ea typeface="宋体" pitchFamily="2" charset="-122"/>
            </a:endParaRPr>
          </a:p>
        </p:txBody>
      </p:sp>
      <p:pic>
        <p:nvPicPr>
          <p:cNvPr id="20504" name="Picture 38" descr="AS500M身份照"/>
          <p:cNvPicPr>
            <a:picLocks noChangeAspect="1" noChangeArrowheads="1"/>
          </p:cNvPicPr>
          <p:nvPr/>
        </p:nvPicPr>
        <p:blipFill>
          <a:blip r:embed="rId3"/>
          <a:srcRect/>
          <a:stretch>
            <a:fillRect/>
          </a:stretch>
        </p:blipFill>
        <p:spPr bwMode="auto">
          <a:xfrm>
            <a:off x="3771900" y="1700213"/>
            <a:ext cx="1816100" cy="625475"/>
          </a:xfrm>
          <a:prstGeom prst="rect">
            <a:avLst/>
          </a:prstGeom>
          <a:noFill/>
          <a:ln w="9525">
            <a:noFill/>
            <a:miter lim="800000"/>
            <a:headEnd/>
            <a:tailEnd/>
          </a:ln>
        </p:spPr>
      </p:pic>
      <p:pic>
        <p:nvPicPr>
          <p:cNvPr id="20505" name="Picture 150" descr="硬盘"/>
          <p:cNvPicPr>
            <a:picLocks noChangeAspect="1" noChangeArrowheads="1"/>
          </p:cNvPicPr>
          <p:nvPr/>
        </p:nvPicPr>
        <p:blipFill>
          <a:blip r:embed="rId4"/>
          <a:srcRect/>
          <a:stretch>
            <a:fillRect/>
          </a:stretch>
        </p:blipFill>
        <p:spPr bwMode="auto">
          <a:xfrm>
            <a:off x="6858000" y="1722438"/>
            <a:ext cx="617538" cy="596900"/>
          </a:xfrm>
          <a:prstGeom prst="rect">
            <a:avLst/>
          </a:prstGeom>
          <a:noFill/>
          <a:ln w="9525">
            <a:noFill/>
            <a:miter lim="800000"/>
            <a:headEnd/>
            <a:tailEnd/>
          </a:ln>
        </p:spPr>
      </p:pic>
      <p:pic>
        <p:nvPicPr>
          <p:cNvPr id="20506" name="Picture 150" descr="硬盘"/>
          <p:cNvPicPr>
            <a:picLocks noChangeAspect="1" noChangeArrowheads="1"/>
          </p:cNvPicPr>
          <p:nvPr/>
        </p:nvPicPr>
        <p:blipFill>
          <a:blip r:embed="rId4"/>
          <a:srcRect/>
          <a:stretch>
            <a:fillRect/>
          </a:stretch>
        </p:blipFill>
        <p:spPr bwMode="auto">
          <a:xfrm>
            <a:off x="7591425" y="1716088"/>
            <a:ext cx="615950" cy="595312"/>
          </a:xfrm>
          <a:prstGeom prst="rect">
            <a:avLst/>
          </a:prstGeom>
          <a:noFill/>
          <a:ln w="9525">
            <a:noFill/>
            <a:miter lim="800000"/>
            <a:headEnd/>
            <a:tailEnd/>
          </a:ln>
        </p:spPr>
      </p:pic>
      <p:pic>
        <p:nvPicPr>
          <p:cNvPr id="20507" name="Picture 24" descr="NF190D"/>
          <p:cNvPicPr>
            <a:picLocks noChangeAspect="1" noChangeArrowheads="1"/>
          </p:cNvPicPr>
          <p:nvPr/>
        </p:nvPicPr>
        <p:blipFill>
          <a:blip r:embed="rId5"/>
          <a:srcRect/>
          <a:stretch>
            <a:fillRect/>
          </a:stretch>
        </p:blipFill>
        <p:spPr bwMode="auto">
          <a:xfrm>
            <a:off x="919163" y="1595438"/>
            <a:ext cx="1497012" cy="396875"/>
          </a:xfrm>
          <a:prstGeom prst="rect">
            <a:avLst/>
          </a:prstGeom>
          <a:noFill/>
          <a:ln w="9525">
            <a:noFill/>
            <a:miter lim="800000"/>
            <a:headEnd/>
            <a:tailEnd/>
          </a:ln>
        </p:spPr>
      </p:pic>
      <p:pic>
        <p:nvPicPr>
          <p:cNvPr id="20508" name="Picture 24"/>
          <p:cNvPicPr>
            <a:picLocks noChangeAspect="1" noChangeArrowheads="1"/>
          </p:cNvPicPr>
          <p:nvPr/>
        </p:nvPicPr>
        <p:blipFill>
          <a:blip r:embed="rId6"/>
          <a:srcRect/>
          <a:stretch>
            <a:fillRect/>
          </a:stretch>
        </p:blipFill>
        <p:spPr bwMode="auto">
          <a:xfrm>
            <a:off x="966788" y="2163763"/>
            <a:ext cx="1311275" cy="158750"/>
          </a:xfrm>
          <a:prstGeom prst="rect">
            <a:avLst/>
          </a:prstGeom>
          <a:noFill/>
          <a:ln w="9525" algn="ctr">
            <a:noFill/>
            <a:miter lim="800000"/>
            <a:headEnd/>
            <a:tailEnd/>
          </a:ln>
        </p:spPr>
      </p:pic>
      <p:sp>
        <p:nvSpPr>
          <p:cNvPr id="48" name="圆角矩形 47"/>
          <p:cNvSpPr/>
          <p:nvPr/>
        </p:nvSpPr>
        <p:spPr bwMode="auto">
          <a:xfrm>
            <a:off x="2743202" y="1915887"/>
            <a:ext cx="188686" cy="217714"/>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a:sp3d>
        </p:spPr>
        <p:txBody>
          <a:bodyPr/>
          <a:lstStyle/>
          <a:p>
            <a:pPr algn="ctr">
              <a:spcBef>
                <a:spcPct val="50000"/>
              </a:spcBef>
              <a:tabLst>
                <a:tab pos="6342063" algn="r"/>
              </a:tabLst>
              <a:defRPr/>
            </a:pPr>
            <a:endParaRPr lang="zh-CN" altLang="en-US">
              <a:ea typeface="宋体" pitchFamily="2" charset="-122"/>
            </a:endParaRPr>
          </a:p>
        </p:txBody>
      </p:sp>
      <p:sp>
        <p:nvSpPr>
          <p:cNvPr id="49" name="圆角矩形 48"/>
          <p:cNvSpPr/>
          <p:nvPr/>
        </p:nvSpPr>
        <p:spPr bwMode="auto">
          <a:xfrm>
            <a:off x="3374564" y="1908631"/>
            <a:ext cx="188686" cy="217714"/>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a:sp3d>
        </p:spPr>
        <p:txBody>
          <a:bodyPr/>
          <a:lstStyle/>
          <a:p>
            <a:pPr algn="ctr">
              <a:spcBef>
                <a:spcPct val="50000"/>
              </a:spcBef>
              <a:tabLst>
                <a:tab pos="6342063" algn="r"/>
              </a:tabLst>
              <a:defRPr/>
            </a:pPr>
            <a:endParaRPr lang="zh-CN" altLang="en-US">
              <a:ea typeface="宋体" pitchFamily="2" charset="-122"/>
            </a:endParaRPr>
          </a:p>
        </p:txBody>
      </p:sp>
      <p:sp>
        <p:nvSpPr>
          <p:cNvPr id="51" name="圆角矩形 50"/>
          <p:cNvSpPr/>
          <p:nvPr/>
        </p:nvSpPr>
        <p:spPr bwMode="auto">
          <a:xfrm>
            <a:off x="5718622" y="1901373"/>
            <a:ext cx="188686" cy="217714"/>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a:sp3d>
        </p:spPr>
        <p:txBody>
          <a:bodyPr/>
          <a:lstStyle/>
          <a:p>
            <a:pPr algn="ctr">
              <a:spcBef>
                <a:spcPct val="50000"/>
              </a:spcBef>
              <a:tabLst>
                <a:tab pos="6342063" algn="r"/>
              </a:tabLst>
              <a:defRPr/>
            </a:pPr>
            <a:endParaRPr lang="zh-CN" altLang="en-US">
              <a:ea typeface="宋体" pitchFamily="2" charset="-122"/>
            </a:endParaRPr>
          </a:p>
        </p:txBody>
      </p:sp>
      <p:sp>
        <p:nvSpPr>
          <p:cNvPr id="52" name="圆角矩形 51"/>
          <p:cNvSpPr/>
          <p:nvPr/>
        </p:nvSpPr>
        <p:spPr bwMode="auto">
          <a:xfrm>
            <a:off x="6262900" y="1894115"/>
            <a:ext cx="188686" cy="217714"/>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lightRig rig="threePt" dir="t"/>
          </a:scene3d>
          <a:sp3d>
            <a:bevelT/>
          </a:sp3d>
        </p:spPr>
        <p:txBody>
          <a:bodyPr/>
          <a:lstStyle/>
          <a:p>
            <a:pPr algn="ctr">
              <a:spcBef>
                <a:spcPct val="50000"/>
              </a:spcBef>
              <a:tabLst>
                <a:tab pos="6342063" algn="r"/>
              </a:tabLst>
              <a:defRPr/>
            </a:pPr>
            <a:endParaRPr lang="zh-CN" altLang="en-US">
              <a:ea typeface="宋体" pitchFamily="2" charset="-122"/>
            </a:endParaRPr>
          </a:p>
        </p:txBody>
      </p:sp>
      <p:cxnSp>
        <p:nvCxnSpPr>
          <p:cNvPr id="20513" name="直接连接符 53"/>
          <p:cNvCxnSpPr>
            <a:cxnSpLocks noChangeShapeType="1"/>
          </p:cNvCxnSpPr>
          <p:nvPr/>
        </p:nvCxnSpPr>
        <p:spPr bwMode="auto">
          <a:xfrm>
            <a:off x="2927350" y="2005013"/>
            <a:ext cx="447675" cy="3175"/>
          </a:xfrm>
          <a:prstGeom prst="line">
            <a:avLst/>
          </a:prstGeom>
          <a:noFill/>
          <a:ln w="19050" algn="ctr">
            <a:solidFill>
              <a:srgbClr val="9999FF"/>
            </a:solidFill>
            <a:prstDash val="sysDot"/>
            <a:round/>
            <a:headEnd/>
            <a:tailEnd/>
          </a:ln>
        </p:spPr>
      </p:cxnSp>
      <p:cxnSp>
        <p:nvCxnSpPr>
          <p:cNvPr id="20514" name="直接连接符 60"/>
          <p:cNvCxnSpPr>
            <a:cxnSpLocks noChangeShapeType="1"/>
          </p:cNvCxnSpPr>
          <p:nvPr/>
        </p:nvCxnSpPr>
        <p:spPr bwMode="auto">
          <a:xfrm>
            <a:off x="5899150" y="1995488"/>
            <a:ext cx="361950" cy="4762"/>
          </a:xfrm>
          <a:prstGeom prst="line">
            <a:avLst/>
          </a:prstGeom>
          <a:noFill/>
          <a:ln w="19050" algn="ctr">
            <a:solidFill>
              <a:srgbClr val="9999FF"/>
            </a:solidFill>
            <a:prstDash val="sysDot"/>
            <a:round/>
            <a:headEnd/>
            <a:tailEnd/>
          </a:ln>
        </p:spPr>
      </p:cxnSp>
      <p:grpSp>
        <p:nvGrpSpPr>
          <p:cNvPr id="3" name="组合 66"/>
          <p:cNvGrpSpPr>
            <a:grpSpLocks/>
          </p:cNvGrpSpPr>
          <p:nvPr/>
        </p:nvGrpSpPr>
        <p:grpSpPr bwMode="auto">
          <a:xfrm>
            <a:off x="1266825" y="4256088"/>
            <a:ext cx="714375" cy="747712"/>
            <a:chOff x="987784" y="3515401"/>
            <a:chExt cx="714407" cy="747110"/>
          </a:xfrm>
        </p:grpSpPr>
        <p:sp>
          <p:nvSpPr>
            <p:cNvPr id="68" name="Oval 7"/>
            <p:cNvSpPr>
              <a:spLocks noChangeArrowheads="1"/>
            </p:cNvSpPr>
            <p:nvPr/>
          </p:nvSpPr>
          <p:spPr bwMode="gray">
            <a:xfrm>
              <a:off x="987784" y="3515401"/>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78" name="Text Box 55"/>
            <p:cNvSpPr txBox="1">
              <a:spLocks noChangeArrowheads="1"/>
            </p:cNvSpPr>
            <p:nvPr/>
          </p:nvSpPr>
          <p:spPr bwMode="auto">
            <a:xfrm>
              <a:off x="1035222" y="3725424"/>
              <a:ext cx="579005" cy="307777"/>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NAS</a:t>
              </a:r>
              <a:endParaRPr lang="zh-CN" altLang="en-US" sz="1400">
                <a:latin typeface="微软雅黑" pitchFamily="34" charset="-122"/>
                <a:ea typeface="微软雅黑" pitchFamily="34" charset="-122"/>
              </a:endParaRPr>
            </a:p>
          </p:txBody>
        </p:sp>
      </p:grpSp>
      <p:grpSp>
        <p:nvGrpSpPr>
          <p:cNvPr id="4" name="组合 76"/>
          <p:cNvGrpSpPr>
            <a:grpSpLocks/>
          </p:cNvGrpSpPr>
          <p:nvPr/>
        </p:nvGrpSpPr>
        <p:grpSpPr bwMode="auto">
          <a:xfrm>
            <a:off x="1277938" y="5070475"/>
            <a:ext cx="714375" cy="746125"/>
            <a:chOff x="1208182" y="5325472"/>
            <a:chExt cx="714407" cy="747110"/>
          </a:xfrm>
        </p:grpSpPr>
        <p:sp>
          <p:nvSpPr>
            <p:cNvPr id="71" name="Oval 7"/>
            <p:cNvSpPr>
              <a:spLocks noChangeArrowheads="1"/>
            </p:cNvSpPr>
            <p:nvPr/>
          </p:nvSpPr>
          <p:spPr bwMode="gray">
            <a:xfrm>
              <a:off x="1208182" y="5325472"/>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74" name="Text Box 55"/>
            <p:cNvSpPr txBox="1">
              <a:spLocks noChangeArrowheads="1"/>
            </p:cNvSpPr>
            <p:nvPr/>
          </p:nvSpPr>
          <p:spPr bwMode="auto">
            <a:xfrm>
              <a:off x="1255620" y="5535495"/>
              <a:ext cx="579005" cy="307777"/>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SAN</a:t>
              </a:r>
              <a:endParaRPr lang="zh-CN" altLang="en-US" sz="1400">
                <a:latin typeface="微软雅黑" pitchFamily="34" charset="-122"/>
                <a:ea typeface="微软雅黑" pitchFamily="34" charset="-122"/>
              </a:endParaRPr>
            </a:p>
          </p:txBody>
        </p:sp>
      </p:grpSp>
      <p:sp>
        <p:nvSpPr>
          <p:cNvPr id="78" name="矩形 77"/>
          <p:cNvSpPr/>
          <p:nvPr/>
        </p:nvSpPr>
        <p:spPr bwMode="auto">
          <a:xfrm>
            <a:off x="4133559" y="4046604"/>
            <a:ext cx="970671" cy="506437"/>
          </a:xfrm>
          <a:prstGeom prst="rect">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tabLst>
                <a:tab pos="6342063" algn="r"/>
              </a:tabLst>
              <a:defRPr/>
            </a:pPr>
            <a:endParaRPr lang="zh-CN" altLang="en-US">
              <a:ea typeface="宋体" pitchFamily="2" charset="-122"/>
            </a:endParaRPr>
          </a:p>
        </p:txBody>
      </p:sp>
      <p:sp>
        <p:nvSpPr>
          <p:cNvPr id="79" name="矩形 78"/>
          <p:cNvSpPr/>
          <p:nvPr/>
        </p:nvSpPr>
        <p:spPr bwMode="auto">
          <a:xfrm>
            <a:off x="4131214" y="4747644"/>
            <a:ext cx="970671" cy="506437"/>
          </a:xfrm>
          <a:prstGeom prst="rect">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tabLst>
                <a:tab pos="6342063" algn="r"/>
              </a:tabLst>
              <a:defRPr/>
            </a:pPr>
            <a:endParaRPr lang="zh-CN" altLang="en-US">
              <a:ea typeface="宋体" pitchFamily="2" charset="-122"/>
            </a:endParaRPr>
          </a:p>
        </p:txBody>
      </p:sp>
      <p:sp>
        <p:nvSpPr>
          <p:cNvPr id="80" name="矩形 79"/>
          <p:cNvSpPr/>
          <p:nvPr/>
        </p:nvSpPr>
        <p:spPr bwMode="auto">
          <a:xfrm>
            <a:off x="4128870" y="5448684"/>
            <a:ext cx="970671" cy="506437"/>
          </a:xfrm>
          <a:prstGeom prst="rect">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tabLst>
                <a:tab pos="6342063" algn="r"/>
              </a:tabLst>
              <a:defRPr/>
            </a:pPr>
            <a:endParaRPr lang="zh-CN" altLang="en-US">
              <a:ea typeface="宋体" pitchFamily="2" charset="-122"/>
            </a:endParaRPr>
          </a:p>
        </p:txBody>
      </p:sp>
      <p:grpSp>
        <p:nvGrpSpPr>
          <p:cNvPr id="5" name="组合 80"/>
          <p:cNvGrpSpPr>
            <a:grpSpLocks/>
          </p:cNvGrpSpPr>
          <p:nvPr/>
        </p:nvGrpSpPr>
        <p:grpSpPr bwMode="auto">
          <a:xfrm>
            <a:off x="7304088" y="3384550"/>
            <a:ext cx="646112" cy="542925"/>
            <a:chOff x="934363" y="3515401"/>
            <a:chExt cx="772373" cy="747110"/>
          </a:xfrm>
        </p:grpSpPr>
        <p:sp>
          <p:nvSpPr>
            <p:cNvPr id="82" name="Oval 7"/>
            <p:cNvSpPr>
              <a:spLocks noChangeArrowheads="1"/>
            </p:cNvSpPr>
            <p:nvPr/>
          </p:nvSpPr>
          <p:spPr bwMode="gray">
            <a:xfrm>
              <a:off x="987784" y="3515401"/>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70" name="Text Box 55"/>
            <p:cNvSpPr txBox="1">
              <a:spLocks noChangeArrowheads="1"/>
            </p:cNvSpPr>
            <p:nvPr/>
          </p:nvSpPr>
          <p:spPr bwMode="auto">
            <a:xfrm>
              <a:off x="934363" y="3667366"/>
              <a:ext cx="772373" cy="423390"/>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SATA</a:t>
              </a:r>
              <a:endParaRPr lang="zh-CN" altLang="en-US" sz="1400">
                <a:latin typeface="微软雅黑" pitchFamily="34" charset="-122"/>
                <a:ea typeface="微软雅黑" pitchFamily="34" charset="-122"/>
              </a:endParaRPr>
            </a:p>
          </p:txBody>
        </p:sp>
      </p:grpSp>
      <p:grpSp>
        <p:nvGrpSpPr>
          <p:cNvPr id="6" name="组合 83"/>
          <p:cNvGrpSpPr>
            <a:grpSpLocks/>
          </p:cNvGrpSpPr>
          <p:nvPr/>
        </p:nvGrpSpPr>
        <p:grpSpPr bwMode="auto">
          <a:xfrm>
            <a:off x="7345363" y="4732338"/>
            <a:ext cx="598487" cy="542925"/>
            <a:chOff x="987784" y="3515401"/>
            <a:chExt cx="714407" cy="747110"/>
          </a:xfrm>
        </p:grpSpPr>
        <p:sp>
          <p:nvSpPr>
            <p:cNvPr id="85" name="Oval 7"/>
            <p:cNvSpPr>
              <a:spLocks noChangeArrowheads="1"/>
            </p:cNvSpPr>
            <p:nvPr/>
          </p:nvSpPr>
          <p:spPr bwMode="gray">
            <a:xfrm>
              <a:off x="987784" y="3515401"/>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66" name="Text Box 55"/>
            <p:cNvSpPr txBox="1">
              <a:spLocks noChangeArrowheads="1"/>
            </p:cNvSpPr>
            <p:nvPr/>
          </p:nvSpPr>
          <p:spPr bwMode="auto">
            <a:xfrm>
              <a:off x="1001603" y="3667366"/>
              <a:ext cx="638218" cy="423390"/>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SAS</a:t>
              </a:r>
              <a:endParaRPr lang="zh-CN" altLang="en-US" sz="1400">
                <a:latin typeface="微软雅黑" pitchFamily="34" charset="-122"/>
                <a:ea typeface="微软雅黑" pitchFamily="34" charset="-122"/>
              </a:endParaRPr>
            </a:p>
          </p:txBody>
        </p:sp>
      </p:grpSp>
      <p:grpSp>
        <p:nvGrpSpPr>
          <p:cNvPr id="7" name="组合 86"/>
          <p:cNvGrpSpPr>
            <a:grpSpLocks/>
          </p:cNvGrpSpPr>
          <p:nvPr/>
        </p:nvGrpSpPr>
        <p:grpSpPr bwMode="auto">
          <a:xfrm>
            <a:off x="7358063" y="5321300"/>
            <a:ext cx="596900" cy="542925"/>
            <a:chOff x="1208182" y="5325472"/>
            <a:chExt cx="714407" cy="747110"/>
          </a:xfrm>
        </p:grpSpPr>
        <p:sp>
          <p:nvSpPr>
            <p:cNvPr id="88" name="Oval 7"/>
            <p:cNvSpPr>
              <a:spLocks noChangeArrowheads="1"/>
            </p:cNvSpPr>
            <p:nvPr/>
          </p:nvSpPr>
          <p:spPr bwMode="gray">
            <a:xfrm>
              <a:off x="1208182" y="5325472"/>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62" name="Text Box 55"/>
            <p:cNvSpPr txBox="1">
              <a:spLocks noChangeArrowheads="1"/>
            </p:cNvSpPr>
            <p:nvPr/>
          </p:nvSpPr>
          <p:spPr bwMode="auto">
            <a:xfrm>
              <a:off x="1306050" y="5477437"/>
              <a:ext cx="484984" cy="423390"/>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FC</a:t>
              </a:r>
              <a:endParaRPr lang="zh-CN" altLang="en-US" sz="1400">
                <a:latin typeface="微软雅黑" pitchFamily="34" charset="-122"/>
                <a:ea typeface="微软雅黑" pitchFamily="34" charset="-122"/>
              </a:endParaRPr>
            </a:p>
          </p:txBody>
        </p:sp>
      </p:grpSp>
      <p:grpSp>
        <p:nvGrpSpPr>
          <p:cNvPr id="8" name="组合 89"/>
          <p:cNvGrpSpPr>
            <a:grpSpLocks/>
          </p:cNvGrpSpPr>
          <p:nvPr/>
        </p:nvGrpSpPr>
        <p:grpSpPr bwMode="auto">
          <a:xfrm>
            <a:off x="7358063" y="4054475"/>
            <a:ext cx="596900" cy="542925"/>
            <a:chOff x="987784" y="3515401"/>
            <a:chExt cx="714407" cy="747110"/>
          </a:xfrm>
        </p:grpSpPr>
        <p:sp>
          <p:nvSpPr>
            <p:cNvPr id="91" name="Oval 7"/>
            <p:cNvSpPr>
              <a:spLocks noChangeArrowheads="1"/>
            </p:cNvSpPr>
            <p:nvPr/>
          </p:nvSpPr>
          <p:spPr bwMode="gray">
            <a:xfrm>
              <a:off x="987784" y="3515401"/>
              <a:ext cx="714407" cy="747110"/>
            </a:xfrm>
            <a:prstGeom prst="ellipse">
              <a:avLst/>
            </a:prstGeom>
            <a:solidFill>
              <a:schemeClr val="bg1">
                <a:lumMod val="95000"/>
              </a:schemeClr>
            </a:solidFill>
            <a:ln w="9525" algn="ctr">
              <a:solidFill>
                <a:schemeClr val="bg1">
                  <a:lumMod val="85000"/>
                </a:schemeClr>
              </a:solidFill>
              <a:round/>
              <a:headEnd/>
              <a:tailEnd/>
            </a:ln>
            <a:effectLst/>
            <a:scene3d>
              <a:camera prst="orthographicFront"/>
              <a:lightRig rig="threePt" dir="t"/>
            </a:scene3d>
            <a:sp3d>
              <a:bevelT/>
            </a:sp3d>
          </p:spPr>
          <p:txBody>
            <a:bodyPr wrap="none" anchor="ctr"/>
            <a:lstStyle/>
            <a:p>
              <a:pPr algn="ctr">
                <a:spcBef>
                  <a:spcPct val="50000"/>
                </a:spcBef>
                <a:defRPr/>
              </a:pPr>
              <a:endParaRPr lang="zh-CN" altLang="en-US" dirty="0">
                <a:ea typeface="宋体" pitchFamily="2" charset="-122"/>
              </a:endParaRPr>
            </a:p>
          </p:txBody>
        </p:sp>
        <p:sp>
          <p:nvSpPr>
            <p:cNvPr id="20558" name="Text Box 55"/>
            <p:cNvSpPr txBox="1">
              <a:spLocks noChangeArrowheads="1"/>
            </p:cNvSpPr>
            <p:nvPr/>
          </p:nvSpPr>
          <p:spPr bwMode="auto">
            <a:xfrm>
              <a:off x="1001603" y="3667366"/>
              <a:ext cx="693765" cy="423390"/>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SCSI</a:t>
              </a:r>
              <a:endParaRPr lang="zh-CN" altLang="en-US" sz="1400">
                <a:latin typeface="微软雅黑" pitchFamily="34" charset="-122"/>
                <a:ea typeface="微软雅黑" pitchFamily="34" charset="-122"/>
              </a:endParaRPr>
            </a:p>
          </p:txBody>
        </p:sp>
      </p:grpSp>
      <p:sp>
        <p:nvSpPr>
          <p:cNvPr id="20530" name="Text Box 57"/>
          <p:cNvSpPr txBox="1">
            <a:spLocks noChangeArrowheads="1"/>
          </p:cNvSpPr>
          <p:nvPr/>
        </p:nvSpPr>
        <p:spPr bwMode="auto">
          <a:xfrm>
            <a:off x="4210050" y="4833938"/>
            <a:ext cx="766763" cy="307975"/>
          </a:xfrm>
          <a:prstGeom prst="rect">
            <a:avLst/>
          </a:prstGeom>
          <a:noFill/>
          <a:ln w="9525" algn="ctr">
            <a:noFill/>
            <a:miter lim="800000"/>
            <a:headEnd/>
            <a:tailEnd/>
          </a:ln>
        </p:spPr>
        <p:txBody>
          <a:bodyPr>
            <a:spAutoFit/>
          </a:bodyPr>
          <a:lstStyle/>
          <a:p>
            <a:pPr algn="ctr" eaLnBrk="0" hangingPunct="0"/>
            <a:r>
              <a:rPr lang="en-US" altLang="zh-CN" sz="1400">
                <a:latin typeface="微软雅黑" pitchFamily="34" charset="-122"/>
                <a:ea typeface="微软雅黑" pitchFamily="34" charset="-122"/>
              </a:rPr>
              <a:t>SAS</a:t>
            </a:r>
            <a:endParaRPr lang="zh-CN" altLang="en-US" sz="1400">
              <a:latin typeface="微软雅黑" pitchFamily="34" charset="-122"/>
              <a:ea typeface="微软雅黑" pitchFamily="34" charset="-122"/>
            </a:endParaRPr>
          </a:p>
        </p:txBody>
      </p:sp>
      <p:sp>
        <p:nvSpPr>
          <p:cNvPr id="20531" name="Text Box 57"/>
          <p:cNvSpPr txBox="1">
            <a:spLocks noChangeArrowheads="1"/>
          </p:cNvSpPr>
          <p:nvPr/>
        </p:nvSpPr>
        <p:spPr bwMode="auto">
          <a:xfrm>
            <a:off x="4206875" y="4127500"/>
            <a:ext cx="766763" cy="307975"/>
          </a:xfrm>
          <a:prstGeom prst="rect">
            <a:avLst/>
          </a:prstGeom>
          <a:noFill/>
          <a:ln w="9525" algn="ctr">
            <a:noFill/>
            <a:miter lim="800000"/>
            <a:headEnd/>
            <a:tailEnd/>
          </a:ln>
        </p:spPr>
        <p:txBody>
          <a:bodyPr>
            <a:spAutoFit/>
          </a:bodyPr>
          <a:lstStyle/>
          <a:p>
            <a:pPr algn="ctr" eaLnBrk="0" hangingPunct="0"/>
            <a:r>
              <a:rPr lang="en-US" altLang="zh-CN" sz="1400" dirty="0">
                <a:latin typeface="微软雅黑" pitchFamily="34" charset="-122"/>
                <a:ea typeface="微软雅黑" pitchFamily="34" charset="-122"/>
              </a:rPr>
              <a:t>IP</a:t>
            </a:r>
            <a:endParaRPr lang="zh-CN" altLang="en-US" sz="1400" dirty="0">
              <a:latin typeface="微软雅黑" pitchFamily="34" charset="-122"/>
              <a:ea typeface="微软雅黑" pitchFamily="34" charset="-122"/>
            </a:endParaRPr>
          </a:p>
        </p:txBody>
      </p:sp>
      <p:sp>
        <p:nvSpPr>
          <p:cNvPr id="20532" name="Text Box 57"/>
          <p:cNvSpPr txBox="1">
            <a:spLocks noChangeArrowheads="1"/>
          </p:cNvSpPr>
          <p:nvPr/>
        </p:nvSpPr>
        <p:spPr bwMode="auto">
          <a:xfrm>
            <a:off x="4206875" y="5521325"/>
            <a:ext cx="766763" cy="306388"/>
          </a:xfrm>
          <a:prstGeom prst="rect">
            <a:avLst/>
          </a:prstGeom>
          <a:noFill/>
          <a:ln w="9525" algn="ctr">
            <a:noFill/>
            <a:miter lim="800000"/>
            <a:headEnd/>
            <a:tailEnd/>
          </a:ln>
        </p:spPr>
        <p:txBody>
          <a:bodyPr>
            <a:spAutoFit/>
          </a:bodyPr>
          <a:lstStyle/>
          <a:p>
            <a:pPr algn="ctr" eaLnBrk="0" hangingPunct="0"/>
            <a:r>
              <a:rPr lang="en-US" altLang="zh-CN" sz="1400">
                <a:latin typeface="微软雅黑" pitchFamily="34" charset="-122"/>
                <a:ea typeface="微软雅黑" pitchFamily="34" charset="-122"/>
              </a:rPr>
              <a:t>FC</a:t>
            </a:r>
            <a:endParaRPr lang="zh-CN" altLang="en-US" sz="1400">
              <a:latin typeface="微软雅黑" pitchFamily="34" charset="-122"/>
              <a:ea typeface="微软雅黑" pitchFamily="34" charset="-122"/>
            </a:endParaRPr>
          </a:p>
        </p:txBody>
      </p:sp>
      <p:sp>
        <p:nvSpPr>
          <p:cNvPr id="20533" name="AutoShape 2"/>
          <p:cNvSpPr>
            <a:spLocks noChangeArrowheads="1"/>
          </p:cNvSpPr>
          <p:nvPr/>
        </p:nvSpPr>
        <p:spPr bwMode="gray">
          <a:xfrm>
            <a:off x="6856413" y="2589213"/>
            <a:ext cx="1554162" cy="782637"/>
          </a:xfrm>
          <a:prstGeom prst="upArrow">
            <a:avLst>
              <a:gd name="adj1" fmla="val 57824"/>
              <a:gd name="adj2" fmla="val 54398"/>
            </a:avLst>
          </a:prstGeom>
          <a:gradFill rotWithShape="1">
            <a:gsLst>
              <a:gs pos="0">
                <a:srgbClr val="8F8CD2"/>
              </a:gs>
              <a:gs pos="100000">
                <a:srgbClr val="FFFFFF">
                  <a:alpha val="0"/>
                </a:srgbClr>
              </a:gs>
            </a:gsLst>
            <a:lin ang="5400000" scaled="1"/>
          </a:gradFill>
          <a:ln w="9525" algn="ctr">
            <a:noFill/>
            <a:miter lim="800000"/>
            <a:headEnd/>
            <a:tailEnd/>
          </a:ln>
        </p:spPr>
        <p:txBody>
          <a:bodyPr wrap="none" anchor="ctr"/>
          <a:lstStyle/>
          <a:p>
            <a:pPr algn="ctr">
              <a:spcBef>
                <a:spcPct val="50000"/>
              </a:spcBef>
            </a:pPr>
            <a:endParaRPr lang="zh-CN" altLang="en-US"/>
          </a:p>
        </p:txBody>
      </p:sp>
      <p:cxnSp>
        <p:nvCxnSpPr>
          <p:cNvPr id="20534" name="直接连接符 104"/>
          <p:cNvCxnSpPr>
            <a:cxnSpLocks noChangeShapeType="1"/>
          </p:cNvCxnSpPr>
          <p:nvPr/>
        </p:nvCxnSpPr>
        <p:spPr bwMode="auto">
          <a:xfrm rot="10800000" flipV="1">
            <a:off x="1982788" y="3584575"/>
            <a:ext cx="2138362" cy="217488"/>
          </a:xfrm>
          <a:prstGeom prst="line">
            <a:avLst/>
          </a:prstGeom>
          <a:noFill/>
          <a:ln w="9525" algn="ctr">
            <a:solidFill>
              <a:srgbClr val="7030A0"/>
            </a:solidFill>
            <a:round/>
            <a:headEnd/>
            <a:tailEnd type="triangle" w="med" len="med"/>
          </a:ln>
        </p:spPr>
      </p:cxnSp>
      <p:cxnSp>
        <p:nvCxnSpPr>
          <p:cNvPr id="20535" name="直接连接符 107"/>
          <p:cNvCxnSpPr>
            <a:cxnSpLocks noChangeShapeType="1"/>
          </p:cNvCxnSpPr>
          <p:nvPr/>
        </p:nvCxnSpPr>
        <p:spPr bwMode="auto">
          <a:xfrm rot="10800000">
            <a:off x="1982788" y="3802063"/>
            <a:ext cx="2147887" cy="1198562"/>
          </a:xfrm>
          <a:prstGeom prst="line">
            <a:avLst/>
          </a:prstGeom>
          <a:noFill/>
          <a:ln w="9525" algn="ctr">
            <a:solidFill>
              <a:srgbClr val="7030A0"/>
            </a:solidFill>
            <a:round/>
            <a:headEnd/>
            <a:tailEnd type="triangle" w="med" len="med"/>
          </a:ln>
        </p:spPr>
      </p:cxnSp>
      <p:cxnSp>
        <p:nvCxnSpPr>
          <p:cNvPr id="20536" name="直接连接符 111"/>
          <p:cNvCxnSpPr>
            <a:cxnSpLocks noChangeShapeType="1"/>
          </p:cNvCxnSpPr>
          <p:nvPr/>
        </p:nvCxnSpPr>
        <p:spPr bwMode="auto">
          <a:xfrm rot="10800000">
            <a:off x="1982788" y="3802063"/>
            <a:ext cx="2146300" cy="1900237"/>
          </a:xfrm>
          <a:prstGeom prst="line">
            <a:avLst/>
          </a:prstGeom>
          <a:noFill/>
          <a:ln w="9525" algn="ctr">
            <a:solidFill>
              <a:srgbClr val="7030A0"/>
            </a:solidFill>
            <a:round/>
            <a:headEnd/>
            <a:tailEnd type="triangle" w="med" len="med"/>
          </a:ln>
        </p:spPr>
      </p:cxnSp>
      <p:cxnSp>
        <p:nvCxnSpPr>
          <p:cNvPr id="20537" name="直接连接符 114"/>
          <p:cNvCxnSpPr>
            <a:cxnSpLocks noChangeShapeType="1"/>
          </p:cNvCxnSpPr>
          <p:nvPr/>
        </p:nvCxnSpPr>
        <p:spPr bwMode="auto">
          <a:xfrm rot="10800000" flipV="1">
            <a:off x="1981200" y="4300538"/>
            <a:ext cx="2152650" cy="328612"/>
          </a:xfrm>
          <a:prstGeom prst="line">
            <a:avLst/>
          </a:prstGeom>
          <a:noFill/>
          <a:ln w="9525" algn="ctr">
            <a:solidFill>
              <a:srgbClr val="7030A0"/>
            </a:solidFill>
            <a:round/>
            <a:headEnd/>
            <a:tailEnd type="triangle" w="med" len="med"/>
          </a:ln>
        </p:spPr>
      </p:cxnSp>
      <p:cxnSp>
        <p:nvCxnSpPr>
          <p:cNvPr id="20538" name="直接连接符 117"/>
          <p:cNvCxnSpPr>
            <a:cxnSpLocks noChangeShapeType="1"/>
          </p:cNvCxnSpPr>
          <p:nvPr/>
        </p:nvCxnSpPr>
        <p:spPr bwMode="auto">
          <a:xfrm rot="10800000">
            <a:off x="1992313" y="5443538"/>
            <a:ext cx="2136775" cy="258762"/>
          </a:xfrm>
          <a:prstGeom prst="line">
            <a:avLst/>
          </a:prstGeom>
          <a:noFill/>
          <a:ln w="9525" algn="ctr">
            <a:solidFill>
              <a:srgbClr val="7030A0"/>
            </a:solidFill>
            <a:round/>
            <a:headEnd/>
            <a:tailEnd type="triangle" w="med" len="med"/>
          </a:ln>
        </p:spPr>
      </p:cxnSp>
      <p:cxnSp>
        <p:nvCxnSpPr>
          <p:cNvPr id="20539" name="直接连接符 120"/>
          <p:cNvCxnSpPr>
            <a:cxnSpLocks noChangeShapeType="1"/>
          </p:cNvCxnSpPr>
          <p:nvPr/>
        </p:nvCxnSpPr>
        <p:spPr bwMode="auto">
          <a:xfrm rot="10800000" flipV="1">
            <a:off x="1992313" y="5000625"/>
            <a:ext cx="2138362" cy="442913"/>
          </a:xfrm>
          <a:prstGeom prst="line">
            <a:avLst/>
          </a:prstGeom>
          <a:noFill/>
          <a:ln w="9525" algn="ctr">
            <a:solidFill>
              <a:srgbClr val="7030A0"/>
            </a:solidFill>
            <a:round/>
            <a:headEnd/>
            <a:tailEnd type="triangle" w="med" len="med"/>
          </a:ln>
        </p:spPr>
      </p:cxnSp>
      <p:cxnSp>
        <p:nvCxnSpPr>
          <p:cNvPr id="20540" name="直接连接符 123"/>
          <p:cNvCxnSpPr>
            <a:cxnSpLocks noChangeShapeType="1"/>
          </p:cNvCxnSpPr>
          <p:nvPr/>
        </p:nvCxnSpPr>
        <p:spPr bwMode="auto">
          <a:xfrm>
            <a:off x="5092700" y="3584575"/>
            <a:ext cx="2211388" cy="63500"/>
          </a:xfrm>
          <a:prstGeom prst="line">
            <a:avLst/>
          </a:prstGeom>
          <a:noFill/>
          <a:ln w="9525" algn="ctr">
            <a:solidFill>
              <a:srgbClr val="7030A0"/>
            </a:solidFill>
            <a:round/>
            <a:headEnd/>
            <a:tailEnd/>
          </a:ln>
        </p:spPr>
      </p:cxnSp>
      <p:cxnSp>
        <p:nvCxnSpPr>
          <p:cNvPr id="20541" name="直接连接符 126"/>
          <p:cNvCxnSpPr>
            <a:cxnSpLocks noChangeShapeType="1"/>
            <a:endCxn id="88" idx="2"/>
          </p:cNvCxnSpPr>
          <p:nvPr/>
        </p:nvCxnSpPr>
        <p:spPr bwMode="auto">
          <a:xfrm>
            <a:off x="5092700" y="3584575"/>
            <a:ext cx="2265363" cy="2008188"/>
          </a:xfrm>
          <a:prstGeom prst="line">
            <a:avLst/>
          </a:prstGeom>
          <a:noFill/>
          <a:ln w="9525" algn="ctr">
            <a:solidFill>
              <a:srgbClr val="7030A0"/>
            </a:solidFill>
            <a:round/>
            <a:headEnd/>
            <a:tailEnd/>
          </a:ln>
        </p:spPr>
      </p:cxnSp>
      <p:cxnSp>
        <p:nvCxnSpPr>
          <p:cNvPr id="20542" name="直接连接符 129"/>
          <p:cNvCxnSpPr>
            <a:cxnSpLocks noChangeShapeType="1"/>
          </p:cNvCxnSpPr>
          <p:nvPr/>
        </p:nvCxnSpPr>
        <p:spPr bwMode="auto">
          <a:xfrm flipV="1">
            <a:off x="5157807" y="3633793"/>
            <a:ext cx="2200275" cy="652463"/>
          </a:xfrm>
          <a:prstGeom prst="line">
            <a:avLst/>
          </a:prstGeom>
          <a:noFill/>
          <a:ln w="9525" algn="ctr">
            <a:solidFill>
              <a:srgbClr val="7030A0"/>
            </a:solidFill>
            <a:round/>
            <a:headEnd/>
            <a:tailEnd/>
          </a:ln>
        </p:spPr>
      </p:cxnSp>
      <p:cxnSp>
        <p:nvCxnSpPr>
          <p:cNvPr id="20543" name="直接连接符 132"/>
          <p:cNvCxnSpPr>
            <a:cxnSpLocks noChangeShapeType="1"/>
          </p:cNvCxnSpPr>
          <p:nvPr/>
        </p:nvCxnSpPr>
        <p:spPr bwMode="auto">
          <a:xfrm>
            <a:off x="5103813" y="4300538"/>
            <a:ext cx="2254250" cy="1292225"/>
          </a:xfrm>
          <a:prstGeom prst="line">
            <a:avLst/>
          </a:prstGeom>
          <a:noFill/>
          <a:ln w="9525" algn="ctr">
            <a:solidFill>
              <a:srgbClr val="7030A0"/>
            </a:solidFill>
            <a:round/>
            <a:headEnd/>
            <a:tailEnd/>
          </a:ln>
        </p:spPr>
      </p:cxnSp>
      <p:cxnSp>
        <p:nvCxnSpPr>
          <p:cNvPr id="20544" name="直接连接符 136"/>
          <p:cNvCxnSpPr>
            <a:cxnSpLocks noChangeShapeType="1"/>
          </p:cNvCxnSpPr>
          <p:nvPr/>
        </p:nvCxnSpPr>
        <p:spPr bwMode="auto">
          <a:xfrm flipV="1">
            <a:off x="5102225" y="3648075"/>
            <a:ext cx="2201863" cy="1352550"/>
          </a:xfrm>
          <a:prstGeom prst="line">
            <a:avLst/>
          </a:prstGeom>
          <a:noFill/>
          <a:ln w="9525" algn="ctr">
            <a:solidFill>
              <a:srgbClr val="7030A0"/>
            </a:solidFill>
            <a:round/>
            <a:headEnd/>
            <a:tailEnd/>
          </a:ln>
        </p:spPr>
      </p:cxnSp>
      <p:cxnSp>
        <p:nvCxnSpPr>
          <p:cNvPr id="20545" name="直接连接符 139"/>
          <p:cNvCxnSpPr>
            <a:cxnSpLocks noChangeShapeType="1"/>
          </p:cNvCxnSpPr>
          <p:nvPr/>
        </p:nvCxnSpPr>
        <p:spPr bwMode="auto">
          <a:xfrm flipV="1">
            <a:off x="5102225" y="4995863"/>
            <a:ext cx="2254250" cy="4762"/>
          </a:xfrm>
          <a:prstGeom prst="line">
            <a:avLst/>
          </a:prstGeom>
          <a:noFill/>
          <a:ln w="9525" algn="ctr">
            <a:solidFill>
              <a:srgbClr val="7030A0"/>
            </a:solidFill>
            <a:round/>
            <a:headEnd/>
            <a:tailEnd/>
          </a:ln>
        </p:spPr>
      </p:cxnSp>
      <p:cxnSp>
        <p:nvCxnSpPr>
          <p:cNvPr id="20546" name="直接连接符 142"/>
          <p:cNvCxnSpPr>
            <a:cxnSpLocks noChangeShapeType="1"/>
          </p:cNvCxnSpPr>
          <p:nvPr/>
        </p:nvCxnSpPr>
        <p:spPr bwMode="auto">
          <a:xfrm flipV="1">
            <a:off x="5099050" y="5592763"/>
            <a:ext cx="2259013" cy="109537"/>
          </a:xfrm>
          <a:prstGeom prst="line">
            <a:avLst/>
          </a:prstGeom>
          <a:noFill/>
          <a:ln w="9525" algn="ctr">
            <a:solidFill>
              <a:srgbClr val="7030A0"/>
            </a:solidFill>
            <a:round/>
            <a:headEnd/>
            <a:tailEnd/>
          </a:ln>
        </p:spPr>
      </p:cxnSp>
      <p:cxnSp>
        <p:nvCxnSpPr>
          <p:cNvPr id="20547" name="直接连接符 145"/>
          <p:cNvCxnSpPr>
            <a:cxnSpLocks noChangeShapeType="1"/>
          </p:cNvCxnSpPr>
          <p:nvPr/>
        </p:nvCxnSpPr>
        <p:spPr bwMode="auto">
          <a:xfrm flipV="1">
            <a:off x="5099050" y="3648075"/>
            <a:ext cx="2205038" cy="2054225"/>
          </a:xfrm>
          <a:prstGeom prst="line">
            <a:avLst/>
          </a:prstGeom>
          <a:noFill/>
          <a:ln w="9525" algn="ctr">
            <a:solidFill>
              <a:srgbClr val="7030A0"/>
            </a:solidFill>
            <a:round/>
            <a:headEnd/>
            <a:tailEnd/>
          </a:ln>
        </p:spPr>
      </p:cxnSp>
      <p:cxnSp>
        <p:nvCxnSpPr>
          <p:cNvPr id="20548" name="直接连接符 149"/>
          <p:cNvCxnSpPr>
            <a:cxnSpLocks noChangeShapeType="1"/>
          </p:cNvCxnSpPr>
          <p:nvPr/>
        </p:nvCxnSpPr>
        <p:spPr bwMode="auto">
          <a:xfrm flipV="1">
            <a:off x="2925763" y="2051050"/>
            <a:ext cx="431800" cy="392113"/>
          </a:xfrm>
          <a:prstGeom prst="line">
            <a:avLst/>
          </a:prstGeom>
          <a:noFill/>
          <a:ln w="9525" algn="ctr">
            <a:solidFill>
              <a:srgbClr val="7030A0"/>
            </a:solidFill>
            <a:round/>
            <a:headEnd/>
            <a:tailEnd type="triangle" w="med" len="med"/>
          </a:ln>
        </p:spPr>
      </p:cxnSp>
      <p:cxnSp>
        <p:nvCxnSpPr>
          <p:cNvPr id="20549" name="直接连接符 152"/>
          <p:cNvCxnSpPr>
            <a:cxnSpLocks noChangeShapeType="1"/>
          </p:cNvCxnSpPr>
          <p:nvPr/>
        </p:nvCxnSpPr>
        <p:spPr bwMode="auto">
          <a:xfrm rot="10800000">
            <a:off x="5829300" y="2085975"/>
            <a:ext cx="471488" cy="390525"/>
          </a:xfrm>
          <a:prstGeom prst="line">
            <a:avLst/>
          </a:prstGeom>
          <a:noFill/>
          <a:ln w="9525" algn="ctr">
            <a:solidFill>
              <a:srgbClr val="7030A0"/>
            </a:solidFill>
            <a:round/>
            <a:headEnd/>
            <a:tailEnd type="triangle" w="med" len="med"/>
          </a:ln>
        </p:spPr>
      </p:cxnSp>
      <p:sp>
        <p:nvSpPr>
          <p:cNvPr id="20550" name="Text Box 55"/>
          <p:cNvSpPr txBox="1">
            <a:spLocks noChangeArrowheads="1"/>
          </p:cNvSpPr>
          <p:nvPr/>
        </p:nvSpPr>
        <p:spPr bwMode="auto">
          <a:xfrm>
            <a:off x="2416175" y="2460625"/>
            <a:ext cx="955675" cy="307975"/>
          </a:xfrm>
          <a:prstGeom prst="rect">
            <a:avLst/>
          </a:prstGeom>
          <a:noFill/>
          <a:ln w="9525">
            <a:noFill/>
            <a:miter lim="800000"/>
            <a:headEnd/>
            <a:tailEnd/>
          </a:ln>
        </p:spPr>
        <p:txBody>
          <a:bodyPr wrap="none">
            <a:spAutoFit/>
          </a:bodyPr>
          <a:lstStyle/>
          <a:p>
            <a:pPr algn="ctr" eaLnBrk="0" hangingPunct="0"/>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主机接口</a:t>
            </a:r>
          </a:p>
        </p:txBody>
      </p:sp>
      <p:sp>
        <p:nvSpPr>
          <p:cNvPr id="20551" name="Text Box 55"/>
          <p:cNvSpPr txBox="1">
            <a:spLocks noChangeArrowheads="1"/>
          </p:cNvSpPr>
          <p:nvPr/>
        </p:nvSpPr>
        <p:spPr bwMode="auto">
          <a:xfrm>
            <a:off x="5843588" y="2463800"/>
            <a:ext cx="903287" cy="307975"/>
          </a:xfrm>
          <a:prstGeom prst="rect">
            <a:avLst/>
          </a:prstGeom>
          <a:noFill/>
          <a:ln w="9525">
            <a:noFill/>
            <a:miter lim="800000"/>
            <a:headEnd/>
            <a:tailEnd/>
          </a:ln>
        </p:spPr>
        <p:txBody>
          <a:bodyPr wrap="none">
            <a:spAutoFit/>
          </a:bodyPr>
          <a:lstStyle/>
          <a:p>
            <a:pPr algn="ctr" eaLnBrk="0" hangingPunct="0"/>
            <a:r>
              <a:rPr lang="zh-CN" altLang="en-US" sz="1400">
                <a:latin typeface="微软雅黑" pitchFamily="34" charset="-122"/>
                <a:ea typeface="微软雅黑" pitchFamily="34" charset="-122"/>
              </a:rPr>
              <a:t>磁盘接口</a:t>
            </a:r>
          </a:p>
        </p:txBody>
      </p:sp>
      <p:sp>
        <p:nvSpPr>
          <p:cNvPr id="20552" name="Text Box 55"/>
          <p:cNvSpPr txBox="1">
            <a:spLocks noChangeArrowheads="1"/>
          </p:cNvSpPr>
          <p:nvPr/>
        </p:nvSpPr>
        <p:spPr bwMode="auto">
          <a:xfrm>
            <a:off x="4148138" y="2928938"/>
            <a:ext cx="955675" cy="307975"/>
          </a:xfrm>
          <a:prstGeom prst="rect">
            <a:avLst/>
          </a:prstGeom>
          <a:noFill/>
          <a:ln w="9525">
            <a:noFill/>
            <a:miter lim="800000"/>
            <a:headEnd/>
            <a:tailEnd/>
          </a:ln>
        </p:spPr>
        <p:txBody>
          <a:bodyPr wrap="none">
            <a:spAutoFit/>
          </a:bodyPr>
          <a:lstStyle/>
          <a:p>
            <a:pPr algn="ctr" eaLnBrk="0" hangingPunct="0"/>
            <a:r>
              <a:rPr lang="zh-CN" altLang="en-US" sz="1400">
                <a:latin typeface="微软雅黑" pitchFamily="34" charset="-122"/>
                <a:ea typeface="微软雅黑" pitchFamily="34" charset="-122"/>
              </a:rPr>
              <a:t>主机通道 </a:t>
            </a:r>
          </a:p>
        </p:txBody>
      </p:sp>
      <p:sp>
        <p:nvSpPr>
          <p:cNvPr id="20553" name="Text Box 55"/>
          <p:cNvSpPr txBox="1">
            <a:spLocks noChangeArrowheads="1"/>
          </p:cNvSpPr>
          <p:nvPr/>
        </p:nvSpPr>
        <p:spPr bwMode="auto">
          <a:xfrm>
            <a:off x="7177088" y="2932113"/>
            <a:ext cx="955675" cy="307975"/>
          </a:xfrm>
          <a:prstGeom prst="rect">
            <a:avLst/>
          </a:prstGeom>
          <a:noFill/>
          <a:ln w="9525">
            <a:noFill/>
            <a:miter lim="800000"/>
            <a:headEnd/>
            <a:tailEnd/>
          </a:ln>
        </p:spPr>
        <p:txBody>
          <a:bodyPr wrap="none">
            <a:spAutoFit/>
          </a:bodyPr>
          <a:lstStyle/>
          <a:p>
            <a:pPr algn="ctr" eaLnBrk="0" hangingPunct="0"/>
            <a:r>
              <a:rPr lang="zh-CN" altLang="en-US" sz="1400">
                <a:latin typeface="微软雅黑" pitchFamily="34" charset="-122"/>
                <a:ea typeface="微软雅黑" pitchFamily="34" charset="-122"/>
              </a:rPr>
              <a:t>磁盘通道 </a:t>
            </a:r>
          </a:p>
        </p:txBody>
      </p:sp>
      <p:sp>
        <p:nvSpPr>
          <p:cNvPr id="20554" name="Text Box 55"/>
          <p:cNvSpPr txBox="1">
            <a:spLocks noChangeArrowheads="1"/>
          </p:cNvSpPr>
          <p:nvPr/>
        </p:nvSpPr>
        <p:spPr bwMode="auto">
          <a:xfrm>
            <a:off x="1208088" y="2932113"/>
            <a:ext cx="903287" cy="307975"/>
          </a:xfrm>
          <a:prstGeom prst="rect">
            <a:avLst/>
          </a:prstGeom>
          <a:noFill/>
          <a:ln w="9525">
            <a:noFill/>
            <a:miter lim="800000"/>
            <a:headEnd/>
            <a:tailEnd/>
          </a:ln>
        </p:spPr>
        <p:txBody>
          <a:bodyPr wrap="none">
            <a:spAutoFit/>
          </a:bodyPr>
          <a:lstStyle/>
          <a:p>
            <a:pPr algn="ctr" eaLnBrk="0" hangingPunct="0"/>
            <a:r>
              <a:rPr lang="zh-CN" altLang="en-US" sz="1400">
                <a:latin typeface="微软雅黑" pitchFamily="34" charset="-122"/>
                <a:ea typeface="微软雅黑" pitchFamily="34" charset="-122"/>
              </a:rPr>
              <a:t>连接类型</a:t>
            </a:r>
          </a:p>
        </p:txBody>
      </p:sp>
      <p:cxnSp>
        <p:nvCxnSpPr>
          <p:cNvPr id="76" name="直接连接符 132"/>
          <p:cNvCxnSpPr>
            <a:cxnSpLocks noChangeShapeType="1"/>
            <a:endCxn id="20566" idx="1"/>
          </p:cNvCxnSpPr>
          <p:nvPr/>
        </p:nvCxnSpPr>
        <p:spPr bwMode="auto">
          <a:xfrm>
            <a:off x="5143504" y="4286256"/>
            <a:ext cx="2213436" cy="710354"/>
          </a:xfrm>
          <a:prstGeom prst="line">
            <a:avLst/>
          </a:prstGeom>
          <a:noFill/>
          <a:ln w="9525" algn="ctr">
            <a:solidFill>
              <a:srgbClr val="7030A0"/>
            </a:solidFill>
            <a:round/>
            <a:headEnd/>
            <a:tailEnd/>
          </a:ln>
        </p:spPr>
      </p:cxn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方正姚体" pitchFamily="2" charset="-122"/>
                <a:ea typeface="方正姚体" pitchFamily="2" charset="-122"/>
              </a:rPr>
              <a:t> </a:t>
            </a:r>
            <a:r>
              <a:rPr lang="zh-CN" altLang="en-US" sz="3200" b="1" dirty="0" smtClean="0">
                <a:solidFill>
                  <a:schemeClr val="bg1"/>
                </a:solidFill>
                <a:latin typeface="微软雅黑" pitchFamily="34" charset="-122"/>
                <a:ea typeface="微软雅黑" pitchFamily="34" charset="-122"/>
                <a:cs typeface="Times New Roman" pitchFamily="18" charset="0"/>
              </a:rPr>
              <a:t>数据库对存储系统的要求</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aphicFrame>
        <p:nvGraphicFramePr>
          <p:cNvPr id="11" name="表格 10"/>
          <p:cNvGraphicFramePr>
            <a:graphicFrameLocks noGrp="1"/>
          </p:cNvGraphicFramePr>
          <p:nvPr/>
        </p:nvGraphicFramePr>
        <p:xfrm>
          <a:off x="193675" y="1546225"/>
          <a:ext cx="8783782" cy="4122665"/>
        </p:xfrm>
        <a:graphic>
          <a:graphicData uri="http://schemas.openxmlformats.org/drawingml/2006/table">
            <a:tbl>
              <a:tblPr firstRow="1" bandRow="1">
                <a:tableStyleId>{5C22544A-7EE6-4342-B048-85BDC9FD1C3A}</a:tableStyleId>
              </a:tblPr>
              <a:tblGrid>
                <a:gridCol w="2083719"/>
                <a:gridCol w="6700063"/>
              </a:tblGrid>
              <a:tr h="557117">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文件名称</a:t>
                      </a:r>
                    </a:p>
                  </a:txBody>
                  <a:tcPr anchor="ctr" horzOverflow="overflow"/>
                </a:tc>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600" b="1" kern="1200" dirty="0" smtClean="0">
                          <a:solidFill>
                            <a:schemeClr val="tx1"/>
                          </a:solidFill>
                          <a:latin typeface="微软雅黑" pitchFamily="34" charset="-122"/>
                          <a:ea typeface="微软雅黑" pitchFamily="34" charset="-122"/>
                          <a:cs typeface="+mn-cs"/>
                        </a:rPr>
                        <a:t>存储需求</a:t>
                      </a:r>
                    </a:p>
                  </a:txBody>
                  <a:tcPr anchor="ctr" horzOverflow="overflow"/>
                </a:tc>
              </a:tr>
              <a:tr h="891387">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控制文件</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大部分数据库都建议使用多个控制文件以确保可靠性。控制文件并不需要经常访问，对于存储设备的性能要求不高。</a:t>
                      </a:r>
                    </a:p>
                  </a:txBody>
                  <a:tcPr anchor="ctr" horzOverflow="overflow"/>
                </a:tc>
              </a:tr>
              <a:tr h="891387">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数据文件</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数据文件占用的存储空间是最大的，主要是随机的读取和写入。典型的</a:t>
                      </a:r>
                      <a:r>
                        <a:rPr lang="en-US" altLang="zh-CN" sz="1400" b="1" kern="1200" dirty="0" smtClean="0">
                          <a:solidFill>
                            <a:schemeClr val="tx1"/>
                          </a:solidFill>
                          <a:latin typeface="微软雅黑" pitchFamily="34" charset="-122"/>
                          <a:ea typeface="微软雅黑" pitchFamily="34" charset="-122"/>
                          <a:cs typeface="+mn-cs"/>
                        </a:rPr>
                        <a:t>RAID</a:t>
                      </a:r>
                      <a:r>
                        <a:rPr lang="zh-CN" altLang="en-US" sz="1400" b="1" kern="1200" dirty="0" smtClean="0">
                          <a:solidFill>
                            <a:schemeClr val="tx1"/>
                          </a:solidFill>
                          <a:latin typeface="微软雅黑" pitchFamily="34" charset="-122"/>
                          <a:ea typeface="微软雅黑" pitchFamily="34" charset="-122"/>
                          <a:cs typeface="+mn-cs"/>
                        </a:rPr>
                        <a:t>策略为</a:t>
                      </a:r>
                      <a:r>
                        <a:rPr lang="en-US" altLang="zh-CN" sz="1400" b="1" kern="1200" dirty="0" smtClean="0">
                          <a:solidFill>
                            <a:schemeClr val="tx1"/>
                          </a:solidFill>
                          <a:latin typeface="微软雅黑" pitchFamily="34" charset="-122"/>
                          <a:ea typeface="微软雅黑" pitchFamily="34" charset="-122"/>
                          <a:cs typeface="+mn-cs"/>
                        </a:rPr>
                        <a:t>RAID10</a:t>
                      </a:r>
                      <a:r>
                        <a:rPr lang="zh-CN" altLang="en-US" sz="1400" b="1" kern="1200" dirty="0" smtClean="0">
                          <a:solidFill>
                            <a:schemeClr val="tx1"/>
                          </a:solidFill>
                          <a:latin typeface="微软雅黑" pitchFamily="34" charset="-122"/>
                          <a:ea typeface="微软雅黑" pitchFamily="34" charset="-122"/>
                          <a:cs typeface="+mn-cs"/>
                        </a:rPr>
                        <a:t>或者</a:t>
                      </a:r>
                      <a:r>
                        <a:rPr lang="en-US" altLang="zh-CN" sz="1400" b="1" kern="1200" dirty="0" smtClean="0">
                          <a:solidFill>
                            <a:schemeClr val="tx1"/>
                          </a:solidFill>
                          <a:latin typeface="微软雅黑" pitchFamily="34" charset="-122"/>
                          <a:ea typeface="微软雅黑" pitchFamily="34" charset="-122"/>
                          <a:cs typeface="+mn-cs"/>
                        </a:rPr>
                        <a:t>RAID5</a:t>
                      </a:r>
                      <a:r>
                        <a:rPr lang="zh-CN" altLang="en-US" sz="1400" b="1" kern="1200" dirty="0" smtClean="0">
                          <a:solidFill>
                            <a:schemeClr val="tx1"/>
                          </a:solidFill>
                          <a:latin typeface="微软雅黑" pitchFamily="34" charset="-122"/>
                          <a:ea typeface="微软雅黑" pitchFamily="34" charset="-122"/>
                          <a:cs typeface="+mn-cs"/>
                        </a:rPr>
                        <a:t>，可以使用较多的磁盘组成</a:t>
                      </a:r>
                      <a:r>
                        <a:rPr lang="en-US" altLang="zh-CN" sz="1400" b="1" kern="1200" dirty="0" smtClean="0">
                          <a:solidFill>
                            <a:schemeClr val="tx1"/>
                          </a:solidFill>
                          <a:latin typeface="微软雅黑" pitchFamily="34" charset="-122"/>
                          <a:ea typeface="微软雅黑" pitchFamily="34" charset="-122"/>
                          <a:cs typeface="+mn-cs"/>
                        </a:rPr>
                        <a:t>RAID</a:t>
                      </a:r>
                      <a:r>
                        <a:rPr lang="zh-CN" altLang="en-US" sz="1400" b="1" kern="1200" dirty="0" smtClean="0">
                          <a:solidFill>
                            <a:schemeClr val="tx1"/>
                          </a:solidFill>
                          <a:latin typeface="微软雅黑" pitchFamily="34" charset="-122"/>
                          <a:ea typeface="微软雅黑" pitchFamily="34" charset="-122"/>
                          <a:cs typeface="+mn-cs"/>
                        </a:rPr>
                        <a:t>组，以提高随机访问的性能。</a:t>
                      </a:r>
                    </a:p>
                  </a:txBody>
                  <a:tcPr anchor="ctr" horzOverflow="overflow"/>
                </a:tc>
              </a:tr>
              <a:tr h="891387">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索引文件</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在数据库中，索引文件是被访问频率最高的数据。查找索引文件需要很大的</a:t>
                      </a:r>
                      <a:r>
                        <a:rPr lang="en-US" altLang="zh-CN" sz="1400" b="1" kern="1200" dirty="0" smtClean="0">
                          <a:solidFill>
                            <a:schemeClr val="tx1"/>
                          </a:solidFill>
                          <a:latin typeface="微软雅黑" pitchFamily="34" charset="-122"/>
                          <a:ea typeface="微软雅黑" pitchFamily="34" charset="-122"/>
                          <a:cs typeface="+mn-cs"/>
                        </a:rPr>
                        <a:t>IOPS</a:t>
                      </a:r>
                      <a:r>
                        <a:rPr lang="zh-CN" altLang="en-US" sz="1400" b="1" kern="1200" dirty="0" smtClean="0">
                          <a:solidFill>
                            <a:schemeClr val="tx1"/>
                          </a:solidFill>
                          <a:latin typeface="微软雅黑" pitchFamily="34" charset="-122"/>
                          <a:ea typeface="微软雅黑" pitchFamily="34" charset="-122"/>
                          <a:cs typeface="+mn-cs"/>
                        </a:rPr>
                        <a:t>。另外，有时候数据库被重新索引，这在计算上非常密集，并且需要大量的</a:t>
                      </a:r>
                      <a:r>
                        <a:rPr lang="en-US" altLang="zh-CN" sz="1400" b="1" kern="1200" dirty="0" smtClean="0">
                          <a:solidFill>
                            <a:schemeClr val="tx1"/>
                          </a:solidFill>
                          <a:latin typeface="微软雅黑" pitchFamily="34" charset="-122"/>
                          <a:ea typeface="微软雅黑" pitchFamily="34" charset="-122"/>
                          <a:cs typeface="+mn-cs"/>
                        </a:rPr>
                        <a:t>I/O</a:t>
                      </a:r>
                      <a:r>
                        <a:rPr lang="zh-CN" altLang="en-US" sz="1400" b="1" kern="1200" dirty="0" smtClean="0">
                          <a:solidFill>
                            <a:schemeClr val="tx1"/>
                          </a:solidFill>
                          <a:latin typeface="微软雅黑" pitchFamily="34" charset="-122"/>
                          <a:ea typeface="微软雅黑" pitchFamily="34" charset="-122"/>
                          <a:cs typeface="+mn-cs"/>
                        </a:rPr>
                        <a:t>带宽。</a:t>
                      </a:r>
                    </a:p>
                  </a:txBody>
                  <a:tcPr anchor="ctr" horzOverflow="overflow"/>
                </a:tc>
              </a:tr>
              <a:tr h="891387">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日志文件</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日志文件主要的</a:t>
                      </a:r>
                      <a:r>
                        <a:rPr lang="en-US" altLang="zh-CN" sz="1400" b="1" kern="1200" dirty="0" smtClean="0">
                          <a:solidFill>
                            <a:schemeClr val="tx1"/>
                          </a:solidFill>
                          <a:latin typeface="微软雅黑" pitchFamily="34" charset="-122"/>
                          <a:ea typeface="微软雅黑" pitchFamily="34" charset="-122"/>
                          <a:cs typeface="+mn-cs"/>
                        </a:rPr>
                        <a:t>I/O</a:t>
                      </a:r>
                      <a:r>
                        <a:rPr lang="zh-CN" altLang="en-US" sz="1400" b="1" kern="1200" dirty="0" smtClean="0">
                          <a:solidFill>
                            <a:schemeClr val="tx1"/>
                          </a:solidFill>
                          <a:latin typeface="微软雅黑" pitchFamily="34" charset="-122"/>
                          <a:ea typeface="微软雅黑" pitchFamily="34" charset="-122"/>
                          <a:cs typeface="+mn-cs"/>
                        </a:rPr>
                        <a:t>操作是顺序写操作，所以用</a:t>
                      </a:r>
                      <a:r>
                        <a:rPr lang="en-US" altLang="zh-CN" sz="1400" b="1" kern="1200" dirty="0" smtClean="0">
                          <a:solidFill>
                            <a:schemeClr val="tx1"/>
                          </a:solidFill>
                          <a:latin typeface="微软雅黑" pitchFamily="34" charset="-122"/>
                          <a:ea typeface="微软雅黑" pitchFamily="34" charset="-122"/>
                          <a:cs typeface="+mn-cs"/>
                        </a:rPr>
                        <a:t>RAID-1</a:t>
                      </a:r>
                      <a:r>
                        <a:rPr lang="zh-CN" altLang="en-US" sz="1400" b="1" kern="1200" dirty="0" smtClean="0">
                          <a:solidFill>
                            <a:schemeClr val="tx1"/>
                          </a:solidFill>
                          <a:latin typeface="微软雅黑" pitchFamily="34" charset="-122"/>
                          <a:ea typeface="微软雅黑" pitchFamily="34" charset="-122"/>
                          <a:cs typeface="+mn-cs"/>
                        </a:rPr>
                        <a:t>就可以满足安全性和读写的要求。由于需要两个或以上的重做日志文件，通常将日志文件放在不同的卷上。</a:t>
                      </a:r>
                    </a:p>
                  </a:txBody>
                  <a:tcPr anchor="ctr" horzOverflow="overflow"/>
                </a:tc>
              </a:tr>
            </a:tbl>
          </a:graphicData>
        </a:graphic>
      </p:graphicFrame>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ltGray">
          <a:xfrm>
            <a:off x="3146425" y="3087688"/>
            <a:ext cx="1150938" cy="2628900"/>
          </a:xfrm>
          <a:prstGeom prst="rect">
            <a:avLst/>
          </a:prstGeom>
          <a:solidFill>
            <a:schemeClr val="bg1"/>
          </a:solidFill>
          <a:ln w="9525" algn="ctr">
            <a:solidFill>
              <a:srgbClr val="0070C0"/>
            </a:solidFill>
            <a:miter lim="800000"/>
            <a:headEnd/>
            <a:tailEnd/>
          </a:ln>
        </p:spPr>
        <p:txBody>
          <a:bodyPr wrap="none" lIns="22467" tIns="11234" rIns="22467" bIns="11234" anchor="ctr">
            <a:spAutoFit/>
          </a:bodyPr>
          <a:lstStyle/>
          <a:p>
            <a:endParaRPr lang="zh-CN" altLang="en-US"/>
          </a:p>
        </p:txBody>
      </p:sp>
      <p:sp>
        <p:nvSpPr>
          <p:cNvPr id="93187" name="Rectangle 4"/>
          <p:cNvSpPr>
            <a:spLocks noChangeArrowheads="1"/>
          </p:cNvSpPr>
          <p:nvPr/>
        </p:nvSpPr>
        <p:spPr bwMode="ltGray">
          <a:xfrm>
            <a:off x="1954213" y="3095625"/>
            <a:ext cx="1150937" cy="2628900"/>
          </a:xfrm>
          <a:prstGeom prst="rect">
            <a:avLst/>
          </a:prstGeom>
          <a:solidFill>
            <a:schemeClr val="bg1"/>
          </a:solidFill>
          <a:ln w="9525" algn="ctr">
            <a:solidFill>
              <a:srgbClr val="00B0F0"/>
            </a:solidFill>
            <a:miter lim="800000"/>
            <a:headEnd/>
            <a:tailEnd/>
          </a:ln>
        </p:spPr>
        <p:txBody>
          <a:bodyPr wrap="none" lIns="22467" tIns="11234" rIns="22467" bIns="11234" anchor="ctr">
            <a:spAutoFit/>
          </a:bodyPr>
          <a:lstStyle/>
          <a:p>
            <a:endParaRPr lang="zh-CN" altLang="en-US"/>
          </a:p>
        </p:txBody>
      </p:sp>
      <p:sp>
        <p:nvSpPr>
          <p:cNvPr id="93190"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en-US" altLang="zh-CN" sz="2600" dirty="0">
                <a:solidFill>
                  <a:srgbClr val="0062AC"/>
                </a:solidFill>
                <a:latin typeface="方正姚体" pitchFamily="2" charset="-122"/>
                <a:ea typeface="方正姚体" pitchFamily="2" charset="-122"/>
              </a:rPr>
              <a:t> </a:t>
            </a:r>
            <a:r>
              <a:rPr lang="en-US" altLang="zh-CN" sz="3200" b="1" dirty="0" smtClean="0">
                <a:solidFill>
                  <a:schemeClr val="bg1"/>
                </a:solidFill>
                <a:latin typeface="微软雅黑" pitchFamily="34" charset="-122"/>
                <a:ea typeface="微软雅黑" pitchFamily="34" charset="-122"/>
                <a:cs typeface="Times New Roman" pitchFamily="18" charset="0"/>
              </a:rPr>
              <a:t>Web</a:t>
            </a:r>
            <a:r>
              <a:rPr lang="zh-CN" altLang="en-US" sz="3200" b="1" dirty="0" smtClean="0">
                <a:solidFill>
                  <a:schemeClr val="bg1"/>
                </a:solidFill>
                <a:latin typeface="微软雅黑" pitchFamily="34" charset="-122"/>
                <a:ea typeface="微软雅黑" pitchFamily="34" charset="-122"/>
                <a:cs typeface="Times New Roman" pitchFamily="18" charset="0"/>
              </a:rPr>
              <a:t>应用对存储系统的要求</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93191" name="Rectangle 4"/>
          <p:cNvSpPr>
            <a:spLocks noChangeArrowheads="1"/>
          </p:cNvSpPr>
          <p:nvPr/>
        </p:nvSpPr>
        <p:spPr bwMode="ltGray">
          <a:xfrm>
            <a:off x="777875" y="3094038"/>
            <a:ext cx="1150938" cy="2628900"/>
          </a:xfrm>
          <a:prstGeom prst="rect">
            <a:avLst/>
          </a:prstGeom>
          <a:solidFill>
            <a:schemeClr val="bg1"/>
          </a:solidFill>
          <a:ln w="9525" algn="ctr">
            <a:solidFill>
              <a:srgbClr val="92D050"/>
            </a:solidFill>
            <a:miter lim="800000"/>
            <a:headEnd/>
            <a:tailEnd/>
          </a:ln>
        </p:spPr>
        <p:txBody>
          <a:bodyPr wrap="none" lIns="22467" tIns="11234" rIns="22467" bIns="11234" anchor="ctr">
            <a:spAutoFit/>
          </a:bodyPr>
          <a:lstStyle/>
          <a:p>
            <a:endParaRPr lang="zh-CN" altLang="en-US"/>
          </a:p>
        </p:txBody>
      </p:sp>
      <p:sp>
        <p:nvSpPr>
          <p:cNvPr id="93192" name="Text Box 5"/>
          <p:cNvSpPr txBox="1">
            <a:spLocks noChangeArrowheads="1"/>
          </p:cNvSpPr>
          <p:nvPr/>
        </p:nvSpPr>
        <p:spPr bwMode="auto">
          <a:xfrm>
            <a:off x="5461000" y="2208213"/>
            <a:ext cx="3563938" cy="3462486"/>
          </a:xfrm>
          <a:prstGeom prst="rect">
            <a:avLst/>
          </a:prstGeom>
          <a:noFill/>
          <a:ln w="9525">
            <a:noFill/>
            <a:miter lim="800000"/>
            <a:headEnd/>
            <a:tailEnd/>
          </a:ln>
        </p:spPr>
        <p:txBody>
          <a:bodyPr>
            <a:spAutoFit/>
          </a:bodyPr>
          <a:lstStyle/>
          <a:p>
            <a:pPr marL="342900" indent="-342900">
              <a:lnSpc>
                <a:spcPct val="150000"/>
              </a:lnSpc>
              <a:buFontTx/>
              <a:buAutoNum type="arabicPeriod"/>
            </a:pPr>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应用既包括简单的页面读取，也包括对数据库的复杂查询和更新，其中包含大量文本、音像等非结构化</a:t>
            </a:r>
            <a:r>
              <a:rPr lang="zh-CN" altLang="en-US" sz="1600" dirty="0" smtClean="0">
                <a:latin typeface="微软雅黑" pitchFamily="34" charset="-122"/>
                <a:ea typeface="微软雅黑" pitchFamily="34" charset="-122"/>
              </a:rPr>
              <a:t>数据。</a:t>
            </a:r>
            <a:endParaRPr lang="en-US" altLang="zh-CN" sz="1600" dirty="0">
              <a:latin typeface="微软雅黑" pitchFamily="34" charset="-122"/>
              <a:ea typeface="微软雅黑" pitchFamily="34" charset="-122"/>
            </a:endParaRPr>
          </a:p>
          <a:p>
            <a:pPr marL="342900" indent="-342900">
              <a:lnSpc>
                <a:spcPct val="150000"/>
              </a:lnSpc>
              <a:buFontTx/>
              <a:buAutoNum type="arabicPeriod"/>
            </a:pPr>
            <a:endParaRPr lang="zh-CN" altLang="en-US" sz="1600" dirty="0">
              <a:latin typeface="微软雅黑" pitchFamily="34" charset="-122"/>
              <a:ea typeface="微软雅黑" pitchFamily="34" charset="-122"/>
            </a:endParaRPr>
          </a:p>
          <a:p>
            <a:pPr marL="342900" indent="-342900">
              <a:lnSpc>
                <a:spcPct val="150000"/>
              </a:lnSpc>
              <a:buFontTx/>
              <a:buAutoNum type="arabicPeriod"/>
            </a:pPr>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服务的存储需求以小文件，共享式读取</a:t>
            </a:r>
            <a:r>
              <a:rPr lang="zh-CN" altLang="en-US" sz="1600" dirty="0" smtClean="0">
                <a:latin typeface="微软雅黑" pitchFamily="34" charset="-122"/>
                <a:ea typeface="微软雅黑" pitchFamily="34" charset="-122"/>
              </a:rPr>
              <a:t>为主。</a:t>
            </a:r>
            <a:endParaRPr lang="en-US" altLang="zh-CN" sz="1600" dirty="0">
              <a:latin typeface="微软雅黑" pitchFamily="34" charset="-122"/>
              <a:ea typeface="微软雅黑" pitchFamily="34" charset="-122"/>
            </a:endParaRPr>
          </a:p>
          <a:p>
            <a:pPr marL="342900" indent="-342900">
              <a:lnSpc>
                <a:spcPct val="150000"/>
              </a:lnSpc>
              <a:buFontTx/>
              <a:buAutoNum type="arabicPeriod"/>
            </a:pPr>
            <a:endParaRPr lang="zh-CN" altLang="en-US" sz="1600" dirty="0">
              <a:latin typeface="微软雅黑" pitchFamily="34" charset="-122"/>
              <a:ea typeface="微软雅黑" pitchFamily="34" charset="-122"/>
            </a:endParaRPr>
          </a:p>
          <a:p>
            <a:pPr marL="342900" indent="-342900">
              <a:lnSpc>
                <a:spcPct val="150000"/>
              </a:lnSpc>
              <a:buFontTx/>
              <a:buAutoNum type="arabicPeriod"/>
            </a:pPr>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应用中也包括数据库</a:t>
            </a:r>
            <a:r>
              <a:rPr lang="zh-CN" altLang="en-US" sz="1600" dirty="0" smtClean="0">
                <a:latin typeface="微软雅黑" pitchFamily="34" charset="-122"/>
                <a:ea typeface="微软雅黑" pitchFamily="34" charset="-122"/>
              </a:rPr>
              <a:t>应用。</a:t>
            </a:r>
            <a:endParaRPr lang="zh-CN" altLang="en-US" sz="1600" dirty="0">
              <a:latin typeface="微软雅黑" pitchFamily="34" charset="-122"/>
              <a:ea typeface="微软雅黑" pitchFamily="34" charset="-122"/>
            </a:endParaRPr>
          </a:p>
        </p:txBody>
      </p:sp>
      <p:sp>
        <p:nvSpPr>
          <p:cNvPr id="93193" name="Line 6"/>
          <p:cNvSpPr>
            <a:spLocks noChangeShapeType="1"/>
          </p:cNvSpPr>
          <p:nvPr/>
        </p:nvSpPr>
        <p:spPr bwMode="auto">
          <a:xfrm>
            <a:off x="2411413" y="1727200"/>
            <a:ext cx="0" cy="1366838"/>
          </a:xfrm>
          <a:prstGeom prst="line">
            <a:avLst/>
          </a:prstGeom>
          <a:noFill/>
          <a:ln w="9525">
            <a:solidFill>
              <a:schemeClr val="bg2"/>
            </a:solidFill>
            <a:round/>
            <a:headEnd/>
            <a:tailEnd/>
          </a:ln>
        </p:spPr>
        <p:txBody>
          <a:bodyPr wrap="none" anchor="ctr"/>
          <a:lstStyle/>
          <a:p>
            <a:endParaRPr lang="zh-CN" altLang="en-US"/>
          </a:p>
        </p:txBody>
      </p:sp>
      <p:sp>
        <p:nvSpPr>
          <p:cNvPr id="93194" name="Line 7"/>
          <p:cNvSpPr>
            <a:spLocks noChangeShapeType="1"/>
          </p:cNvSpPr>
          <p:nvPr/>
        </p:nvSpPr>
        <p:spPr bwMode="auto">
          <a:xfrm>
            <a:off x="3203575" y="1727200"/>
            <a:ext cx="0" cy="1366838"/>
          </a:xfrm>
          <a:prstGeom prst="line">
            <a:avLst/>
          </a:prstGeom>
          <a:noFill/>
          <a:ln w="9525">
            <a:solidFill>
              <a:schemeClr val="bg2"/>
            </a:solidFill>
            <a:round/>
            <a:headEnd/>
            <a:tailEnd/>
          </a:ln>
        </p:spPr>
        <p:txBody>
          <a:bodyPr wrap="none" anchor="ctr"/>
          <a:lstStyle/>
          <a:p>
            <a:endParaRPr lang="zh-CN" altLang="en-US"/>
          </a:p>
        </p:txBody>
      </p:sp>
      <p:sp>
        <p:nvSpPr>
          <p:cNvPr id="93195" name="Rectangle 10"/>
          <p:cNvSpPr>
            <a:spLocks noChangeArrowheads="1"/>
          </p:cNvSpPr>
          <p:nvPr/>
        </p:nvSpPr>
        <p:spPr bwMode="auto">
          <a:xfrm>
            <a:off x="3683000" y="1938338"/>
            <a:ext cx="1617663" cy="276225"/>
          </a:xfrm>
          <a:prstGeom prst="rect">
            <a:avLst/>
          </a:prstGeom>
          <a:noFill/>
          <a:ln w="9525">
            <a:noFill/>
            <a:miter lim="800000"/>
            <a:headEnd/>
            <a:tailEnd/>
          </a:ln>
        </p:spPr>
        <p:txBody>
          <a:bodyPr>
            <a:spAutoFit/>
          </a:bodyPr>
          <a:lstStyle/>
          <a:p>
            <a:pPr fontAlgn="ctr"/>
            <a:r>
              <a:rPr lang="zh-CN" altLang="en-US">
                <a:latin typeface="微软雅黑" pitchFamily="34" charset="-122"/>
                <a:ea typeface="微软雅黑" pitchFamily="34" charset="-122"/>
              </a:rPr>
              <a:t>负载均衡器</a:t>
            </a:r>
          </a:p>
        </p:txBody>
      </p:sp>
      <p:sp>
        <p:nvSpPr>
          <p:cNvPr id="93196" name="Rectangle 11"/>
          <p:cNvSpPr>
            <a:spLocks noChangeArrowheads="1"/>
          </p:cNvSpPr>
          <p:nvPr/>
        </p:nvSpPr>
        <p:spPr bwMode="auto">
          <a:xfrm>
            <a:off x="3670300" y="2627313"/>
            <a:ext cx="1617663" cy="276225"/>
          </a:xfrm>
          <a:prstGeom prst="rect">
            <a:avLst/>
          </a:prstGeom>
          <a:noFill/>
          <a:ln w="9525">
            <a:noFill/>
            <a:miter lim="800000"/>
            <a:headEnd/>
            <a:tailEnd/>
          </a:ln>
        </p:spPr>
        <p:txBody>
          <a:bodyPr>
            <a:spAutoFit/>
          </a:bodyPr>
          <a:lstStyle/>
          <a:p>
            <a:pPr fontAlgn="ctr"/>
            <a:r>
              <a:rPr lang="zh-CN" altLang="en-US" dirty="0">
                <a:latin typeface="微软雅黑" pitchFamily="34" charset="-122"/>
                <a:ea typeface="微软雅黑" pitchFamily="34" charset="-122"/>
              </a:rPr>
              <a:t>局域网交换机</a:t>
            </a:r>
          </a:p>
        </p:txBody>
      </p:sp>
      <p:sp>
        <p:nvSpPr>
          <p:cNvPr id="93197" name="Line 22"/>
          <p:cNvSpPr>
            <a:spLocks noChangeShapeType="1"/>
          </p:cNvSpPr>
          <p:nvPr/>
        </p:nvSpPr>
        <p:spPr bwMode="auto">
          <a:xfrm flipV="1">
            <a:off x="503238" y="1727200"/>
            <a:ext cx="4608512" cy="0"/>
          </a:xfrm>
          <a:prstGeom prst="line">
            <a:avLst/>
          </a:prstGeom>
          <a:noFill/>
          <a:ln w="9525">
            <a:solidFill>
              <a:schemeClr val="bg2"/>
            </a:solidFill>
            <a:round/>
            <a:headEnd/>
            <a:tailEnd/>
          </a:ln>
        </p:spPr>
        <p:txBody>
          <a:bodyPr wrap="none" anchor="ctr"/>
          <a:lstStyle/>
          <a:p>
            <a:endParaRPr lang="zh-CN" altLang="en-US"/>
          </a:p>
        </p:txBody>
      </p:sp>
      <p:sp>
        <p:nvSpPr>
          <p:cNvPr id="93198" name="Line 23"/>
          <p:cNvSpPr>
            <a:spLocks noChangeShapeType="1"/>
          </p:cNvSpPr>
          <p:nvPr/>
        </p:nvSpPr>
        <p:spPr bwMode="auto">
          <a:xfrm flipV="1">
            <a:off x="539750" y="2446338"/>
            <a:ext cx="4608513" cy="0"/>
          </a:xfrm>
          <a:prstGeom prst="line">
            <a:avLst/>
          </a:prstGeom>
          <a:noFill/>
          <a:ln w="9525">
            <a:solidFill>
              <a:schemeClr val="bg2"/>
            </a:solidFill>
            <a:round/>
            <a:headEnd/>
            <a:tailEnd/>
          </a:ln>
        </p:spPr>
        <p:txBody>
          <a:bodyPr wrap="none" anchor="ctr"/>
          <a:lstStyle/>
          <a:p>
            <a:endParaRPr lang="zh-CN" altLang="en-US"/>
          </a:p>
        </p:txBody>
      </p:sp>
      <p:sp>
        <p:nvSpPr>
          <p:cNvPr id="93199" name="Line 24"/>
          <p:cNvSpPr>
            <a:spLocks noChangeShapeType="1"/>
          </p:cNvSpPr>
          <p:nvPr/>
        </p:nvSpPr>
        <p:spPr bwMode="auto">
          <a:xfrm flipV="1">
            <a:off x="539750" y="3094038"/>
            <a:ext cx="4608513" cy="0"/>
          </a:xfrm>
          <a:prstGeom prst="line">
            <a:avLst/>
          </a:prstGeom>
          <a:noFill/>
          <a:ln w="9525">
            <a:solidFill>
              <a:schemeClr val="bg2"/>
            </a:solidFill>
            <a:round/>
            <a:headEnd/>
            <a:tailEnd/>
          </a:ln>
        </p:spPr>
        <p:txBody>
          <a:bodyPr wrap="none" anchor="ctr"/>
          <a:lstStyle/>
          <a:p>
            <a:endParaRPr lang="zh-CN" altLang="en-US"/>
          </a:p>
        </p:txBody>
      </p:sp>
      <p:sp>
        <p:nvSpPr>
          <p:cNvPr id="93200" name="Line 25"/>
          <p:cNvSpPr>
            <a:spLocks noChangeShapeType="1"/>
          </p:cNvSpPr>
          <p:nvPr/>
        </p:nvSpPr>
        <p:spPr bwMode="auto">
          <a:xfrm>
            <a:off x="1874838" y="3094038"/>
            <a:ext cx="0" cy="2089150"/>
          </a:xfrm>
          <a:prstGeom prst="line">
            <a:avLst/>
          </a:prstGeom>
          <a:noFill/>
          <a:ln w="9525">
            <a:solidFill>
              <a:schemeClr val="bg2"/>
            </a:solidFill>
            <a:round/>
            <a:headEnd/>
            <a:tailEnd/>
          </a:ln>
        </p:spPr>
        <p:txBody>
          <a:bodyPr wrap="none" anchor="ctr"/>
          <a:lstStyle/>
          <a:p>
            <a:endParaRPr lang="zh-CN" altLang="en-US"/>
          </a:p>
        </p:txBody>
      </p:sp>
      <p:sp>
        <p:nvSpPr>
          <p:cNvPr id="93201" name="Line 26"/>
          <p:cNvSpPr>
            <a:spLocks noChangeShapeType="1"/>
          </p:cNvSpPr>
          <p:nvPr/>
        </p:nvSpPr>
        <p:spPr bwMode="auto">
          <a:xfrm>
            <a:off x="2871788" y="3094038"/>
            <a:ext cx="0" cy="1079500"/>
          </a:xfrm>
          <a:prstGeom prst="line">
            <a:avLst/>
          </a:prstGeom>
          <a:noFill/>
          <a:ln w="9525">
            <a:solidFill>
              <a:schemeClr val="bg2"/>
            </a:solidFill>
            <a:round/>
            <a:headEnd/>
            <a:tailEnd/>
          </a:ln>
        </p:spPr>
        <p:txBody>
          <a:bodyPr wrap="none" anchor="ctr"/>
          <a:lstStyle/>
          <a:p>
            <a:endParaRPr lang="zh-CN" altLang="en-US"/>
          </a:p>
        </p:txBody>
      </p:sp>
      <p:sp>
        <p:nvSpPr>
          <p:cNvPr id="93202" name="Line 27"/>
          <p:cNvSpPr>
            <a:spLocks noChangeShapeType="1"/>
          </p:cNvSpPr>
          <p:nvPr/>
        </p:nvSpPr>
        <p:spPr bwMode="auto">
          <a:xfrm>
            <a:off x="1695450" y="3527425"/>
            <a:ext cx="179388" cy="0"/>
          </a:xfrm>
          <a:prstGeom prst="line">
            <a:avLst/>
          </a:prstGeom>
          <a:noFill/>
          <a:ln w="9525">
            <a:solidFill>
              <a:schemeClr val="bg2"/>
            </a:solidFill>
            <a:round/>
            <a:headEnd/>
            <a:tailEnd/>
          </a:ln>
        </p:spPr>
        <p:txBody>
          <a:bodyPr wrap="none" anchor="ctr"/>
          <a:lstStyle/>
          <a:p>
            <a:endParaRPr lang="zh-CN" altLang="en-US"/>
          </a:p>
        </p:txBody>
      </p:sp>
      <p:sp>
        <p:nvSpPr>
          <p:cNvPr id="93203" name="Line 28"/>
          <p:cNvSpPr>
            <a:spLocks noChangeShapeType="1"/>
          </p:cNvSpPr>
          <p:nvPr/>
        </p:nvSpPr>
        <p:spPr bwMode="auto">
          <a:xfrm>
            <a:off x="1658938" y="4067175"/>
            <a:ext cx="179387" cy="0"/>
          </a:xfrm>
          <a:prstGeom prst="line">
            <a:avLst/>
          </a:prstGeom>
          <a:noFill/>
          <a:ln w="9525">
            <a:solidFill>
              <a:schemeClr val="bg2"/>
            </a:solidFill>
            <a:round/>
            <a:headEnd/>
            <a:tailEnd/>
          </a:ln>
        </p:spPr>
        <p:txBody>
          <a:bodyPr wrap="none" anchor="ctr"/>
          <a:lstStyle/>
          <a:p>
            <a:endParaRPr lang="zh-CN" altLang="en-US"/>
          </a:p>
        </p:txBody>
      </p:sp>
      <p:sp>
        <p:nvSpPr>
          <p:cNvPr id="93204" name="Line 29"/>
          <p:cNvSpPr>
            <a:spLocks noChangeShapeType="1"/>
          </p:cNvSpPr>
          <p:nvPr/>
        </p:nvSpPr>
        <p:spPr bwMode="auto">
          <a:xfrm>
            <a:off x="2727325" y="3598863"/>
            <a:ext cx="142875" cy="0"/>
          </a:xfrm>
          <a:prstGeom prst="line">
            <a:avLst/>
          </a:prstGeom>
          <a:noFill/>
          <a:ln w="9525">
            <a:solidFill>
              <a:schemeClr val="bg2"/>
            </a:solidFill>
            <a:round/>
            <a:headEnd/>
            <a:tailEnd/>
          </a:ln>
        </p:spPr>
        <p:txBody>
          <a:bodyPr wrap="none" anchor="ctr"/>
          <a:lstStyle/>
          <a:p>
            <a:endParaRPr lang="zh-CN" altLang="en-US"/>
          </a:p>
        </p:txBody>
      </p:sp>
      <p:sp>
        <p:nvSpPr>
          <p:cNvPr id="93205" name="Line 31"/>
          <p:cNvSpPr>
            <a:spLocks noChangeShapeType="1"/>
          </p:cNvSpPr>
          <p:nvPr/>
        </p:nvSpPr>
        <p:spPr bwMode="auto">
          <a:xfrm>
            <a:off x="2655888" y="4175125"/>
            <a:ext cx="215900" cy="0"/>
          </a:xfrm>
          <a:prstGeom prst="line">
            <a:avLst/>
          </a:prstGeom>
          <a:noFill/>
          <a:ln w="9525">
            <a:solidFill>
              <a:schemeClr val="bg2"/>
            </a:solidFill>
            <a:round/>
            <a:headEnd/>
            <a:tailEnd/>
          </a:ln>
        </p:spPr>
        <p:txBody>
          <a:bodyPr wrap="none" anchor="ctr"/>
          <a:lstStyle/>
          <a:p>
            <a:endParaRPr lang="zh-CN" altLang="en-US"/>
          </a:p>
        </p:txBody>
      </p:sp>
      <p:sp>
        <p:nvSpPr>
          <p:cNvPr id="93206" name="Line 32"/>
          <p:cNvSpPr>
            <a:spLocks noChangeShapeType="1"/>
          </p:cNvSpPr>
          <p:nvPr/>
        </p:nvSpPr>
        <p:spPr bwMode="auto">
          <a:xfrm>
            <a:off x="1658938" y="5146675"/>
            <a:ext cx="215900" cy="0"/>
          </a:xfrm>
          <a:prstGeom prst="line">
            <a:avLst/>
          </a:prstGeom>
          <a:noFill/>
          <a:ln w="9525">
            <a:solidFill>
              <a:schemeClr val="bg2"/>
            </a:solidFill>
            <a:round/>
            <a:headEnd/>
            <a:tailEnd/>
          </a:ln>
        </p:spPr>
        <p:txBody>
          <a:bodyPr wrap="none" anchor="ctr"/>
          <a:lstStyle/>
          <a:p>
            <a:endParaRPr lang="zh-CN" altLang="en-US"/>
          </a:p>
        </p:txBody>
      </p:sp>
      <p:sp>
        <p:nvSpPr>
          <p:cNvPr id="93207" name="Line 33"/>
          <p:cNvSpPr>
            <a:spLocks noChangeShapeType="1"/>
          </p:cNvSpPr>
          <p:nvPr/>
        </p:nvSpPr>
        <p:spPr bwMode="auto">
          <a:xfrm>
            <a:off x="1658938" y="4570413"/>
            <a:ext cx="215900" cy="0"/>
          </a:xfrm>
          <a:prstGeom prst="line">
            <a:avLst/>
          </a:prstGeom>
          <a:noFill/>
          <a:ln w="9525">
            <a:solidFill>
              <a:schemeClr val="bg2"/>
            </a:solidFill>
            <a:round/>
            <a:headEnd/>
            <a:tailEnd/>
          </a:ln>
        </p:spPr>
        <p:txBody>
          <a:bodyPr wrap="none" anchor="ctr"/>
          <a:lstStyle/>
          <a:p>
            <a:endParaRPr lang="zh-CN" altLang="en-US"/>
          </a:p>
        </p:txBody>
      </p:sp>
      <p:sp>
        <p:nvSpPr>
          <p:cNvPr id="93208" name="Line 34"/>
          <p:cNvSpPr>
            <a:spLocks noChangeShapeType="1"/>
          </p:cNvSpPr>
          <p:nvPr/>
        </p:nvSpPr>
        <p:spPr bwMode="auto">
          <a:xfrm>
            <a:off x="3840163" y="4160838"/>
            <a:ext cx="215900" cy="0"/>
          </a:xfrm>
          <a:prstGeom prst="line">
            <a:avLst/>
          </a:prstGeom>
          <a:noFill/>
          <a:ln w="9525">
            <a:solidFill>
              <a:schemeClr val="bg2"/>
            </a:solidFill>
            <a:round/>
            <a:headEnd/>
            <a:tailEnd/>
          </a:ln>
        </p:spPr>
        <p:txBody>
          <a:bodyPr wrap="none" anchor="ctr"/>
          <a:lstStyle/>
          <a:p>
            <a:endParaRPr lang="zh-CN" altLang="en-US"/>
          </a:p>
        </p:txBody>
      </p:sp>
      <p:sp>
        <p:nvSpPr>
          <p:cNvPr id="93209" name="Line 35"/>
          <p:cNvSpPr>
            <a:spLocks noChangeShapeType="1"/>
          </p:cNvSpPr>
          <p:nvPr/>
        </p:nvSpPr>
        <p:spPr bwMode="auto">
          <a:xfrm>
            <a:off x="3840163" y="3527425"/>
            <a:ext cx="215900" cy="0"/>
          </a:xfrm>
          <a:prstGeom prst="line">
            <a:avLst/>
          </a:prstGeom>
          <a:noFill/>
          <a:ln w="9525">
            <a:solidFill>
              <a:schemeClr val="bg2"/>
            </a:solidFill>
            <a:round/>
            <a:headEnd/>
            <a:tailEnd/>
          </a:ln>
        </p:spPr>
        <p:txBody>
          <a:bodyPr wrap="none" anchor="ctr"/>
          <a:lstStyle/>
          <a:p>
            <a:endParaRPr lang="zh-CN" altLang="en-US"/>
          </a:p>
        </p:txBody>
      </p:sp>
      <p:sp>
        <p:nvSpPr>
          <p:cNvPr id="93210" name="Line 36"/>
          <p:cNvSpPr>
            <a:spLocks noChangeShapeType="1"/>
          </p:cNvSpPr>
          <p:nvPr/>
        </p:nvSpPr>
        <p:spPr bwMode="auto">
          <a:xfrm>
            <a:off x="4044950" y="3094038"/>
            <a:ext cx="0" cy="1079500"/>
          </a:xfrm>
          <a:prstGeom prst="line">
            <a:avLst/>
          </a:prstGeom>
          <a:noFill/>
          <a:ln w="9525">
            <a:solidFill>
              <a:schemeClr val="bg2"/>
            </a:solidFill>
            <a:round/>
            <a:headEnd/>
            <a:tailEnd/>
          </a:ln>
        </p:spPr>
        <p:txBody>
          <a:bodyPr wrap="none" anchor="ctr"/>
          <a:lstStyle/>
          <a:p>
            <a:endParaRPr lang="zh-CN" altLang="en-US"/>
          </a:p>
        </p:txBody>
      </p:sp>
      <p:sp>
        <p:nvSpPr>
          <p:cNvPr id="93211" name="Line 37"/>
          <p:cNvSpPr>
            <a:spLocks noChangeShapeType="1"/>
          </p:cNvSpPr>
          <p:nvPr/>
        </p:nvSpPr>
        <p:spPr bwMode="auto">
          <a:xfrm>
            <a:off x="3570288" y="4386263"/>
            <a:ext cx="9525" cy="539750"/>
          </a:xfrm>
          <a:prstGeom prst="line">
            <a:avLst/>
          </a:prstGeom>
          <a:noFill/>
          <a:ln w="9525">
            <a:solidFill>
              <a:srgbClr val="FFC000"/>
            </a:solidFill>
            <a:round/>
            <a:headEnd/>
            <a:tailEnd/>
          </a:ln>
        </p:spPr>
        <p:txBody>
          <a:bodyPr wrap="none" anchor="ctr"/>
          <a:lstStyle/>
          <a:p>
            <a:endParaRPr lang="zh-CN" altLang="en-US"/>
          </a:p>
        </p:txBody>
      </p:sp>
      <p:sp>
        <p:nvSpPr>
          <p:cNvPr id="93212" name="Line 38"/>
          <p:cNvSpPr>
            <a:spLocks noChangeShapeType="1"/>
          </p:cNvSpPr>
          <p:nvPr/>
        </p:nvSpPr>
        <p:spPr bwMode="auto">
          <a:xfrm>
            <a:off x="3662363" y="4424363"/>
            <a:ext cx="9525" cy="503237"/>
          </a:xfrm>
          <a:prstGeom prst="line">
            <a:avLst/>
          </a:prstGeom>
          <a:noFill/>
          <a:ln w="9525">
            <a:solidFill>
              <a:srgbClr val="FFC000"/>
            </a:solidFill>
            <a:round/>
            <a:headEnd/>
            <a:tailEnd/>
          </a:ln>
        </p:spPr>
        <p:txBody>
          <a:bodyPr wrap="none" anchor="ctr"/>
          <a:lstStyle/>
          <a:p>
            <a:endParaRPr lang="zh-CN" altLang="en-US"/>
          </a:p>
        </p:txBody>
      </p:sp>
      <p:sp>
        <p:nvSpPr>
          <p:cNvPr id="93213" name="Rectangle 39"/>
          <p:cNvSpPr>
            <a:spLocks noChangeArrowheads="1"/>
          </p:cNvSpPr>
          <p:nvPr/>
        </p:nvSpPr>
        <p:spPr bwMode="auto">
          <a:xfrm>
            <a:off x="860425" y="5292725"/>
            <a:ext cx="1617663" cy="307777"/>
          </a:xfrm>
          <a:prstGeom prst="rect">
            <a:avLst/>
          </a:prstGeom>
          <a:noFill/>
          <a:ln w="9525">
            <a:noFill/>
            <a:miter lim="800000"/>
            <a:headEnd/>
            <a:tailEnd/>
          </a:ln>
        </p:spPr>
        <p:txBody>
          <a:bodyPr>
            <a:spAutoFit/>
          </a:bodyPr>
          <a:lstStyle/>
          <a:p>
            <a:pPr fontAlgn="ctr"/>
            <a:r>
              <a:rPr lang="en-US" altLang="zh-CN" sz="1400" dirty="0">
                <a:latin typeface="微软雅黑" pitchFamily="34" charset="-122"/>
                <a:ea typeface="微软雅黑" pitchFamily="34" charset="-122"/>
              </a:rPr>
              <a:t>WEB</a:t>
            </a:r>
            <a:r>
              <a:rPr lang="zh-CN" altLang="en-US" sz="1400" dirty="0">
                <a:latin typeface="微软雅黑" pitchFamily="34" charset="-122"/>
                <a:ea typeface="微软雅黑" pitchFamily="34" charset="-122"/>
              </a:rPr>
              <a:t>服务器</a:t>
            </a:r>
          </a:p>
        </p:txBody>
      </p:sp>
      <p:sp>
        <p:nvSpPr>
          <p:cNvPr id="93214" name="Rectangle 40"/>
          <p:cNvSpPr>
            <a:spLocks noChangeArrowheads="1"/>
          </p:cNvSpPr>
          <p:nvPr/>
        </p:nvSpPr>
        <p:spPr bwMode="auto">
          <a:xfrm>
            <a:off x="2092325" y="4476750"/>
            <a:ext cx="995363" cy="276999"/>
          </a:xfrm>
          <a:prstGeom prst="rect">
            <a:avLst/>
          </a:prstGeom>
          <a:noFill/>
          <a:ln w="9525">
            <a:noFill/>
            <a:miter lim="800000"/>
            <a:headEnd/>
            <a:tailEnd/>
          </a:ln>
        </p:spPr>
        <p:txBody>
          <a:bodyPr>
            <a:spAutoFit/>
          </a:bodyPr>
          <a:lstStyle/>
          <a:p>
            <a:pPr fontAlgn="ctr"/>
            <a:r>
              <a:rPr lang="zh-CN" altLang="en-US" sz="1200" dirty="0">
                <a:latin typeface="微软雅黑" pitchFamily="34" charset="-122"/>
                <a:ea typeface="微软雅黑" pitchFamily="34" charset="-122"/>
              </a:rPr>
              <a:t>应用服务器</a:t>
            </a:r>
          </a:p>
        </p:txBody>
      </p:sp>
      <p:sp>
        <p:nvSpPr>
          <p:cNvPr id="93215" name="Rectangle 41"/>
          <p:cNvSpPr>
            <a:spLocks noChangeArrowheads="1"/>
          </p:cNvSpPr>
          <p:nvPr/>
        </p:nvSpPr>
        <p:spPr bwMode="auto">
          <a:xfrm>
            <a:off x="3184525" y="4465638"/>
            <a:ext cx="1617663" cy="338554"/>
          </a:xfrm>
          <a:prstGeom prst="rect">
            <a:avLst/>
          </a:prstGeom>
          <a:noFill/>
          <a:ln w="9525">
            <a:noFill/>
            <a:miter lim="800000"/>
            <a:headEnd/>
            <a:tailEnd/>
          </a:ln>
        </p:spPr>
        <p:txBody>
          <a:bodyPr>
            <a:spAutoFit/>
          </a:bodyPr>
          <a:lstStyle/>
          <a:p>
            <a:pPr fontAlgn="ctr"/>
            <a:r>
              <a:rPr lang="zh-CN" altLang="en-US" sz="1600" dirty="0">
                <a:latin typeface="微软雅黑" pitchFamily="34" charset="-122"/>
                <a:ea typeface="微软雅黑" pitchFamily="34" charset="-122"/>
              </a:rPr>
              <a:t>数据库服务器</a:t>
            </a:r>
          </a:p>
        </p:txBody>
      </p:sp>
      <p:sp>
        <p:nvSpPr>
          <p:cNvPr id="93216" name="Line 43"/>
          <p:cNvSpPr>
            <a:spLocks noChangeShapeType="1"/>
          </p:cNvSpPr>
          <p:nvPr/>
        </p:nvSpPr>
        <p:spPr bwMode="auto">
          <a:xfrm>
            <a:off x="4921250" y="3094038"/>
            <a:ext cx="0" cy="611187"/>
          </a:xfrm>
          <a:prstGeom prst="line">
            <a:avLst/>
          </a:prstGeom>
          <a:noFill/>
          <a:ln w="9525">
            <a:solidFill>
              <a:schemeClr val="bg2"/>
            </a:solidFill>
            <a:round/>
            <a:headEnd/>
            <a:tailEnd/>
          </a:ln>
        </p:spPr>
        <p:txBody>
          <a:bodyPr wrap="none" anchor="ctr"/>
          <a:lstStyle/>
          <a:p>
            <a:endParaRPr lang="zh-CN" altLang="en-US"/>
          </a:p>
        </p:txBody>
      </p:sp>
      <p:sp>
        <p:nvSpPr>
          <p:cNvPr id="93217" name="Rectangle 44"/>
          <p:cNvSpPr>
            <a:spLocks noChangeArrowheads="1"/>
          </p:cNvSpPr>
          <p:nvPr/>
        </p:nvSpPr>
        <p:spPr bwMode="auto">
          <a:xfrm>
            <a:off x="4508500" y="3994150"/>
            <a:ext cx="1617663" cy="276225"/>
          </a:xfrm>
          <a:prstGeom prst="rect">
            <a:avLst/>
          </a:prstGeom>
          <a:noFill/>
          <a:ln w="9525">
            <a:noFill/>
            <a:miter lim="800000"/>
            <a:headEnd/>
            <a:tailEnd/>
          </a:ln>
        </p:spPr>
        <p:txBody>
          <a:bodyPr>
            <a:spAutoFit/>
          </a:bodyPr>
          <a:lstStyle/>
          <a:p>
            <a:pPr fontAlgn="ctr"/>
            <a:r>
              <a:rPr lang="en-US" altLang="zh-CN" dirty="0">
                <a:latin typeface="微软雅黑" pitchFamily="34" charset="-122"/>
                <a:ea typeface="微软雅黑" pitchFamily="34" charset="-122"/>
              </a:rPr>
              <a:t>NAS</a:t>
            </a:r>
            <a:r>
              <a:rPr lang="zh-CN" altLang="en-US" dirty="0">
                <a:latin typeface="微软雅黑" pitchFamily="34" charset="-122"/>
                <a:ea typeface="微软雅黑" pitchFamily="34" charset="-122"/>
              </a:rPr>
              <a:t>设备</a:t>
            </a:r>
          </a:p>
        </p:txBody>
      </p:sp>
      <p:sp>
        <p:nvSpPr>
          <p:cNvPr id="93218" name="Rectangle 46"/>
          <p:cNvSpPr>
            <a:spLocks noChangeArrowheads="1"/>
          </p:cNvSpPr>
          <p:nvPr/>
        </p:nvSpPr>
        <p:spPr bwMode="auto">
          <a:xfrm>
            <a:off x="3273425" y="5470525"/>
            <a:ext cx="1617663" cy="338554"/>
          </a:xfrm>
          <a:prstGeom prst="rect">
            <a:avLst/>
          </a:prstGeom>
          <a:noFill/>
          <a:ln w="9525">
            <a:noFill/>
            <a:miter lim="800000"/>
            <a:headEnd/>
            <a:tailEnd/>
          </a:ln>
        </p:spPr>
        <p:txBody>
          <a:bodyPr>
            <a:spAutoFit/>
          </a:bodyPr>
          <a:lstStyle/>
          <a:p>
            <a:pPr fontAlgn="ctr"/>
            <a:r>
              <a:rPr lang="en-US" altLang="zh-CN" sz="1600" dirty="0">
                <a:latin typeface="微软雅黑" pitchFamily="34" charset="-122"/>
                <a:ea typeface="微软雅黑" pitchFamily="34" charset="-122"/>
              </a:rPr>
              <a:t>SAN</a:t>
            </a:r>
            <a:r>
              <a:rPr lang="zh-CN" altLang="en-US" sz="1600" dirty="0">
                <a:latin typeface="微软雅黑" pitchFamily="34" charset="-122"/>
                <a:ea typeface="微软雅黑" pitchFamily="34" charset="-122"/>
              </a:rPr>
              <a:t>设备</a:t>
            </a:r>
          </a:p>
        </p:txBody>
      </p:sp>
      <p:pic>
        <p:nvPicPr>
          <p:cNvPr id="93219" name="图片 53" descr="AS200M.jpg"/>
          <p:cNvPicPr>
            <a:picLocks noChangeAspect="1"/>
          </p:cNvPicPr>
          <p:nvPr/>
        </p:nvPicPr>
        <p:blipFill>
          <a:blip r:embed="rId3"/>
          <a:srcRect/>
          <a:stretch>
            <a:fillRect/>
          </a:stretch>
        </p:blipFill>
        <p:spPr bwMode="auto">
          <a:xfrm>
            <a:off x="1914525" y="1947863"/>
            <a:ext cx="965200" cy="358775"/>
          </a:xfrm>
          <a:prstGeom prst="rect">
            <a:avLst/>
          </a:prstGeom>
          <a:noFill/>
          <a:ln w="9525">
            <a:noFill/>
            <a:miter lim="800000"/>
            <a:headEnd/>
            <a:tailEnd/>
          </a:ln>
        </p:spPr>
      </p:pic>
      <p:pic>
        <p:nvPicPr>
          <p:cNvPr id="93220" name="图片 54" descr="AS200M.jpg"/>
          <p:cNvPicPr>
            <a:picLocks noChangeAspect="1"/>
          </p:cNvPicPr>
          <p:nvPr/>
        </p:nvPicPr>
        <p:blipFill>
          <a:blip r:embed="rId3"/>
          <a:srcRect/>
          <a:stretch>
            <a:fillRect/>
          </a:stretch>
        </p:blipFill>
        <p:spPr bwMode="auto">
          <a:xfrm>
            <a:off x="2735263" y="1951038"/>
            <a:ext cx="965200" cy="357187"/>
          </a:xfrm>
          <a:prstGeom prst="rect">
            <a:avLst/>
          </a:prstGeom>
          <a:noFill/>
          <a:ln w="9525">
            <a:noFill/>
            <a:miter lim="800000"/>
            <a:headEnd/>
            <a:tailEnd/>
          </a:ln>
        </p:spPr>
      </p:pic>
      <p:pic>
        <p:nvPicPr>
          <p:cNvPr id="93221" name="Picture 24"/>
          <p:cNvPicPr>
            <a:picLocks noChangeAspect="1" noChangeArrowheads="1"/>
          </p:cNvPicPr>
          <p:nvPr/>
        </p:nvPicPr>
        <p:blipFill>
          <a:blip r:embed="rId4"/>
          <a:srcRect/>
          <a:stretch>
            <a:fillRect/>
          </a:stretch>
        </p:blipFill>
        <p:spPr bwMode="auto">
          <a:xfrm>
            <a:off x="2044700" y="2713038"/>
            <a:ext cx="700088" cy="193675"/>
          </a:xfrm>
          <a:prstGeom prst="rect">
            <a:avLst/>
          </a:prstGeom>
          <a:noFill/>
          <a:ln w="9525" algn="ctr">
            <a:noFill/>
            <a:miter lim="800000"/>
            <a:headEnd/>
            <a:tailEnd/>
          </a:ln>
        </p:spPr>
      </p:pic>
      <p:pic>
        <p:nvPicPr>
          <p:cNvPr id="93222" name="Picture 24"/>
          <p:cNvPicPr>
            <a:picLocks noChangeAspect="1" noChangeArrowheads="1"/>
          </p:cNvPicPr>
          <p:nvPr/>
        </p:nvPicPr>
        <p:blipFill>
          <a:blip r:embed="rId4"/>
          <a:srcRect/>
          <a:stretch>
            <a:fillRect/>
          </a:stretch>
        </p:blipFill>
        <p:spPr bwMode="auto">
          <a:xfrm>
            <a:off x="2824163" y="2700338"/>
            <a:ext cx="701675" cy="195262"/>
          </a:xfrm>
          <a:prstGeom prst="rect">
            <a:avLst/>
          </a:prstGeom>
          <a:noFill/>
          <a:ln w="9525" algn="ctr">
            <a:noFill/>
            <a:miter lim="800000"/>
            <a:headEnd/>
            <a:tailEnd/>
          </a:ln>
        </p:spPr>
      </p:pic>
      <p:pic>
        <p:nvPicPr>
          <p:cNvPr id="93223" name="Picture 38" descr="AS500M身份照"/>
          <p:cNvPicPr>
            <a:picLocks noChangeAspect="1" noChangeArrowheads="1"/>
          </p:cNvPicPr>
          <p:nvPr/>
        </p:nvPicPr>
        <p:blipFill>
          <a:blip r:embed="rId5"/>
          <a:srcRect/>
          <a:stretch>
            <a:fillRect/>
          </a:stretch>
        </p:blipFill>
        <p:spPr bwMode="auto">
          <a:xfrm>
            <a:off x="4484688" y="3694113"/>
            <a:ext cx="950912" cy="327025"/>
          </a:xfrm>
          <a:prstGeom prst="rect">
            <a:avLst/>
          </a:prstGeom>
          <a:noFill/>
          <a:ln w="9525">
            <a:noFill/>
            <a:miter lim="800000"/>
            <a:headEnd/>
            <a:tailEnd/>
          </a:ln>
        </p:spPr>
      </p:pic>
      <p:pic>
        <p:nvPicPr>
          <p:cNvPr id="93224" name="Picture 24" descr="NF190D"/>
          <p:cNvPicPr>
            <a:picLocks noChangeAspect="1" noChangeArrowheads="1"/>
          </p:cNvPicPr>
          <p:nvPr/>
        </p:nvPicPr>
        <p:blipFill>
          <a:blip r:embed="rId6"/>
          <a:srcRect/>
          <a:stretch>
            <a:fillRect/>
          </a:stretch>
        </p:blipFill>
        <p:spPr bwMode="auto">
          <a:xfrm>
            <a:off x="1006475" y="3448050"/>
            <a:ext cx="703263" cy="187325"/>
          </a:xfrm>
          <a:prstGeom prst="rect">
            <a:avLst/>
          </a:prstGeom>
          <a:noFill/>
          <a:ln w="9525">
            <a:noFill/>
            <a:miter lim="800000"/>
            <a:headEnd/>
            <a:tailEnd/>
          </a:ln>
        </p:spPr>
      </p:pic>
      <p:pic>
        <p:nvPicPr>
          <p:cNvPr id="93225" name="Picture 24" descr="NF190D"/>
          <p:cNvPicPr>
            <a:picLocks noChangeAspect="1" noChangeArrowheads="1"/>
          </p:cNvPicPr>
          <p:nvPr/>
        </p:nvPicPr>
        <p:blipFill>
          <a:blip r:embed="rId6"/>
          <a:srcRect/>
          <a:stretch>
            <a:fillRect/>
          </a:stretch>
        </p:blipFill>
        <p:spPr bwMode="auto">
          <a:xfrm>
            <a:off x="981075" y="3997325"/>
            <a:ext cx="703263" cy="185738"/>
          </a:xfrm>
          <a:prstGeom prst="rect">
            <a:avLst/>
          </a:prstGeom>
          <a:noFill/>
          <a:ln w="9525">
            <a:noFill/>
            <a:miter lim="800000"/>
            <a:headEnd/>
            <a:tailEnd/>
          </a:ln>
        </p:spPr>
      </p:pic>
      <p:pic>
        <p:nvPicPr>
          <p:cNvPr id="93226" name="Picture 24" descr="NF190D"/>
          <p:cNvPicPr>
            <a:picLocks noChangeAspect="1" noChangeArrowheads="1"/>
          </p:cNvPicPr>
          <p:nvPr/>
        </p:nvPicPr>
        <p:blipFill>
          <a:blip r:embed="rId6"/>
          <a:srcRect/>
          <a:stretch>
            <a:fillRect/>
          </a:stretch>
        </p:blipFill>
        <p:spPr bwMode="auto">
          <a:xfrm>
            <a:off x="984250" y="4503738"/>
            <a:ext cx="703263" cy="187325"/>
          </a:xfrm>
          <a:prstGeom prst="rect">
            <a:avLst/>
          </a:prstGeom>
          <a:noFill/>
          <a:ln w="9525">
            <a:noFill/>
            <a:miter lim="800000"/>
            <a:headEnd/>
            <a:tailEnd/>
          </a:ln>
        </p:spPr>
      </p:pic>
      <p:pic>
        <p:nvPicPr>
          <p:cNvPr id="93227" name="Picture 24" descr="NF190D"/>
          <p:cNvPicPr>
            <a:picLocks noChangeAspect="1" noChangeArrowheads="1"/>
          </p:cNvPicPr>
          <p:nvPr/>
        </p:nvPicPr>
        <p:blipFill>
          <a:blip r:embed="rId6"/>
          <a:srcRect/>
          <a:stretch>
            <a:fillRect/>
          </a:stretch>
        </p:blipFill>
        <p:spPr bwMode="auto">
          <a:xfrm>
            <a:off x="944563" y="5080000"/>
            <a:ext cx="703262" cy="185738"/>
          </a:xfrm>
          <a:prstGeom prst="rect">
            <a:avLst/>
          </a:prstGeom>
          <a:noFill/>
          <a:ln w="9525">
            <a:noFill/>
            <a:miter lim="800000"/>
            <a:headEnd/>
            <a:tailEnd/>
          </a:ln>
        </p:spPr>
      </p:pic>
      <p:pic>
        <p:nvPicPr>
          <p:cNvPr id="93228" name="Picture 28" descr="NF280D"/>
          <p:cNvPicPr>
            <a:picLocks noChangeAspect="1" noChangeArrowheads="1"/>
          </p:cNvPicPr>
          <p:nvPr/>
        </p:nvPicPr>
        <p:blipFill>
          <a:blip r:embed="rId7"/>
          <a:srcRect/>
          <a:stretch>
            <a:fillRect/>
          </a:stretch>
        </p:blipFill>
        <p:spPr bwMode="auto">
          <a:xfrm>
            <a:off x="2132013" y="3530600"/>
            <a:ext cx="614362" cy="244475"/>
          </a:xfrm>
          <a:prstGeom prst="rect">
            <a:avLst/>
          </a:prstGeom>
          <a:noFill/>
          <a:ln w="9525">
            <a:noFill/>
            <a:miter lim="800000"/>
            <a:headEnd/>
            <a:tailEnd/>
          </a:ln>
        </p:spPr>
      </p:pic>
      <p:pic>
        <p:nvPicPr>
          <p:cNvPr id="93229" name="Picture 28" descr="NF280D"/>
          <p:cNvPicPr>
            <a:picLocks noChangeAspect="1" noChangeArrowheads="1"/>
          </p:cNvPicPr>
          <p:nvPr/>
        </p:nvPicPr>
        <p:blipFill>
          <a:blip r:embed="rId7"/>
          <a:srcRect/>
          <a:stretch>
            <a:fillRect/>
          </a:stretch>
        </p:blipFill>
        <p:spPr bwMode="auto">
          <a:xfrm>
            <a:off x="2038350" y="4119563"/>
            <a:ext cx="615950" cy="244475"/>
          </a:xfrm>
          <a:prstGeom prst="rect">
            <a:avLst/>
          </a:prstGeom>
          <a:noFill/>
          <a:ln w="9525">
            <a:noFill/>
            <a:miter lim="800000"/>
            <a:headEnd/>
            <a:tailEnd/>
          </a:ln>
        </p:spPr>
      </p:pic>
      <p:pic>
        <p:nvPicPr>
          <p:cNvPr id="93230" name="Picture 42" descr="NF560D2"/>
          <p:cNvPicPr>
            <a:picLocks noChangeAspect="1" noChangeArrowheads="1"/>
          </p:cNvPicPr>
          <p:nvPr/>
        </p:nvPicPr>
        <p:blipFill>
          <a:blip r:embed="rId8"/>
          <a:srcRect/>
          <a:stretch>
            <a:fillRect/>
          </a:stretch>
        </p:blipFill>
        <p:spPr bwMode="auto">
          <a:xfrm>
            <a:off x="3187700" y="3440113"/>
            <a:ext cx="687388" cy="379412"/>
          </a:xfrm>
          <a:prstGeom prst="rect">
            <a:avLst/>
          </a:prstGeom>
          <a:noFill/>
          <a:ln w="9525">
            <a:noFill/>
            <a:miter lim="800000"/>
            <a:headEnd/>
            <a:tailEnd/>
          </a:ln>
        </p:spPr>
      </p:pic>
      <p:pic>
        <p:nvPicPr>
          <p:cNvPr id="93231" name="Picture 42" descr="NF560D2"/>
          <p:cNvPicPr>
            <a:picLocks noChangeAspect="1" noChangeArrowheads="1"/>
          </p:cNvPicPr>
          <p:nvPr/>
        </p:nvPicPr>
        <p:blipFill>
          <a:blip r:embed="rId8"/>
          <a:srcRect/>
          <a:stretch>
            <a:fillRect/>
          </a:stretch>
        </p:blipFill>
        <p:spPr bwMode="auto">
          <a:xfrm>
            <a:off x="3176588" y="4049713"/>
            <a:ext cx="687387" cy="379412"/>
          </a:xfrm>
          <a:prstGeom prst="rect">
            <a:avLst/>
          </a:prstGeom>
          <a:noFill/>
          <a:ln w="9525">
            <a:noFill/>
            <a:miter lim="800000"/>
            <a:headEnd/>
            <a:tailEnd/>
          </a:ln>
        </p:spPr>
      </p:pic>
      <p:pic>
        <p:nvPicPr>
          <p:cNvPr id="93232" name="Picture 39" descr="as1000-1"/>
          <p:cNvPicPr>
            <a:picLocks noChangeAspect="1" noChangeArrowheads="1"/>
          </p:cNvPicPr>
          <p:nvPr/>
        </p:nvPicPr>
        <p:blipFill>
          <a:blip r:embed="rId9"/>
          <a:srcRect/>
          <a:stretch>
            <a:fillRect/>
          </a:stretch>
        </p:blipFill>
        <p:spPr bwMode="auto">
          <a:xfrm>
            <a:off x="3476625" y="4830763"/>
            <a:ext cx="282575" cy="6508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en-US" altLang="zh-CN" sz="3200" b="1" dirty="0" smtClean="0">
                <a:solidFill>
                  <a:schemeClr val="bg1"/>
                </a:solidFill>
                <a:latin typeface="微软雅黑" pitchFamily="34" charset="-122"/>
                <a:ea typeface="微软雅黑" pitchFamily="34" charset="-122"/>
                <a:cs typeface="Times New Roman" pitchFamily="18" charset="0"/>
              </a:rPr>
              <a:t>Mail</a:t>
            </a:r>
            <a:r>
              <a:rPr lang="zh-CN" altLang="en-US" sz="3200" b="1" dirty="0" smtClean="0">
                <a:solidFill>
                  <a:schemeClr val="bg1"/>
                </a:solidFill>
                <a:latin typeface="微软雅黑" pitchFamily="34" charset="-122"/>
                <a:ea typeface="微软雅黑" pitchFamily="34" charset="-122"/>
                <a:cs typeface="Times New Roman" pitchFamily="18" charset="0"/>
              </a:rPr>
              <a:t>应用对存储系统的要求</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50" name="Oval 2"/>
          <p:cNvSpPr>
            <a:spLocks noChangeArrowheads="1"/>
          </p:cNvSpPr>
          <p:nvPr/>
        </p:nvSpPr>
        <p:spPr bwMode="auto">
          <a:xfrm>
            <a:off x="1566863" y="1654175"/>
            <a:ext cx="2844800" cy="99218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4214" name="Text Box 5"/>
          <p:cNvSpPr txBox="1">
            <a:spLocks noChangeArrowheads="1"/>
          </p:cNvSpPr>
          <p:nvPr/>
        </p:nvSpPr>
        <p:spPr bwMode="auto">
          <a:xfrm>
            <a:off x="2447925" y="4876800"/>
            <a:ext cx="2160588" cy="280988"/>
          </a:xfrm>
          <a:prstGeom prst="rect">
            <a:avLst/>
          </a:prstGeom>
          <a:noFill/>
          <a:ln w="25400" cap="rnd">
            <a:noFill/>
            <a:miter lim="800000"/>
            <a:headEnd/>
            <a:tailEnd/>
          </a:ln>
        </p:spPr>
        <p:txBody>
          <a:bodyPr lIns="70200" tIns="36504" rIns="70200" bIns="36504"/>
          <a:lstStyle/>
          <a:p>
            <a:endParaRPr lang="zh-CN" altLang="en-US" b="0">
              <a:latin typeface="华文细黑" pitchFamily="2" charset="-122"/>
              <a:ea typeface="华文细黑" pitchFamily="2" charset="-122"/>
            </a:endParaRPr>
          </a:p>
        </p:txBody>
      </p:sp>
      <p:sp>
        <p:nvSpPr>
          <p:cNvPr id="76" name="Oval 13"/>
          <p:cNvSpPr>
            <a:spLocks noChangeArrowheads="1"/>
          </p:cNvSpPr>
          <p:nvPr/>
        </p:nvSpPr>
        <p:spPr bwMode="auto">
          <a:xfrm>
            <a:off x="1397000" y="3454400"/>
            <a:ext cx="3398838" cy="100488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4216" name="Text Box 14"/>
          <p:cNvSpPr txBox="1">
            <a:spLocks noChangeArrowheads="1"/>
          </p:cNvSpPr>
          <p:nvPr/>
        </p:nvSpPr>
        <p:spPr bwMode="auto">
          <a:xfrm>
            <a:off x="2698750" y="2405063"/>
            <a:ext cx="792163" cy="287337"/>
          </a:xfrm>
          <a:prstGeom prst="rect">
            <a:avLst/>
          </a:prstGeom>
          <a:noFill/>
          <a:ln w="9525">
            <a:noFill/>
            <a:miter lim="800000"/>
            <a:headEnd/>
            <a:tailEnd/>
          </a:ln>
        </p:spPr>
        <p:txBody>
          <a:bodyPr lIns="71323" tIns="35662" rIns="71323" bIns="35662">
            <a:spAutoFit/>
          </a:bodyPr>
          <a:lstStyle/>
          <a:p>
            <a:pPr algn="just"/>
            <a:r>
              <a:rPr lang="zh-CN" altLang="en-US" sz="1400">
                <a:latin typeface="微软雅黑" pitchFamily="34" charset="-122"/>
                <a:ea typeface="微软雅黑" pitchFamily="34" charset="-122"/>
              </a:rPr>
              <a:t>客户端</a:t>
            </a:r>
          </a:p>
        </p:txBody>
      </p:sp>
      <p:sp>
        <p:nvSpPr>
          <p:cNvPr id="94217" name="Text Box 18"/>
          <p:cNvSpPr txBox="1">
            <a:spLocks noChangeArrowheads="1"/>
          </p:cNvSpPr>
          <p:nvPr/>
        </p:nvSpPr>
        <p:spPr bwMode="auto">
          <a:xfrm>
            <a:off x="2852738" y="3692525"/>
            <a:ext cx="504825" cy="434975"/>
          </a:xfrm>
          <a:prstGeom prst="rect">
            <a:avLst/>
          </a:prstGeom>
          <a:noFill/>
          <a:ln w="9525">
            <a:noFill/>
            <a:miter lim="800000"/>
            <a:headEnd/>
            <a:tailEnd/>
          </a:ln>
        </p:spPr>
        <p:txBody>
          <a:bodyPr lIns="71323" tIns="35662" rIns="71323" bIns="35662">
            <a:spAutoFit/>
          </a:bodyPr>
          <a:lstStyle/>
          <a:p>
            <a:pPr algn="just"/>
            <a:r>
              <a:rPr lang="en-US" altLang="zh-CN" sz="2400" b="0">
                <a:solidFill>
                  <a:srgbClr val="000000"/>
                </a:solidFill>
                <a:latin typeface="华文细黑" pitchFamily="2" charset="-122"/>
                <a:ea typeface="华文细黑" pitchFamily="2" charset="-122"/>
              </a:rPr>
              <a:t>…</a:t>
            </a:r>
            <a:endParaRPr lang="en-US" altLang="zh-CN" sz="2400" b="0">
              <a:latin typeface="华文细黑" pitchFamily="2" charset="-122"/>
              <a:ea typeface="华文细黑" pitchFamily="2" charset="-122"/>
            </a:endParaRPr>
          </a:p>
        </p:txBody>
      </p:sp>
      <p:sp>
        <p:nvSpPr>
          <p:cNvPr id="94218" name="Text Box 19"/>
          <p:cNvSpPr txBox="1">
            <a:spLocks noChangeArrowheads="1"/>
          </p:cNvSpPr>
          <p:nvPr/>
        </p:nvSpPr>
        <p:spPr bwMode="auto">
          <a:xfrm>
            <a:off x="2560638" y="4205288"/>
            <a:ext cx="1439862" cy="287337"/>
          </a:xfrm>
          <a:prstGeom prst="rect">
            <a:avLst/>
          </a:prstGeom>
          <a:noFill/>
          <a:ln w="9525">
            <a:noFill/>
            <a:miter lim="800000"/>
            <a:headEnd/>
            <a:tailEnd/>
          </a:ln>
        </p:spPr>
        <p:txBody>
          <a:bodyPr lIns="71323" tIns="35662" rIns="71323" bIns="35662">
            <a:spAutoFit/>
          </a:bodyPr>
          <a:lstStyle/>
          <a:p>
            <a:pPr algn="just"/>
            <a:r>
              <a:rPr lang="zh-CN" altLang="en-US" sz="1400">
                <a:latin typeface="微软雅黑" pitchFamily="34" charset="-122"/>
                <a:ea typeface="微软雅黑" pitchFamily="34" charset="-122"/>
              </a:rPr>
              <a:t>邮件服务器</a:t>
            </a:r>
          </a:p>
        </p:txBody>
      </p:sp>
      <p:sp>
        <p:nvSpPr>
          <p:cNvPr id="94219" name="Text Box 34"/>
          <p:cNvSpPr txBox="1">
            <a:spLocks noChangeArrowheads="1"/>
          </p:cNvSpPr>
          <p:nvPr/>
        </p:nvSpPr>
        <p:spPr bwMode="auto">
          <a:xfrm>
            <a:off x="5427663" y="1803400"/>
            <a:ext cx="3235325" cy="3785652"/>
          </a:xfrm>
          <a:prstGeom prst="rect">
            <a:avLst/>
          </a:prstGeom>
          <a:noFill/>
          <a:ln w="9525">
            <a:noFill/>
            <a:miter lim="800000"/>
            <a:headEnd/>
            <a:tailEnd/>
          </a:ln>
        </p:spPr>
        <p:txBody>
          <a:bodyPr>
            <a:spAutoFit/>
          </a:bodyPr>
          <a:lstStyle/>
          <a:p>
            <a:pPr marL="342900" indent="-342900">
              <a:lnSpc>
                <a:spcPct val="150000"/>
              </a:lnSpc>
              <a:buFontTx/>
              <a:buAutoNum type="arabicPeriod"/>
            </a:pPr>
            <a:r>
              <a:rPr lang="zh-CN" altLang="en-US" sz="1600" dirty="0">
                <a:latin typeface="微软雅黑" pitchFamily="34" charset="-122"/>
                <a:ea typeface="微软雅黑" pitchFamily="34" charset="-122"/>
              </a:rPr>
              <a:t>常见的邮件系统是微软的</a:t>
            </a:r>
            <a:r>
              <a:rPr lang="en-US" altLang="zh-CN" sz="1600" dirty="0">
                <a:latin typeface="微软雅黑" pitchFamily="34" charset="-122"/>
                <a:ea typeface="微软雅黑" pitchFamily="34" charset="-122"/>
              </a:rPr>
              <a:t>EXCHANGE SERVER</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IBM Lotus </a:t>
            </a:r>
            <a:r>
              <a:rPr lang="en-US" altLang="zh-CN" sz="1600" dirty="0" smtClean="0">
                <a:latin typeface="微软雅黑" pitchFamily="34" charset="-122"/>
                <a:ea typeface="微软雅黑" pitchFamily="34" charset="-122"/>
              </a:rPr>
              <a:t>NOTES</a:t>
            </a:r>
            <a:r>
              <a:rPr lang="zh-CN" altLang="en-US"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邮件系统的数据特点介于数据库和普通文件二者之间。邮件用户等信息属于数据库操作，但是每个用户的邮件又是按照文件组织</a:t>
            </a:r>
            <a:r>
              <a:rPr lang="zh-CN" altLang="en-US" sz="1600" dirty="0" smtClean="0">
                <a:latin typeface="微软雅黑" pitchFamily="34" charset="-122"/>
                <a:ea typeface="微软雅黑" pitchFamily="34" charset="-122"/>
              </a:rPr>
              <a:t>的。</a:t>
            </a:r>
            <a:endParaRPr lang="zh-CN" altLang="en-US" sz="1600" dirty="0">
              <a:latin typeface="微软雅黑" pitchFamily="34" charset="-122"/>
              <a:ea typeface="微软雅黑" pitchFamily="34" charset="-122"/>
            </a:endParaRPr>
          </a:p>
          <a:p>
            <a:pPr marL="342900" indent="-342900">
              <a:lnSpc>
                <a:spcPct val="150000"/>
              </a:lnSpc>
              <a:buFontTx/>
              <a:buAutoNum type="arabicPeriod"/>
            </a:pPr>
            <a:r>
              <a:rPr lang="zh-CN" altLang="en-US" sz="1600" dirty="0">
                <a:latin typeface="微软雅黑" pitchFamily="34" charset="-122"/>
                <a:ea typeface="微软雅黑" pitchFamily="34" charset="-122"/>
              </a:rPr>
              <a:t>邮件服务器的读写以小文件随机读写</a:t>
            </a:r>
            <a:r>
              <a:rPr lang="zh-CN" altLang="en-US" sz="1600" dirty="0" smtClean="0">
                <a:latin typeface="微软雅黑" pitchFamily="34" charset="-122"/>
                <a:ea typeface="微软雅黑" pitchFamily="34" charset="-122"/>
              </a:rPr>
              <a:t>为主。</a:t>
            </a:r>
            <a:endParaRPr lang="zh-CN" altLang="en-US" sz="1600" dirty="0">
              <a:latin typeface="微软雅黑" pitchFamily="34" charset="-122"/>
              <a:ea typeface="微软雅黑" pitchFamily="34" charset="-122"/>
            </a:endParaRPr>
          </a:p>
        </p:txBody>
      </p:sp>
      <p:grpSp>
        <p:nvGrpSpPr>
          <p:cNvPr id="2" name="Group 46"/>
          <p:cNvGrpSpPr>
            <a:grpSpLocks/>
          </p:cNvGrpSpPr>
          <p:nvPr/>
        </p:nvGrpSpPr>
        <p:grpSpPr bwMode="auto">
          <a:xfrm>
            <a:off x="2224088" y="1763713"/>
            <a:ext cx="1738312" cy="546100"/>
            <a:chOff x="1001" y="2160"/>
            <a:chExt cx="1014" cy="297"/>
          </a:xfrm>
        </p:grpSpPr>
        <p:grpSp>
          <p:nvGrpSpPr>
            <p:cNvPr id="3" name="Group 47"/>
            <p:cNvGrpSpPr>
              <a:grpSpLocks/>
            </p:cNvGrpSpPr>
            <p:nvPr/>
          </p:nvGrpSpPr>
          <p:grpSpPr bwMode="auto">
            <a:xfrm>
              <a:off x="1721" y="2160"/>
              <a:ext cx="294" cy="297"/>
              <a:chOff x="1968" y="816"/>
              <a:chExt cx="310" cy="326"/>
            </a:xfrm>
          </p:grpSpPr>
          <p:pic>
            <p:nvPicPr>
              <p:cNvPr id="94235" name="Picture 48" descr="windows_desktop"/>
              <p:cNvPicPr>
                <a:picLocks noChangeAspect="1" noChangeArrowheads="1"/>
              </p:cNvPicPr>
              <p:nvPr/>
            </p:nvPicPr>
            <p:blipFill>
              <a:blip r:embed="rId3"/>
              <a:srcRect/>
              <a:stretch>
                <a:fillRect/>
              </a:stretch>
            </p:blipFill>
            <p:spPr bwMode="auto">
              <a:xfrm>
                <a:off x="1968" y="816"/>
                <a:ext cx="239" cy="288"/>
              </a:xfrm>
              <a:prstGeom prst="rect">
                <a:avLst/>
              </a:prstGeom>
              <a:noFill/>
              <a:ln w="9525">
                <a:noFill/>
                <a:miter lim="800000"/>
                <a:headEnd/>
                <a:tailEnd/>
              </a:ln>
            </p:spPr>
          </p:pic>
          <p:pic>
            <p:nvPicPr>
              <p:cNvPr id="94236" name="Picture 49" descr="keyboard"/>
              <p:cNvPicPr>
                <a:picLocks noChangeAspect="1" noChangeArrowheads="1"/>
              </p:cNvPicPr>
              <p:nvPr/>
            </p:nvPicPr>
            <p:blipFill>
              <a:blip r:embed="rId4"/>
              <a:srcRect/>
              <a:stretch>
                <a:fillRect/>
              </a:stretch>
            </p:blipFill>
            <p:spPr bwMode="auto">
              <a:xfrm>
                <a:off x="2094" y="1026"/>
                <a:ext cx="184" cy="116"/>
              </a:xfrm>
              <a:prstGeom prst="rect">
                <a:avLst/>
              </a:prstGeom>
              <a:noFill/>
              <a:ln w="9525">
                <a:noFill/>
                <a:miter lim="800000"/>
                <a:headEnd/>
                <a:tailEnd/>
              </a:ln>
            </p:spPr>
          </p:pic>
        </p:grpSp>
        <p:grpSp>
          <p:nvGrpSpPr>
            <p:cNvPr id="4" name="Group 50"/>
            <p:cNvGrpSpPr>
              <a:grpSpLocks/>
            </p:cNvGrpSpPr>
            <p:nvPr/>
          </p:nvGrpSpPr>
          <p:grpSpPr bwMode="auto">
            <a:xfrm>
              <a:off x="1001" y="2160"/>
              <a:ext cx="294" cy="297"/>
              <a:chOff x="1968" y="816"/>
              <a:chExt cx="310" cy="326"/>
            </a:xfrm>
          </p:grpSpPr>
          <p:pic>
            <p:nvPicPr>
              <p:cNvPr id="94233" name="Picture 51" descr="windows_desktop"/>
              <p:cNvPicPr>
                <a:picLocks noChangeAspect="1" noChangeArrowheads="1"/>
              </p:cNvPicPr>
              <p:nvPr/>
            </p:nvPicPr>
            <p:blipFill>
              <a:blip r:embed="rId3"/>
              <a:srcRect/>
              <a:stretch>
                <a:fillRect/>
              </a:stretch>
            </p:blipFill>
            <p:spPr bwMode="auto">
              <a:xfrm>
                <a:off x="1968" y="816"/>
                <a:ext cx="239" cy="288"/>
              </a:xfrm>
              <a:prstGeom prst="rect">
                <a:avLst/>
              </a:prstGeom>
              <a:noFill/>
              <a:ln w="9525">
                <a:noFill/>
                <a:miter lim="800000"/>
                <a:headEnd/>
                <a:tailEnd/>
              </a:ln>
            </p:spPr>
          </p:pic>
          <p:pic>
            <p:nvPicPr>
              <p:cNvPr id="94234" name="Picture 52" descr="keyboard"/>
              <p:cNvPicPr>
                <a:picLocks noChangeAspect="1" noChangeArrowheads="1"/>
              </p:cNvPicPr>
              <p:nvPr/>
            </p:nvPicPr>
            <p:blipFill>
              <a:blip r:embed="rId4"/>
              <a:srcRect/>
              <a:stretch>
                <a:fillRect/>
              </a:stretch>
            </p:blipFill>
            <p:spPr bwMode="auto">
              <a:xfrm>
                <a:off x="2094" y="1026"/>
                <a:ext cx="184" cy="116"/>
              </a:xfrm>
              <a:prstGeom prst="rect">
                <a:avLst/>
              </a:prstGeom>
              <a:noFill/>
              <a:ln w="9525">
                <a:noFill/>
                <a:miter lim="800000"/>
                <a:headEnd/>
                <a:tailEnd/>
              </a:ln>
            </p:spPr>
          </p:pic>
        </p:grpSp>
        <p:pic>
          <p:nvPicPr>
            <p:cNvPr id="94232" name="Picture 53" descr="laptop"/>
            <p:cNvPicPr>
              <a:picLocks noChangeAspect="1" noChangeArrowheads="1"/>
            </p:cNvPicPr>
            <p:nvPr/>
          </p:nvPicPr>
          <p:blipFill>
            <a:blip r:embed="rId5"/>
            <a:srcRect/>
            <a:stretch>
              <a:fillRect/>
            </a:stretch>
          </p:blipFill>
          <p:spPr bwMode="auto">
            <a:xfrm>
              <a:off x="1392" y="2160"/>
              <a:ext cx="228" cy="242"/>
            </a:xfrm>
            <a:prstGeom prst="rect">
              <a:avLst/>
            </a:prstGeom>
            <a:noFill/>
            <a:ln w="9525">
              <a:noFill/>
              <a:miter lim="800000"/>
              <a:headEnd/>
              <a:tailEnd/>
            </a:ln>
          </p:spPr>
        </p:pic>
      </p:grpSp>
      <p:grpSp>
        <p:nvGrpSpPr>
          <p:cNvPr id="5" name="组合 94"/>
          <p:cNvGrpSpPr>
            <a:grpSpLocks/>
          </p:cNvGrpSpPr>
          <p:nvPr/>
        </p:nvGrpSpPr>
        <p:grpSpPr bwMode="auto">
          <a:xfrm>
            <a:off x="2117725" y="2727325"/>
            <a:ext cx="1941513" cy="577850"/>
            <a:chOff x="6336632" y="4668253"/>
            <a:chExt cx="1941094" cy="577516"/>
          </a:xfrm>
        </p:grpSpPr>
        <p:sp>
          <p:nvSpPr>
            <p:cNvPr id="96" name="云形标注 95"/>
            <p:cNvSpPr/>
            <p:nvPr/>
          </p:nvSpPr>
          <p:spPr bwMode="auto">
            <a:xfrm>
              <a:off x="6336632" y="4668253"/>
              <a:ext cx="1941094" cy="577516"/>
            </a:xfrm>
            <a:prstGeom prst="cloudCallout">
              <a:avLst>
                <a:gd name="adj1" fmla="val -14873"/>
                <a:gd name="adj2" fmla="val 4510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4229" name="Text Box 14"/>
            <p:cNvSpPr txBox="1">
              <a:spLocks noChangeArrowheads="1"/>
            </p:cNvSpPr>
            <p:nvPr/>
          </p:nvSpPr>
          <p:spPr bwMode="auto">
            <a:xfrm>
              <a:off x="6861844" y="4803190"/>
              <a:ext cx="1191293" cy="287464"/>
            </a:xfrm>
            <a:prstGeom prst="rect">
              <a:avLst/>
            </a:prstGeom>
            <a:noFill/>
            <a:ln w="9525">
              <a:noFill/>
              <a:miter lim="800000"/>
              <a:headEnd/>
              <a:tailEnd/>
            </a:ln>
          </p:spPr>
          <p:txBody>
            <a:bodyPr lIns="71323" tIns="35662" rIns="71323" bIns="35662">
              <a:spAutoFit/>
            </a:bodyPr>
            <a:lstStyle/>
            <a:p>
              <a:pPr algn="just"/>
              <a:r>
                <a:rPr lang="en-US" altLang="zh-CN" sz="1400">
                  <a:latin typeface="微软雅黑" pitchFamily="34" charset="-122"/>
                  <a:ea typeface="微软雅黑" pitchFamily="34" charset="-122"/>
                </a:rPr>
                <a:t>LAN</a:t>
              </a:r>
              <a:r>
                <a:rPr lang="zh-CN" altLang="en-US" sz="1400">
                  <a:latin typeface="微软雅黑" pitchFamily="34" charset="-122"/>
                  <a:ea typeface="微软雅黑" pitchFamily="34" charset="-122"/>
                </a:rPr>
                <a:t>网络</a:t>
              </a:r>
            </a:p>
          </p:txBody>
        </p:sp>
      </p:grpSp>
      <p:pic>
        <p:nvPicPr>
          <p:cNvPr id="94222" name="Picture 24" descr="NF190D"/>
          <p:cNvPicPr>
            <a:picLocks noChangeAspect="1" noChangeArrowheads="1"/>
          </p:cNvPicPr>
          <p:nvPr/>
        </p:nvPicPr>
        <p:blipFill>
          <a:blip r:embed="rId6"/>
          <a:srcRect/>
          <a:stretch>
            <a:fillRect/>
          </a:stretch>
        </p:blipFill>
        <p:spPr bwMode="auto">
          <a:xfrm>
            <a:off x="1697038" y="3817938"/>
            <a:ext cx="1271587" cy="336550"/>
          </a:xfrm>
          <a:prstGeom prst="rect">
            <a:avLst/>
          </a:prstGeom>
          <a:noFill/>
          <a:ln w="9525">
            <a:noFill/>
            <a:miter lim="800000"/>
            <a:headEnd/>
            <a:tailEnd/>
          </a:ln>
        </p:spPr>
      </p:pic>
      <p:pic>
        <p:nvPicPr>
          <p:cNvPr id="94223" name="Picture 24" descr="NF190D"/>
          <p:cNvPicPr>
            <a:picLocks noChangeAspect="1" noChangeArrowheads="1"/>
          </p:cNvPicPr>
          <p:nvPr/>
        </p:nvPicPr>
        <p:blipFill>
          <a:blip r:embed="rId6"/>
          <a:srcRect/>
          <a:stretch>
            <a:fillRect/>
          </a:stretch>
        </p:blipFill>
        <p:spPr bwMode="auto">
          <a:xfrm>
            <a:off x="3244850" y="3841750"/>
            <a:ext cx="1271588" cy="336550"/>
          </a:xfrm>
          <a:prstGeom prst="rect">
            <a:avLst/>
          </a:prstGeom>
          <a:noFill/>
          <a:ln w="9525">
            <a:noFill/>
            <a:miter lim="800000"/>
            <a:headEnd/>
            <a:tailEnd/>
          </a:ln>
        </p:spPr>
      </p:pic>
      <p:grpSp>
        <p:nvGrpSpPr>
          <p:cNvPr id="6" name="组合 100"/>
          <p:cNvGrpSpPr>
            <a:grpSpLocks/>
          </p:cNvGrpSpPr>
          <p:nvPr/>
        </p:nvGrpSpPr>
        <p:grpSpPr bwMode="auto">
          <a:xfrm>
            <a:off x="2125663" y="4532313"/>
            <a:ext cx="1941512" cy="577850"/>
            <a:chOff x="6336632" y="4668253"/>
            <a:chExt cx="1941094" cy="577516"/>
          </a:xfrm>
        </p:grpSpPr>
        <p:sp>
          <p:nvSpPr>
            <p:cNvPr id="102" name="云形标注 101"/>
            <p:cNvSpPr/>
            <p:nvPr/>
          </p:nvSpPr>
          <p:spPr bwMode="auto">
            <a:xfrm>
              <a:off x="6336632" y="4668253"/>
              <a:ext cx="1941094" cy="577516"/>
            </a:xfrm>
            <a:prstGeom prst="cloudCallout">
              <a:avLst>
                <a:gd name="adj1" fmla="val -14873"/>
                <a:gd name="adj2" fmla="val 4510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4227" name="Text Box 14"/>
            <p:cNvSpPr txBox="1">
              <a:spLocks noChangeArrowheads="1"/>
            </p:cNvSpPr>
            <p:nvPr/>
          </p:nvSpPr>
          <p:spPr bwMode="auto">
            <a:xfrm>
              <a:off x="6444751" y="4819232"/>
              <a:ext cx="1760789" cy="287464"/>
            </a:xfrm>
            <a:prstGeom prst="rect">
              <a:avLst/>
            </a:prstGeom>
            <a:noFill/>
            <a:ln w="9525">
              <a:noFill/>
              <a:miter lim="800000"/>
              <a:headEnd/>
              <a:tailEnd/>
            </a:ln>
          </p:spPr>
          <p:txBody>
            <a:bodyPr lIns="71323" tIns="35662" rIns="71323" bIns="35662">
              <a:spAutoFit/>
            </a:bodyPr>
            <a:lstStyle/>
            <a:p>
              <a:r>
                <a:rPr lang="en-US" altLang="zh-CN" sz="1400">
                  <a:latin typeface="微软雅黑" pitchFamily="34" charset="-122"/>
                  <a:ea typeface="微软雅黑" pitchFamily="34" charset="-122"/>
                </a:rPr>
                <a:t>SAN/NAS</a:t>
              </a:r>
              <a:r>
                <a:rPr lang="zh-CN" altLang="en-US" sz="1400">
                  <a:latin typeface="微软雅黑" pitchFamily="34" charset="-122"/>
                  <a:ea typeface="微软雅黑" pitchFamily="34" charset="-122"/>
                </a:rPr>
                <a:t>存储网络</a:t>
              </a:r>
            </a:p>
          </p:txBody>
        </p:sp>
      </p:grpSp>
      <p:pic>
        <p:nvPicPr>
          <p:cNvPr id="94225" name="Picture 38" descr="AS500M身份照"/>
          <p:cNvPicPr>
            <a:picLocks noChangeAspect="1" noChangeArrowheads="1"/>
          </p:cNvPicPr>
          <p:nvPr/>
        </p:nvPicPr>
        <p:blipFill>
          <a:blip r:embed="rId7"/>
          <a:srcRect/>
          <a:stretch>
            <a:fillRect/>
          </a:stretch>
        </p:blipFill>
        <p:spPr bwMode="auto">
          <a:xfrm>
            <a:off x="2360613" y="5195888"/>
            <a:ext cx="1643062" cy="56673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ChangeArrowheads="1"/>
          </p:cNvSpPr>
          <p:nvPr/>
        </p:nvSpPr>
        <p:spPr bwMode="auto">
          <a:xfrm>
            <a:off x="252413" y="7141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流媒体应用对存储系统的要求</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sp>
        <p:nvSpPr>
          <p:cNvPr id="50" name="Oval 2"/>
          <p:cNvSpPr>
            <a:spLocks noChangeArrowheads="1"/>
          </p:cNvSpPr>
          <p:nvPr/>
        </p:nvSpPr>
        <p:spPr bwMode="auto">
          <a:xfrm>
            <a:off x="1325563" y="1749425"/>
            <a:ext cx="3470275" cy="993775"/>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5238" name="Text Box 5"/>
          <p:cNvSpPr txBox="1">
            <a:spLocks noChangeArrowheads="1"/>
          </p:cNvSpPr>
          <p:nvPr/>
        </p:nvSpPr>
        <p:spPr bwMode="auto">
          <a:xfrm>
            <a:off x="2447925" y="4876800"/>
            <a:ext cx="2160588" cy="280988"/>
          </a:xfrm>
          <a:prstGeom prst="rect">
            <a:avLst/>
          </a:prstGeom>
          <a:noFill/>
          <a:ln w="25400" cap="rnd">
            <a:noFill/>
            <a:miter lim="800000"/>
            <a:headEnd/>
            <a:tailEnd/>
          </a:ln>
        </p:spPr>
        <p:txBody>
          <a:bodyPr lIns="70200" tIns="36504" rIns="70200" bIns="36504"/>
          <a:lstStyle/>
          <a:p>
            <a:endParaRPr lang="zh-CN" altLang="en-US" b="0">
              <a:latin typeface="华文细黑" pitchFamily="2" charset="-122"/>
              <a:ea typeface="华文细黑" pitchFamily="2" charset="-122"/>
            </a:endParaRPr>
          </a:p>
        </p:txBody>
      </p:sp>
      <p:sp>
        <p:nvSpPr>
          <p:cNvPr id="76" name="Oval 13"/>
          <p:cNvSpPr>
            <a:spLocks noChangeArrowheads="1"/>
          </p:cNvSpPr>
          <p:nvPr/>
        </p:nvSpPr>
        <p:spPr bwMode="auto">
          <a:xfrm>
            <a:off x="1397000" y="3454400"/>
            <a:ext cx="3398838" cy="1004888"/>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5240" name="Text Box 14"/>
          <p:cNvSpPr txBox="1">
            <a:spLocks noChangeArrowheads="1"/>
          </p:cNvSpPr>
          <p:nvPr/>
        </p:nvSpPr>
        <p:spPr bwMode="auto">
          <a:xfrm>
            <a:off x="1865313" y="2357438"/>
            <a:ext cx="1150937" cy="287337"/>
          </a:xfrm>
          <a:prstGeom prst="rect">
            <a:avLst/>
          </a:prstGeom>
          <a:noFill/>
          <a:ln w="9525">
            <a:noFill/>
            <a:miter lim="800000"/>
            <a:headEnd/>
            <a:tailEnd/>
          </a:ln>
        </p:spPr>
        <p:txBody>
          <a:bodyPr lIns="71323" tIns="35662" rIns="71323" bIns="35662">
            <a:spAutoFit/>
          </a:bodyPr>
          <a:lstStyle/>
          <a:p>
            <a:pPr algn="just"/>
            <a:r>
              <a:rPr lang="zh-CN" altLang="en-US" sz="1400">
                <a:latin typeface="微软雅黑" pitchFamily="34" charset="-122"/>
                <a:ea typeface="微软雅黑" pitchFamily="34" charset="-122"/>
              </a:rPr>
              <a:t>认证服务器</a:t>
            </a:r>
          </a:p>
        </p:txBody>
      </p:sp>
      <p:sp>
        <p:nvSpPr>
          <p:cNvPr id="95241" name="Text Box 18"/>
          <p:cNvSpPr txBox="1">
            <a:spLocks noChangeArrowheads="1"/>
          </p:cNvSpPr>
          <p:nvPr/>
        </p:nvSpPr>
        <p:spPr bwMode="auto">
          <a:xfrm>
            <a:off x="2852738" y="3692525"/>
            <a:ext cx="504825" cy="434975"/>
          </a:xfrm>
          <a:prstGeom prst="rect">
            <a:avLst/>
          </a:prstGeom>
          <a:noFill/>
          <a:ln w="9525">
            <a:noFill/>
            <a:miter lim="800000"/>
            <a:headEnd/>
            <a:tailEnd/>
          </a:ln>
        </p:spPr>
        <p:txBody>
          <a:bodyPr lIns="71323" tIns="35662" rIns="71323" bIns="35662">
            <a:spAutoFit/>
          </a:bodyPr>
          <a:lstStyle/>
          <a:p>
            <a:pPr algn="just"/>
            <a:r>
              <a:rPr lang="en-US" altLang="zh-CN" sz="2400" b="0">
                <a:solidFill>
                  <a:srgbClr val="000000"/>
                </a:solidFill>
                <a:latin typeface="华文细黑" pitchFamily="2" charset="-122"/>
                <a:ea typeface="华文细黑" pitchFamily="2" charset="-122"/>
              </a:rPr>
              <a:t>…</a:t>
            </a:r>
            <a:endParaRPr lang="en-US" altLang="zh-CN" sz="2400" b="0">
              <a:latin typeface="华文细黑" pitchFamily="2" charset="-122"/>
              <a:ea typeface="华文细黑" pitchFamily="2" charset="-122"/>
            </a:endParaRPr>
          </a:p>
        </p:txBody>
      </p:sp>
      <p:sp>
        <p:nvSpPr>
          <p:cNvPr id="95242" name="Text Box 19"/>
          <p:cNvSpPr txBox="1">
            <a:spLocks noChangeArrowheads="1"/>
          </p:cNvSpPr>
          <p:nvPr/>
        </p:nvSpPr>
        <p:spPr bwMode="auto">
          <a:xfrm>
            <a:off x="2449513" y="4205288"/>
            <a:ext cx="1439862" cy="287337"/>
          </a:xfrm>
          <a:prstGeom prst="rect">
            <a:avLst/>
          </a:prstGeom>
          <a:noFill/>
          <a:ln w="9525">
            <a:noFill/>
            <a:miter lim="800000"/>
            <a:headEnd/>
            <a:tailEnd/>
          </a:ln>
        </p:spPr>
        <p:txBody>
          <a:bodyPr lIns="71323" tIns="35662" rIns="71323" bIns="35662">
            <a:spAutoFit/>
          </a:bodyPr>
          <a:lstStyle/>
          <a:p>
            <a:pPr algn="just"/>
            <a:r>
              <a:rPr lang="zh-CN" altLang="en-US" sz="1400">
                <a:latin typeface="微软雅黑" pitchFamily="34" charset="-122"/>
                <a:ea typeface="微软雅黑" pitchFamily="34" charset="-122"/>
              </a:rPr>
              <a:t>视频点播服务器</a:t>
            </a:r>
          </a:p>
        </p:txBody>
      </p:sp>
      <p:sp>
        <p:nvSpPr>
          <p:cNvPr id="95243" name="Text Box 34"/>
          <p:cNvSpPr txBox="1">
            <a:spLocks noChangeArrowheads="1"/>
          </p:cNvSpPr>
          <p:nvPr/>
        </p:nvSpPr>
        <p:spPr bwMode="auto">
          <a:xfrm>
            <a:off x="5151438" y="2546350"/>
            <a:ext cx="3716337" cy="2585323"/>
          </a:xfrm>
          <a:prstGeom prst="rect">
            <a:avLst/>
          </a:prstGeom>
          <a:noFill/>
          <a:ln w="9525">
            <a:noFill/>
            <a:miter lim="800000"/>
            <a:headEnd/>
            <a:tailEnd/>
          </a:ln>
        </p:spPr>
        <p:txBody>
          <a:bodyPr>
            <a:spAutoFit/>
          </a:bodyPr>
          <a:lstStyle/>
          <a:p>
            <a:pPr marL="342900" indent="-342900">
              <a:lnSpc>
                <a:spcPct val="150000"/>
              </a:lnSpc>
              <a:buFontTx/>
              <a:buAutoNum type="arabicPeriod"/>
            </a:pPr>
            <a:r>
              <a:rPr lang="zh-CN" altLang="en-US" dirty="0">
                <a:latin typeface="微软雅黑" pitchFamily="34" charset="-122"/>
                <a:ea typeface="微软雅黑" pitchFamily="34" charset="-122"/>
              </a:rPr>
              <a:t>视频点播服务器集群消除计算和</a:t>
            </a:r>
            <a:r>
              <a:rPr lang="en-US" altLang="zh-CN" dirty="0">
                <a:latin typeface="微软雅黑" pitchFamily="34" charset="-122"/>
                <a:ea typeface="微软雅黑" pitchFamily="34" charset="-122"/>
              </a:rPr>
              <a:t>IO</a:t>
            </a:r>
            <a:r>
              <a:rPr lang="zh-CN" altLang="en-US" dirty="0" smtClean="0">
                <a:latin typeface="微软雅黑" pitchFamily="34" charset="-122"/>
                <a:ea typeface="微软雅黑" pitchFamily="34" charset="-122"/>
              </a:rPr>
              <a:t>瓶颈。</a:t>
            </a:r>
            <a:endParaRPr lang="en-US" altLang="zh-CN" dirty="0">
              <a:latin typeface="微软雅黑" pitchFamily="34" charset="-122"/>
              <a:ea typeface="微软雅黑" pitchFamily="34" charset="-122"/>
            </a:endParaRPr>
          </a:p>
          <a:p>
            <a:pPr marL="342900" indent="-342900">
              <a:lnSpc>
                <a:spcPct val="150000"/>
              </a:lnSpc>
              <a:buFontTx/>
              <a:buAutoNum type="arabicPeriod"/>
            </a:pPr>
            <a:endParaRPr lang="zh-CN" altLang="en-US" dirty="0">
              <a:latin typeface="微软雅黑" pitchFamily="34" charset="-122"/>
              <a:ea typeface="微软雅黑" pitchFamily="34" charset="-122"/>
            </a:endParaRPr>
          </a:p>
          <a:p>
            <a:pPr marL="342900" indent="-342900">
              <a:lnSpc>
                <a:spcPct val="150000"/>
              </a:lnSpc>
              <a:buFontTx/>
              <a:buAutoNum type="arabicPeriod"/>
            </a:pPr>
            <a:r>
              <a:rPr lang="zh-CN" altLang="en-US" dirty="0">
                <a:latin typeface="微软雅黑" pitchFamily="34" charset="-122"/>
                <a:ea typeface="微软雅黑" pitchFamily="34" charset="-122"/>
              </a:rPr>
              <a:t>要求存储设备提供稳定的</a:t>
            </a:r>
            <a:r>
              <a:rPr lang="zh-CN" altLang="en-US" dirty="0" smtClean="0">
                <a:latin typeface="微软雅黑" pitchFamily="34" charset="-122"/>
                <a:ea typeface="微软雅黑" pitchFamily="34" charset="-122"/>
              </a:rPr>
              <a:t>带宽。</a:t>
            </a:r>
            <a:endParaRPr lang="en-US" altLang="zh-CN" dirty="0">
              <a:latin typeface="微软雅黑" pitchFamily="34" charset="-122"/>
              <a:ea typeface="微软雅黑" pitchFamily="34" charset="-122"/>
            </a:endParaRPr>
          </a:p>
          <a:p>
            <a:pPr marL="342900" indent="-342900">
              <a:lnSpc>
                <a:spcPct val="150000"/>
              </a:lnSpc>
              <a:buFontTx/>
              <a:buAutoNum type="arabicPeriod"/>
            </a:pPr>
            <a:endParaRPr lang="zh-CN" altLang="en-US" dirty="0">
              <a:latin typeface="微软雅黑" pitchFamily="34" charset="-122"/>
              <a:ea typeface="微软雅黑" pitchFamily="34" charset="-122"/>
            </a:endParaRPr>
          </a:p>
          <a:p>
            <a:pPr marL="342900" indent="-342900">
              <a:lnSpc>
                <a:spcPct val="150000"/>
              </a:lnSpc>
              <a:buFontTx/>
              <a:buAutoNum type="arabicPeriod"/>
            </a:pPr>
            <a:r>
              <a:rPr lang="zh-CN" altLang="en-US" dirty="0">
                <a:latin typeface="微软雅黑" pitchFamily="34" charset="-122"/>
                <a:ea typeface="微软雅黑" pitchFamily="34" charset="-122"/>
              </a:rPr>
              <a:t>以顺序读写</a:t>
            </a:r>
            <a:r>
              <a:rPr lang="zh-CN" altLang="en-US" dirty="0" smtClean="0">
                <a:latin typeface="微软雅黑" pitchFamily="34" charset="-122"/>
                <a:ea typeface="微软雅黑" pitchFamily="34" charset="-122"/>
              </a:rPr>
              <a:t>为主。</a:t>
            </a:r>
            <a:endParaRPr lang="zh-CN" altLang="en-US" dirty="0">
              <a:latin typeface="微软雅黑" pitchFamily="34" charset="-122"/>
              <a:ea typeface="微软雅黑" pitchFamily="34" charset="-122"/>
            </a:endParaRPr>
          </a:p>
        </p:txBody>
      </p:sp>
      <p:grpSp>
        <p:nvGrpSpPr>
          <p:cNvPr id="2" name="组合 94"/>
          <p:cNvGrpSpPr>
            <a:grpSpLocks/>
          </p:cNvGrpSpPr>
          <p:nvPr/>
        </p:nvGrpSpPr>
        <p:grpSpPr bwMode="auto">
          <a:xfrm>
            <a:off x="2117725" y="2727325"/>
            <a:ext cx="1941513" cy="577850"/>
            <a:chOff x="6336632" y="4668253"/>
            <a:chExt cx="1941094" cy="577516"/>
          </a:xfrm>
        </p:grpSpPr>
        <p:sp>
          <p:nvSpPr>
            <p:cNvPr id="96" name="云形标注 95"/>
            <p:cNvSpPr/>
            <p:nvPr/>
          </p:nvSpPr>
          <p:spPr bwMode="auto">
            <a:xfrm>
              <a:off x="6336632" y="4668253"/>
              <a:ext cx="1941094" cy="577516"/>
            </a:xfrm>
            <a:prstGeom prst="cloudCallout">
              <a:avLst>
                <a:gd name="adj1" fmla="val -14873"/>
                <a:gd name="adj2" fmla="val 4510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5255" name="Text Box 14"/>
            <p:cNvSpPr txBox="1">
              <a:spLocks noChangeArrowheads="1"/>
            </p:cNvSpPr>
            <p:nvPr/>
          </p:nvSpPr>
          <p:spPr bwMode="auto">
            <a:xfrm>
              <a:off x="6861844" y="4803190"/>
              <a:ext cx="1191293" cy="287464"/>
            </a:xfrm>
            <a:prstGeom prst="rect">
              <a:avLst/>
            </a:prstGeom>
            <a:noFill/>
            <a:ln w="9525">
              <a:noFill/>
              <a:miter lim="800000"/>
              <a:headEnd/>
              <a:tailEnd/>
            </a:ln>
          </p:spPr>
          <p:txBody>
            <a:bodyPr lIns="71323" tIns="35662" rIns="71323" bIns="35662">
              <a:spAutoFit/>
            </a:bodyPr>
            <a:lstStyle/>
            <a:p>
              <a:pPr algn="just"/>
              <a:r>
                <a:rPr lang="en-US" altLang="zh-CN" sz="1400">
                  <a:latin typeface="微软雅黑" pitchFamily="34" charset="-122"/>
                  <a:ea typeface="微软雅黑" pitchFamily="34" charset="-122"/>
                </a:rPr>
                <a:t>LAN</a:t>
              </a:r>
              <a:r>
                <a:rPr lang="zh-CN" altLang="en-US" sz="1400">
                  <a:latin typeface="微软雅黑" pitchFamily="34" charset="-122"/>
                  <a:ea typeface="微软雅黑" pitchFamily="34" charset="-122"/>
                </a:rPr>
                <a:t>网络</a:t>
              </a:r>
            </a:p>
          </p:txBody>
        </p:sp>
      </p:grpSp>
      <p:pic>
        <p:nvPicPr>
          <p:cNvPr id="95245" name="Picture 24" descr="NF190D"/>
          <p:cNvPicPr>
            <a:picLocks noChangeAspect="1" noChangeArrowheads="1"/>
          </p:cNvPicPr>
          <p:nvPr/>
        </p:nvPicPr>
        <p:blipFill>
          <a:blip r:embed="rId3"/>
          <a:srcRect/>
          <a:stretch>
            <a:fillRect/>
          </a:stretch>
        </p:blipFill>
        <p:spPr bwMode="auto">
          <a:xfrm>
            <a:off x="1697038" y="3817938"/>
            <a:ext cx="1271587" cy="336550"/>
          </a:xfrm>
          <a:prstGeom prst="rect">
            <a:avLst/>
          </a:prstGeom>
          <a:noFill/>
          <a:ln w="9525">
            <a:noFill/>
            <a:miter lim="800000"/>
            <a:headEnd/>
            <a:tailEnd/>
          </a:ln>
        </p:spPr>
      </p:pic>
      <p:pic>
        <p:nvPicPr>
          <p:cNvPr id="95246" name="Picture 24" descr="NF190D"/>
          <p:cNvPicPr>
            <a:picLocks noChangeAspect="1" noChangeArrowheads="1"/>
          </p:cNvPicPr>
          <p:nvPr/>
        </p:nvPicPr>
        <p:blipFill>
          <a:blip r:embed="rId3"/>
          <a:srcRect/>
          <a:stretch>
            <a:fillRect/>
          </a:stretch>
        </p:blipFill>
        <p:spPr bwMode="auto">
          <a:xfrm>
            <a:off x="3244850" y="3841750"/>
            <a:ext cx="1271588" cy="336550"/>
          </a:xfrm>
          <a:prstGeom prst="rect">
            <a:avLst/>
          </a:prstGeom>
          <a:noFill/>
          <a:ln w="9525">
            <a:noFill/>
            <a:miter lim="800000"/>
            <a:headEnd/>
            <a:tailEnd/>
          </a:ln>
        </p:spPr>
      </p:pic>
      <p:grpSp>
        <p:nvGrpSpPr>
          <p:cNvPr id="3" name="组合 100"/>
          <p:cNvGrpSpPr>
            <a:grpSpLocks/>
          </p:cNvGrpSpPr>
          <p:nvPr/>
        </p:nvGrpSpPr>
        <p:grpSpPr bwMode="auto">
          <a:xfrm>
            <a:off x="2125663" y="4532313"/>
            <a:ext cx="1941512" cy="577850"/>
            <a:chOff x="6336632" y="4668253"/>
            <a:chExt cx="1941094" cy="577516"/>
          </a:xfrm>
        </p:grpSpPr>
        <p:sp>
          <p:nvSpPr>
            <p:cNvPr id="102" name="云形标注 101"/>
            <p:cNvSpPr/>
            <p:nvPr/>
          </p:nvSpPr>
          <p:spPr bwMode="auto">
            <a:xfrm>
              <a:off x="6336632" y="4668253"/>
              <a:ext cx="1941094" cy="577516"/>
            </a:xfrm>
            <a:prstGeom prst="cloudCallout">
              <a:avLst>
                <a:gd name="adj1" fmla="val -14873"/>
                <a:gd name="adj2" fmla="val 4510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50800" dir="5400000" algn="ctr" rotWithShape="0">
                <a:srgbClr val="000000">
                  <a:alpha val="50000"/>
                </a:srgbClr>
              </a:outerShdw>
            </a:effectLst>
          </p:spPr>
          <p:txBody>
            <a:bodyPr/>
            <a:lstStyle/>
            <a:p>
              <a:pPr algn="ctr">
                <a:spcBef>
                  <a:spcPct val="50000"/>
                </a:spcBef>
                <a:tabLst>
                  <a:tab pos="6342063" algn="r"/>
                </a:tabLst>
                <a:defRPr/>
              </a:pPr>
              <a:endParaRPr lang="zh-CN" altLang="en-US">
                <a:ea typeface="宋体" pitchFamily="2" charset="-122"/>
              </a:endParaRPr>
            </a:p>
          </p:txBody>
        </p:sp>
        <p:sp>
          <p:nvSpPr>
            <p:cNvPr id="95253" name="Text Box 14"/>
            <p:cNvSpPr txBox="1">
              <a:spLocks noChangeArrowheads="1"/>
            </p:cNvSpPr>
            <p:nvPr/>
          </p:nvSpPr>
          <p:spPr bwMode="auto">
            <a:xfrm>
              <a:off x="6444751" y="4819232"/>
              <a:ext cx="1760789" cy="287464"/>
            </a:xfrm>
            <a:prstGeom prst="rect">
              <a:avLst/>
            </a:prstGeom>
            <a:noFill/>
            <a:ln w="9525">
              <a:noFill/>
              <a:miter lim="800000"/>
              <a:headEnd/>
              <a:tailEnd/>
            </a:ln>
          </p:spPr>
          <p:txBody>
            <a:bodyPr lIns="71323" tIns="35662" rIns="71323" bIns="35662">
              <a:spAutoFit/>
            </a:bodyPr>
            <a:lstStyle/>
            <a:p>
              <a:r>
                <a:rPr lang="en-US" altLang="zh-CN" sz="1400">
                  <a:latin typeface="微软雅黑" pitchFamily="34" charset="-122"/>
                  <a:ea typeface="微软雅黑" pitchFamily="34" charset="-122"/>
                </a:rPr>
                <a:t>SAN/NAS</a:t>
              </a:r>
              <a:r>
                <a:rPr lang="zh-CN" altLang="en-US" sz="1400">
                  <a:latin typeface="微软雅黑" pitchFamily="34" charset="-122"/>
                  <a:ea typeface="微软雅黑" pitchFamily="34" charset="-122"/>
                </a:rPr>
                <a:t>存储网络</a:t>
              </a:r>
            </a:p>
          </p:txBody>
        </p:sp>
      </p:grpSp>
      <p:pic>
        <p:nvPicPr>
          <p:cNvPr id="95248" name="Picture 38" descr="AS500M身份照"/>
          <p:cNvPicPr>
            <a:picLocks noChangeAspect="1" noChangeArrowheads="1"/>
          </p:cNvPicPr>
          <p:nvPr/>
        </p:nvPicPr>
        <p:blipFill>
          <a:blip r:embed="rId4"/>
          <a:srcRect/>
          <a:stretch>
            <a:fillRect/>
          </a:stretch>
        </p:blipFill>
        <p:spPr bwMode="auto">
          <a:xfrm>
            <a:off x="2360613" y="5195888"/>
            <a:ext cx="1643062" cy="566737"/>
          </a:xfrm>
          <a:prstGeom prst="rect">
            <a:avLst/>
          </a:prstGeom>
          <a:noFill/>
          <a:ln w="9525">
            <a:noFill/>
            <a:miter lim="800000"/>
            <a:headEnd/>
            <a:tailEnd/>
          </a:ln>
        </p:spPr>
      </p:pic>
      <p:pic>
        <p:nvPicPr>
          <p:cNvPr id="95249" name="Picture 28" descr="NF280D"/>
          <p:cNvPicPr>
            <a:picLocks noChangeAspect="1" noChangeArrowheads="1"/>
          </p:cNvPicPr>
          <p:nvPr/>
        </p:nvPicPr>
        <p:blipFill>
          <a:blip r:embed="rId5"/>
          <a:srcRect/>
          <a:stretch>
            <a:fillRect/>
          </a:stretch>
        </p:blipFill>
        <p:spPr bwMode="auto">
          <a:xfrm>
            <a:off x="1779588" y="1974850"/>
            <a:ext cx="1108075" cy="439738"/>
          </a:xfrm>
          <a:prstGeom prst="rect">
            <a:avLst/>
          </a:prstGeom>
          <a:noFill/>
          <a:ln w="9525">
            <a:noFill/>
            <a:miter lim="800000"/>
            <a:headEnd/>
            <a:tailEnd/>
          </a:ln>
        </p:spPr>
      </p:pic>
      <p:pic>
        <p:nvPicPr>
          <p:cNvPr id="95250" name="Picture 28" descr="NF280D"/>
          <p:cNvPicPr>
            <a:picLocks noChangeAspect="1" noChangeArrowheads="1"/>
          </p:cNvPicPr>
          <p:nvPr/>
        </p:nvPicPr>
        <p:blipFill>
          <a:blip r:embed="rId6"/>
          <a:srcRect/>
          <a:stretch>
            <a:fillRect/>
          </a:stretch>
        </p:blipFill>
        <p:spPr bwMode="auto">
          <a:xfrm>
            <a:off x="3151188" y="1998663"/>
            <a:ext cx="1116012" cy="442912"/>
          </a:xfrm>
          <a:prstGeom prst="rect">
            <a:avLst/>
          </a:prstGeom>
          <a:noFill/>
          <a:ln w="9525">
            <a:noFill/>
            <a:miter lim="800000"/>
            <a:headEnd/>
            <a:tailEnd/>
          </a:ln>
        </p:spPr>
      </p:pic>
      <p:sp>
        <p:nvSpPr>
          <p:cNvPr id="95251" name="Text Box 14"/>
          <p:cNvSpPr txBox="1">
            <a:spLocks noChangeArrowheads="1"/>
          </p:cNvSpPr>
          <p:nvPr/>
        </p:nvSpPr>
        <p:spPr bwMode="auto">
          <a:xfrm>
            <a:off x="2867025" y="2349500"/>
            <a:ext cx="1150938" cy="287338"/>
          </a:xfrm>
          <a:prstGeom prst="rect">
            <a:avLst/>
          </a:prstGeom>
          <a:noFill/>
          <a:ln w="9525">
            <a:noFill/>
            <a:miter lim="800000"/>
            <a:headEnd/>
            <a:tailEnd/>
          </a:ln>
        </p:spPr>
        <p:txBody>
          <a:bodyPr lIns="71323" tIns="35662" rIns="71323" bIns="35662">
            <a:spAutoFit/>
          </a:bodyPr>
          <a:lstStyle/>
          <a:p>
            <a:pPr algn="just"/>
            <a:r>
              <a:rPr lang="en-US" altLang="zh-CN" sz="1400">
                <a:latin typeface="微软雅黑" pitchFamily="34" charset="-122"/>
                <a:ea typeface="微软雅黑" pitchFamily="34" charset="-122"/>
              </a:rPr>
              <a:t>Web</a:t>
            </a:r>
            <a:r>
              <a:rPr lang="zh-CN" altLang="en-US" sz="1400">
                <a:latin typeface="微软雅黑" pitchFamily="34" charset="-122"/>
                <a:ea typeface="微软雅黑" pitchFamily="34" charset="-122"/>
              </a:rPr>
              <a:t>服务器</a:t>
            </a:r>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252413" y="-7146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各类应用对存储系统的要求</a:t>
            </a:r>
            <a:endParaRPr lang="en-US" altLang="zh-CN" sz="3200" b="1" dirty="0" smtClean="0">
              <a:solidFill>
                <a:schemeClr val="bg1"/>
              </a:solidFill>
              <a:latin typeface="微软雅黑" pitchFamily="34" charset="-122"/>
              <a:ea typeface="微软雅黑" pitchFamily="34" charset="-122"/>
              <a:cs typeface="Times New Roman" pitchFamily="18" charset="0"/>
            </a:endParaRPr>
          </a:p>
        </p:txBody>
      </p:sp>
      <p:graphicFrame>
        <p:nvGraphicFramePr>
          <p:cNvPr id="24" name="表格 23"/>
          <p:cNvGraphicFramePr>
            <a:graphicFrameLocks noGrp="1"/>
          </p:cNvGraphicFramePr>
          <p:nvPr/>
        </p:nvGraphicFramePr>
        <p:xfrm>
          <a:off x="577850" y="1235075"/>
          <a:ext cx="8053139" cy="5074920"/>
        </p:xfrm>
        <a:graphic>
          <a:graphicData uri="http://schemas.openxmlformats.org/drawingml/2006/table">
            <a:tbl>
              <a:tblPr firstRow="1" bandRow="1">
                <a:tableStyleId>{5C22544A-7EE6-4342-B048-85BDC9FD1C3A}</a:tableStyleId>
              </a:tblPr>
              <a:tblGrid>
                <a:gridCol w="2092098"/>
                <a:gridCol w="5961041"/>
              </a:tblGrid>
              <a:tr h="265232">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业务类型</a:t>
                      </a:r>
                    </a:p>
                  </a:txBody>
                  <a:tcPr anchor="ctr" horzOverflow="overflow"/>
                </a:tc>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性能要求</a:t>
                      </a:r>
                    </a:p>
                  </a:txBody>
                  <a:tcPr anchor="ctr" horzOverflow="overflow"/>
                </a:tc>
              </a:tr>
              <a:tr h="53307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文件服务</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smtClean="0">
                          <a:solidFill>
                            <a:schemeClr val="tx1"/>
                          </a:solidFill>
                          <a:latin typeface="微软雅黑" pitchFamily="34" charset="-122"/>
                          <a:ea typeface="微软雅黑" pitchFamily="34" charset="-122"/>
                          <a:cs typeface="+mn-cs"/>
                        </a:rPr>
                        <a:t>一般使用较小的数据块请求，并体现随机特征请求大小在</a:t>
                      </a:r>
                      <a:r>
                        <a:rPr lang="en-US" altLang="zh-CN" sz="1400" b="1" kern="1200" smtClean="0">
                          <a:solidFill>
                            <a:schemeClr val="tx1"/>
                          </a:solidFill>
                          <a:latin typeface="微软雅黑" pitchFamily="34" charset="-122"/>
                          <a:ea typeface="微软雅黑" pitchFamily="34" charset="-122"/>
                          <a:cs typeface="+mn-cs"/>
                        </a:rPr>
                        <a:t>512B</a:t>
                      </a:r>
                      <a:r>
                        <a:rPr lang="zh-CN" altLang="en-US" sz="1400" b="1" kern="1200" smtClean="0">
                          <a:solidFill>
                            <a:schemeClr val="tx1"/>
                          </a:solidFill>
                          <a:latin typeface="微软雅黑" pitchFamily="34" charset="-122"/>
                          <a:ea typeface="微软雅黑" pitchFamily="34" charset="-122"/>
                          <a:cs typeface="+mn-cs"/>
                        </a:rPr>
                        <a:t>到</a:t>
                      </a:r>
                      <a:r>
                        <a:rPr lang="en-US" altLang="zh-CN" sz="1400" b="1" kern="1200" smtClean="0">
                          <a:solidFill>
                            <a:schemeClr val="tx1"/>
                          </a:solidFill>
                          <a:latin typeface="微软雅黑" pitchFamily="34" charset="-122"/>
                          <a:ea typeface="微软雅黑" pitchFamily="34" charset="-122"/>
                          <a:cs typeface="+mn-cs"/>
                        </a:rPr>
                        <a:t>64KB</a:t>
                      </a:r>
                      <a:r>
                        <a:rPr lang="zh-CN" altLang="en-US" sz="1400" b="1" kern="1200" smtClean="0">
                          <a:solidFill>
                            <a:schemeClr val="tx1"/>
                          </a:solidFill>
                          <a:latin typeface="微软雅黑" pitchFamily="34" charset="-122"/>
                          <a:ea typeface="微软雅黑" pitchFamily="34" charset="-122"/>
                          <a:cs typeface="+mn-cs"/>
                        </a:rPr>
                        <a:t>之间分布</a:t>
                      </a:r>
                    </a:p>
                  </a:txBody>
                  <a:tcPr anchor="ctr" horzOverflow="overflow"/>
                </a:tc>
              </a:tr>
              <a:tr h="37083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打印服务</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通常使用较大的数据块请求一般为</a:t>
                      </a:r>
                      <a:r>
                        <a:rPr lang="en-US" altLang="zh-CN" sz="1400" b="1" kern="1200" dirty="0" smtClean="0">
                          <a:solidFill>
                            <a:schemeClr val="tx1"/>
                          </a:solidFill>
                          <a:latin typeface="微软雅黑" pitchFamily="34" charset="-122"/>
                          <a:ea typeface="微软雅黑" pitchFamily="34" charset="-122"/>
                          <a:cs typeface="+mn-cs"/>
                        </a:rPr>
                        <a:t>64KB</a:t>
                      </a:r>
                    </a:p>
                  </a:txBody>
                  <a:tcPr anchor="ctr" horzOverflow="overflow"/>
                </a:tc>
              </a:tr>
              <a:tr h="37083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WEB</a:t>
                      </a:r>
                      <a:r>
                        <a:rPr lang="zh-CN" altLang="en-US" sz="1400" b="1" kern="1200" dirty="0" smtClean="0">
                          <a:solidFill>
                            <a:schemeClr val="tx1"/>
                          </a:solidFill>
                          <a:latin typeface="微软雅黑" pitchFamily="34" charset="-122"/>
                          <a:ea typeface="微软雅黑" pitchFamily="34" charset="-122"/>
                          <a:cs typeface="+mn-cs"/>
                        </a:rPr>
                        <a:t>服务</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通常使用较小的数据块，并体现随机特征一般为</a:t>
                      </a:r>
                      <a:r>
                        <a:rPr lang="en-US" altLang="zh-CN" sz="1400" b="1" kern="1200" dirty="0" smtClean="0">
                          <a:solidFill>
                            <a:schemeClr val="tx1"/>
                          </a:solidFill>
                          <a:latin typeface="微软雅黑" pitchFamily="34" charset="-122"/>
                          <a:ea typeface="微软雅黑" pitchFamily="34" charset="-122"/>
                          <a:cs typeface="+mn-cs"/>
                        </a:rPr>
                        <a:t>512B-512KB</a:t>
                      </a:r>
                    </a:p>
                  </a:txBody>
                  <a:tcPr anchor="ctr" horzOverflow="overflow"/>
                </a:tc>
              </a:tr>
              <a:tr h="53307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en-US" altLang="zh-CN" sz="1400" b="1" kern="1200" dirty="0" smtClean="0">
                          <a:solidFill>
                            <a:schemeClr val="tx1"/>
                          </a:solidFill>
                          <a:latin typeface="微软雅黑" pitchFamily="34" charset="-122"/>
                          <a:ea typeface="微软雅黑" pitchFamily="34" charset="-122"/>
                          <a:cs typeface="+mn-cs"/>
                        </a:rPr>
                        <a:t>BBS</a:t>
                      </a:r>
                      <a:r>
                        <a:rPr lang="zh-CN" altLang="en-US" sz="1400" b="1" kern="1200" dirty="0" smtClean="0">
                          <a:solidFill>
                            <a:schemeClr val="tx1"/>
                          </a:solidFill>
                          <a:latin typeface="微软雅黑" pitchFamily="34" charset="-122"/>
                          <a:ea typeface="微软雅黑" pitchFamily="34" charset="-122"/>
                          <a:cs typeface="+mn-cs"/>
                        </a:rPr>
                        <a:t>系统</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使用零散的文件存放文章，访问模式基本是小文件随机读写多在</a:t>
                      </a:r>
                      <a:r>
                        <a:rPr lang="en-US" altLang="zh-CN" sz="1400" b="1" kern="1200" dirty="0" smtClean="0">
                          <a:solidFill>
                            <a:schemeClr val="tx1"/>
                          </a:solidFill>
                          <a:latin typeface="微软雅黑" pitchFamily="34" charset="-122"/>
                          <a:ea typeface="微软雅黑" pitchFamily="34" charset="-122"/>
                          <a:cs typeface="+mn-cs"/>
                        </a:rPr>
                        <a:t>512B</a:t>
                      </a:r>
                      <a:r>
                        <a:rPr lang="zh-CN" altLang="en-US" sz="1400" b="1" kern="1200" dirty="0" smtClean="0">
                          <a:solidFill>
                            <a:schemeClr val="tx1"/>
                          </a:solidFill>
                          <a:latin typeface="微软雅黑" pitchFamily="34" charset="-122"/>
                          <a:ea typeface="微软雅黑" pitchFamily="34" charset="-122"/>
                          <a:cs typeface="+mn-cs"/>
                        </a:rPr>
                        <a:t>到</a:t>
                      </a:r>
                      <a:r>
                        <a:rPr lang="en-US" altLang="zh-CN" sz="1400" b="1" kern="1200" dirty="0" smtClean="0">
                          <a:solidFill>
                            <a:schemeClr val="tx1"/>
                          </a:solidFill>
                          <a:latin typeface="微软雅黑" pitchFamily="34" charset="-122"/>
                          <a:ea typeface="微软雅黑" pitchFamily="34" charset="-122"/>
                          <a:cs typeface="+mn-cs"/>
                        </a:rPr>
                        <a:t>64KB</a:t>
                      </a:r>
                      <a:r>
                        <a:rPr lang="zh-CN" altLang="en-US" sz="1400" b="1" kern="1200" dirty="0" smtClean="0">
                          <a:solidFill>
                            <a:schemeClr val="tx1"/>
                          </a:solidFill>
                          <a:latin typeface="微软雅黑" pitchFamily="34" charset="-122"/>
                          <a:ea typeface="微软雅黑" pitchFamily="34" charset="-122"/>
                          <a:cs typeface="+mn-cs"/>
                        </a:rPr>
                        <a:t>之间分布</a:t>
                      </a:r>
                    </a:p>
                  </a:txBody>
                  <a:tcPr anchor="ctr" horzOverflow="overflow"/>
                </a:tc>
              </a:tr>
              <a:tr h="53307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数据库系统</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一般都表现为大量的</a:t>
                      </a:r>
                      <a:r>
                        <a:rPr lang="en-US" altLang="zh-CN" sz="1400" b="1" kern="1200" dirty="0" smtClean="0">
                          <a:solidFill>
                            <a:schemeClr val="tx1"/>
                          </a:solidFill>
                          <a:latin typeface="微软雅黑" pitchFamily="34" charset="-122"/>
                          <a:ea typeface="微软雅黑" pitchFamily="34" charset="-122"/>
                          <a:cs typeface="+mn-cs"/>
                        </a:rPr>
                        <a:t>IO</a:t>
                      </a:r>
                      <a:r>
                        <a:rPr lang="zh-CN" altLang="en-US" sz="1400" b="1" kern="1200" dirty="0" smtClean="0">
                          <a:solidFill>
                            <a:schemeClr val="tx1"/>
                          </a:solidFill>
                          <a:latin typeface="微软雅黑" pitchFamily="34" charset="-122"/>
                          <a:ea typeface="微软雅黑" pitchFamily="34" charset="-122"/>
                          <a:cs typeface="+mn-cs"/>
                        </a:rPr>
                        <a:t>访问，对带宽要求较低，主要是随机访问一般为</a:t>
                      </a:r>
                      <a:r>
                        <a:rPr lang="en-US" altLang="zh-CN" sz="1400" b="1" kern="1200" dirty="0" smtClean="0">
                          <a:solidFill>
                            <a:schemeClr val="tx1"/>
                          </a:solidFill>
                          <a:latin typeface="微软雅黑" pitchFamily="34" charset="-122"/>
                          <a:ea typeface="微软雅黑" pitchFamily="34" charset="-122"/>
                          <a:cs typeface="+mn-cs"/>
                        </a:rPr>
                        <a:t>4-16KB</a:t>
                      </a:r>
                    </a:p>
                  </a:txBody>
                  <a:tcPr anchor="ctr" horzOverflow="overflow"/>
                </a:tc>
              </a:tr>
              <a:tr h="37083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邮件服务</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一般为随机访问，数据块一般为</a:t>
                      </a:r>
                      <a:r>
                        <a:rPr lang="en-US" altLang="zh-CN" sz="1400" b="1" kern="1200" dirty="0" smtClean="0">
                          <a:solidFill>
                            <a:schemeClr val="tx1"/>
                          </a:solidFill>
                          <a:latin typeface="微软雅黑" pitchFamily="34" charset="-122"/>
                          <a:ea typeface="微软雅黑" pitchFamily="34" charset="-122"/>
                          <a:cs typeface="+mn-cs"/>
                        </a:rPr>
                        <a:t>4-16KB</a:t>
                      </a:r>
                    </a:p>
                  </a:txBody>
                  <a:tcPr anchor="ctr" horzOverflow="overflow"/>
                </a:tc>
              </a:tr>
              <a:tr h="37083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视频服务</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通常是顺序的大数据块读请求，对带宽的压力非常高一般为</a:t>
                      </a:r>
                      <a:r>
                        <a:rPr lang="en-US" altLang="zh-CN" sz="1400" b="1" kern="1200" dirty="0" smtClean="0">
                          <a:solidFill>
                            <a:schemeClr val="tx1"/>
                          </a:solidFill>
                          <a:latin typeface="微软雅黑" pitchFamily="34" charset="-122"/>
                          <a:ea typeface="微软雅黑" pitchFamily="34" charset="-122"/>
                          <a:cs typeface="+mn-cs"/>
                        </a:rPr>
                        <a:t>64KB</a:t>
                      </a:r>
                      <a:r>
                        <a:rPr lang="zh-CN" altLang="en-US" sz="1400" b="1" kern="1200" dirty="0" smtClean="0">
                          <a:solidFill>
                            <a:schemeClr val="tx1"/>
                          </a:solidFill>
                          <a:latin typeface="微软雅黑" pitchFamily="34" charset="-122"/>
                          <a:ea typeface="微软雅黑" pitchFamily="34" charset="-122"/>
                          <a:cs typeface="+mn-cs"/>
                        </a:rPr>
                        <a:t>及以上</a:t>
                      </a:r>
                    </a:p>
                  </a:txBody>
                  <a:tcPr anchor="ctr" horzOverflow="overflow"/>
                </a:tc>
              </a:tr>
              <a:tr h="533073">
                <a:tc>
                  <a:txBody>
                    <a:bodyPr/>
                    <a:lstStyle/>
                    <a:p>
                      <a:pPr marL="0" marR="0" lvl="0" indent="0" algn="ctr"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非线编</a:t>
                      </a:r>
                    </a:p>
                  </a:txBody>
                  <a:tcPr anchor="ctr" horzOverflow="overflow"/>
                </a:tc>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1400" b="1" kern="1200" dirty="0" smtClean="0">
                          <a:solidFill>
                            <a:schemeClr val="tx1"/>
                          </a:solidFill>
                          <a:latin typeface="微软雅黑" pitchFamily="34" charset="-122"/>
                          <a:ea typeface="微软雅黑" pitchFamily="34" charset="-122"/>
                          <a:cs typeface="+mn-cs"/>
                        </a:rPr>
                        <a:t>通常是顺序的大数据块请求，对带宽的压力非常高，而</a:t>
                      </a:r>
                      <a:r>
                        <a:rPr lang="en-US" altLang="zh-CN" sz="1400" b="1" kern="1200" dirty="0" smtClean="0">
                          <a:solidFill>
                            <a:schemeClr val="tx1"/>
                          </a:solidFill>
                          <a:latin typeface="微软雅黑" pitchFamily="34" charset="-122"/>
                          <a:ea typeface="微软雅黑" pitchFamily="34" charset="-122"/>
                          <a:cs typeface="+mn-cs"/>
                        </a:rPr>
                        <a:t>IOPS</a:t>
                      </a:r>
                      <a:r>
                        <a:rPr lang="zh-CN" altLang="en-US" sz="1400" b="1" kern="1200" dirty="0" smtClean="0">
                          <a:solidFill>
                            <a:schemeClr val="tx1"/>
                          </a:solidFill>
                          <a:latin typeface="微软雅黑" pitchFamily="34" charset="-122"/>
                          <a:ea typeface="微软雅黑" pitchFamily="34" charset="-122"/>
                          <a:cs typeface="+mn-cs"/>
                        </a:rPr>
                        <a:t>压力较小。一般为</a:t>
                      </a:r>
                      <a:r>
                        <a:rPr lang="en-US" altLang="zh-CN" sz="1400" b="1" kern="1200" dirty="0" smtClean="0">
                          <a:solidFill>
                            <a:schemeClr val="tx1"/>
                          </a:solidFill>
                          <a:latin typeface="微软雅黑" pitchFamily="34" charset="-122"/>
                          <a:ea typeface="微软雅黑" pitchFamily="34" charset="-122"/>
                          <a:cs typeface="+mn-cs"/>
                        </a:rPr>
                        <a:t>64KB</a:t>
                      </a:r>
                      <a:r>
                        <a:rPr lang="zh-CN" altLang="en-US" sz="1400" b="1" kern="1200" dirty="0" smtClean="0">
                          <a:solidFill>
                            <a:schemeClr val="tx1"/>
                          </a:solidFill>
                          <a:latin typeface="微软雅黑" pitchFamily="34" charset="-122"/>
                          <a:ea typeface="微软雅黑" pitchFamily="34" charset="-122"/>
                          <a:cs typeface="+mn-cs"/>
                        </a:rPr>
                        <a:t>及以上</a:t>
                      </a:r>
                    </a:p>
                  </a:txBody>
                  <a:tcPr anchor="ctr" horzOverflow="overflow"/>
                </a:tc>
              </a:tr>
            </a:tbl>
          </a:graphicData>
        </a:graphic>
      </p:graphicFrame>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30"/>
          <p:cNvGrpSpPr>
            <a:grpSpLocks/>
          </p:cNvGrpSpPr>
          <p:nvPr/>
        </p:nvGrpSpPr>
        <p:grpSpPr bwMode="auto">
          <a:xfrm>
            <a:off x="5740400" y="1184275"/>
            <a:ext cx="2590800" cy="2357438"/>
            <a:chOff x="5653311" y="1387265"/>
            <a:chExt cx="2590793" cy="2357408"/>
          </a:xfrm>
        </p:grpSpPr>
        <p:sp>
          <p:nvSpPr>
            <p:cNvPr id="128" name="AutoShape 5"/>
            <p:cNvSpPr>
              <a:spLocks noChangeArrowheads="1"/>
            </p:cNvSpPr>
            <p:nvPr/>
          </p:nvSpPr>
          <p:spPr bwMode="gray">
            <a:xfrm>
              <a:off x="5653311" y="1638087"/>
              <a:ext cx="2590793" cy="2106586"/>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rgbClr val="969696"/>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29" name="圆角矩形 128"/>
            <p:cNvSpPr/>
            <p:nvPr/>
          </p:nvSpPr>
          <p:spPr bwMode="auto">
            <a:xfrm>
              <a:off x="6299422" y="1393615"/>
              <a:ext cx="1408108" cy="309559"/>
            </a:xfrm>
            <a:prstGeom prst="roundRect">
              <a:avLst/>
            </a:prstGeom>
            <a:solidFill>
              <a:srgbClr val="92D050">
                <a:alpha val="40000"/>
              </a:srgbClr>
            </a:solidFill>
            <a:ln w="9525" algn="ctr">
              <a:solidFill>
                <a:schemeClr val="bg1">
                  <a:lumMod val="75000"/>
                </a:schemeClr>
              </a:solidFill>
              <a:round/>
              <a:headEnd/>
              <a:tailEnd/>
            </a:ln>
            <a:effectLst/>
          </p:spPr>
          <p:txBody>
            <a:bodyPr vert="eaVert" wrap="none" anchor="ctr"/>
            <a:lstStyle/>
            <a:p>
              <a:pPr algn="ctr">
                <a:spcBef>
                  <a:spcPct val="50000"/>
                </a:spcBef>
                <a:tabLst>
                  <a:tab pos="6342063" algn="r"/>
                </a:tabLst>
                <a:defRPr/>
              </a:pPr>
              <a:endParaRPr lang="zh-CN" altLang="en-US">
                <a:ea typeface="宋体" pitchFamily="2" charset="-122"/>
              </a:endParaRPr>
            </a:p>
          </p:txBody>
        </p:sp>
        <p:sp>
          <p:nvSpPr>
            <p:cNvPr id="97344" name="矩形 129"/>
            <p:cNvSpPr>
              <a:spLocks noChangeArrowheads="1"/>
            </p:cNvSpPr>
            <p:nvPr/>
          </p:nvSpPr>
          <p:spPr bwMode="auto">
            <a:xfrm>
              <a:off x="6502395" y="1387265"/>
              <a:ext cx="1033439" cy="275596"/>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实现方式 </a:t>
              </a:r>
            </a:p>
          </p:txBody>
        </p:sp>
      </p:grpSp>
      <p:grpSp>
        <p:nvGrpSpPr>
          <p:cNvPr id="3" name="组合 125"/>
          <p:cNvGrpSpPr>
            <a:grpSpLocks/>
          </p:cNvGrpSpPr>
          <p:nvPr/>
        </p:nvGrpSpPr>
        <p:grpSpPr bwMode="auto">
          <a:xfrm>
            <a:off x="5122863" y="3716338"/>
            <a:ext cx="3673475" cy="2357437"/>
            <a:chOff x="5123548" y="3716811"/>
            <a:chExt cx="3672116" cy="2357408"/>
          </a:xfrm>
        </p:grpSpPr>
        <p:sp>
          <p:nvSpPr>
            <p:cNvPr id="123" name="AutoShape 5"/>
            <p:cNvSpPr>
              <a:spLocks noChangeArrowheads="1"/>
            </p:cNvSpPr>
            <p:nvPr/>
          </p:nvSpPr>
          <p:spPr bwMode="gray">
            <a:xfrm>
              <a:off x="5123548" y="3967633"/>
              <a:ext cx="3672116" cy="2106586"/>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rgbClr val="969696"/>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24" name="圆角矩形 123"/>
            <p:cNvSpPr/>
            <p:nvPr/>
          </p:nvSpPr>
          <p:spPr bwMode="auto">
            <a:xfrm>
              <a:off x="6277233" y="3723161"/>
              <a:ext cx="1407592" cy="309558"/>
            </a:xfrm>
            <a:prstGeom prst="roundRect">
              <a:avLst/>
            </a:prstGeom>
            <a:solidFill>
              <a:srgbClr val="92D050">
                <a:alpha val="40000"/>
              </a:srgbClr>
            </a:solidFill>
            <a:ln w="9525" algn="ctr">
              <a:solidFill>
                <a:schemeClr val="bg1">
                  <a:lumMod val="75000"/>
                </a:schemeClr>
              </a:solidFill>
              <a:round/>
              <a:headEnd/>
              <a:tailEnd/>
            </a:ln>
            <a:effectLst/>
          </p:spPr>
          <p:txBody>
            <a:bodyPr vert="eaVert" wrap="none" anchor="ctr"/>
            <a:lstStyle/>
            <a:p>
              <a:pPr algn="ctr">
                <a:spcBef>
                  <a:spcPct val="50000"/>
                </a:spcBef>
                <a:tabLst>
                  <a:tab pos="6342063" algn="r"/>
                </a:tabLst>
                <a:defRPr/>
              </a:pPr>
              <a:endParaRPr lang="zh-CN" altLang="en-US">
                <a:ea typeface="宋体" pitchFamily="2" charset="-122"/>
              </a:endParaRPr>
            </a:p>
          </p:txBody>
        </p:sp>
        <p:sp>
          <p:nvSpPr>
            <p:cNvPr id="97341" name="矩形 124"/>
            <p:cNvSpPr>
              <a:spLocks noChangeArrowheads="1"/>
            </p:cNvSpPr>
            <p:nvPr/>
          </p:nvSpPr>
          <p:spPr bwMode="auto">
            <a:xfrm>
              <a:off x="6480622" y="3716811"/>
              <a:ext cx="1033439" cy="338554"/>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优势分析 </a:t>
              </a:r>
            </a:p>
          </p:txBody>
        </p:sp>
      </p:grpSp>
      <p:sp>
        <p:nvSpPr>
          <p:cNvPr id="1693747" name="AutoShape 51"/>
          <p:cNvSpPr>
            <a:spLocks noChangeArrowheads="1"/>
          </p:cNvSpPr>
          <p:nvPr/>
        </p:nvSpPr>
        <p:spPr bwMode="auto">
          <a:xfrm>
            <a:off x="1117600" y="1689100"/>
            <a:ext cx="3200400" cy="774700"/>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97287" name="Rectangle 4"/>
          <p:cNvSpPr>
            <a:spLocks noChangeArrowheads="1"/>
          </p:cNvSpPr>
          <p:nvPr/>
        </p:nvSpPr>
        <p:spPr bwMode="auto">
          <a:xfrm>
            <a:off x="52388" y="-24"/>
            <a:ext cx="8002587"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不同架构存储设备的融合</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存储虚拟化</a:t>
            </a:r>
          </a:p>
        </p:txBody>
      </p:sp>
      <p:grpSp>
        <p:nvGrpSpPr>
          <p:cNvPr id="4" name="Group 126"/>
          <p:cNvGrpSpPr>
            <a:grpSpLocks/>
          </p:cNvGrpSpPr>
          <p:nvPr/>
        </p:nvGrpSpPr>
        <p:grpSpPr bwMode="auto">
          <a:xfrm>
            <a:off x="1249363" y="1960563"/>
            <a:ext cx="2987675" cy="423862"/>
            <a:chOff x="723" y="1407"/>
            <a:chExt cx="1882" cy="267"/>
          </a:xfrm>
        </p:grpSpPr>
        <p:pic>
          <p:nvPicPr>
            <p:cNvPr id="97336" name="Picture 47"/>
            <p:cNvPicPr>
              <a:picLocks noChangeAspect="1" noChangeArrowheads="1"/>
            </p:cNvPicPr>
            <p:nvPr/>
          </p:nvPicPr>
          <p:blipFill>
            <a:blip r:embed="rId3"/>
            <a:srcRect/>
            <a:stretch>
              <a:fillRect/>
            </a:stretch>
          </p:blipFill>
          <p:spPr bwMode="auto">
            <a:xfrm>
              <a:off x="723" y="1407"/>
              <a:ext cx="482" cy="267"/>
            </a:xfrm>
            <a:prstGeom prst="rect">
              <a:avLst/>
            </a:prstGeom>
            <a:noFill/>
            <a:ln w="9525">
              <a:noFill/>
              <a:miter lim="800000"/>
              <a:headEnd/>
              <a:tailEnd/>
            </a:ln>
          </p:spPr>
        </p:pic>
        <p:pic>
          <p:nvPicPr>
            <p:cNvPr id="97337" name="Picture 48"/>
            <p:cNvPicPr>
              <a:picLocks noChangeAspect="1" noChangeArrowheads="1"/>
            </p:cNvPicPr>
            <p:nvPr/>
          </p:nvPicPr>
          <p:blipFill>
            <a:blip r:embed="rId4"/>
            <a:srcRect/>
            <a:stretch>
              <a:fillRect/>
            </a:stretch>
          </p:blipFill>
          <p:spPr bwMode="auto">
            <a:xfrm>
              <a:off x="1411" y="1407"/>
              <a:ext cx="482" cy="267"/>
            </a:xfrm>
            <a:prstGeom prst="rect">
              <a:avLst/>
            </a:prstGeom>
            <a:noFill/>
            <a:ln w="9525">
              <a:noFill/>
              <a:miter lim="800000"/>
              <a:headEnd/>
              <a:tailEnd/>
            </a:ln>
          </p:spPr>
        </p:pic>
        <p:pic>
          <p:nvPicPr>
            <p:cNvPr id="97338" name="Picture 49"/>
            <p:cNvPicPr>
              <a:picLocks noChangeAspect="1" noChangeArrowheads="1"/>
            </p:cNvPicPr>
            <p:nvPr/>
          </p:nvPicPr>
          <p:blipFill>
            <a:blip r:embed="rId4"/>
            <a:srcRect/>
            <a:stretch>
              <a:fillRect/>
            </a:stretch>
          </p:blipFill>
          <p:spPr bwMode="auto">
            <a:xfrm>
              <a:off x="2123" y="1407"/>
              <a:ext cx="482" cy="267"/>
            </a:xfrm>
            <a:prstGeom prst="rect">
              <a:avLst/>
            </a:prstGeom>
            <a:noFill/>
            <a:ln w="9525">
              <a:noFill/>
              <a:miter lim="800000"/>
              <a:headEnd/>
              <a:tailEnd/>
            </a:ln>
          </p:spPr>
        </p:pic>
      </p:grpSp>
      <p:sp>
        <p:nvSpPr>
          <p:cNvPr id="1693763" name="AutoShape 67"/>
          <p:cNvSpPr>
            <a:spLocks noChangeArrowheads="1"/>
          </p:cNvSpPr>
          <p:nvPr/>
        </p:nvSpPr>
        <p:spPr bwMode="auto">
          <a:xfrm>
            <a:off x="393700" y="4686300"/>
            <a:ext cx="4457700" cy="1436688"/>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693748" name="AutoShape 52"/>
          <p:cNvSpPr>
            <a:spLocks noChangeArrowheads="1"/>
          </p:cNvSpPr>
          <p:nvPr/>
        </p:nvSpPr>
        <p:spPr bwMode="auto">
          <a:xfrm rot="-2689383">
            <a:off x="1587500" y="2146300"/>
            <a:ext cx="787400" cy="762000"/>
          </a:xfrm>
          <a:prstGeom prst="rtTriangle">
            <a:avLst/>
          </a:prstGeom>
          <a:gradFill rotWithShape="1">
            <a:gsLst>
              <a:gs pos="0">
                <a:srgbClr val="C0C0C0"/>
              </a:gs>
              <a:gs pos="50000">
                <a:srgbClr val="FFFFFF"/>
              </a:gs>
              <a:gs pos="100000">
                <a:srgbClr val="C0C0C0"/>
              </a:gs>
            </a:gsLst>
            <a:lin ang="5400000" scaled="1"/>
          </a:gradFill>
          <a:ln w="9525" algn="ctr">
            <a:solidFill>
              <a:srgbClr val="C0C0C0"/>
            </a:solidFill>
            <a:miter lim="800000"/>
            <a:headEnd/>
            <a:tailEnd/>
          </a:ln>
        </p:spPr>
        <p:txBody>
          <a:bodyPr wrap="none" anchor="ctr"/>
          <a:lstStyle/>
          <a:p>
            <a:pPr algn="ctr">
              <a:spcBef>
                <a:spcPct val="50000"/>
              </a:spcBef>
            </a:pPr>
            <a:endParaRPr lang="zh-CN" altLang="en-US"/>
          </a:p>
        </p:txBody>
      </p:sp>
      <p:sp>
        <p:nvSpPr>
          <p:cNvPr id="1693749" name="AutoShape 53"/>
          <p:cNvSpPr>
            <a:spLocks noChangeArrowheads="1"/>
          </p:cNvSpPr>
          <p:nvPr/>
        </p:nvSpPr>
        <p:spPr bwMode="auto">
          <a:xfrm rot="-2689383">
            <a:off x="3048000" y="2146300"/>
            <a:ext cx="787400" cy="762000"/>
          </a:xfrm>
          <a:prstGeom prst="rtTriangle">
            <a:avLst/>
          </a:prstGeom>
          <a:gradFill rotWithShape="1">
            <a:gsLst>
              <a:gs pos="0">
                <a:srgbClr val="C0C0C0"/>
              </a:gs>
              <a:gs pos="50000">
                <a:srgbClr val="FFFFFF"/>
              </a:gs>
              <a:gs pos="100000">
                <a:srgbClr val="C0C0C0"/>
              </a:gs>
            </a:gsLst>
            <a:lin ang="5400000" scaled="1"/>
          </a:gradFill>
          <a:ln w="9525" algn="ctr">
            <a:solidFill>
              <a:srgbClr val="C0C0C0"/>
            </a:solidFill>
            <a:miter lim="800000"/>
            <a:headEnd/>
            <a:tailEnd/>
          </a:ln>
        </p:spPr>
        <p:txBody>
          <a:bodyPr wrap="none" anchor="ctr"/>
          <a:lstStyle/>
          <a:p>
            <a:pPr algn="ctr">
              <a:spcBef>
                <a:spcPct val="50000"/>
              </a:spcBef>
            </a:pPr>
            <a:endParaRPr lang="zh-CN" altLang="en-US"/>
          </a:p>
        </p:txBody>
      </p:sp>
      <p:grpSp>
        <p:nvGrpSpPr>
          <p:cNvPr id="5" name="Group 125"/>
          <p:cNvGrpSpPr>
            <a:grpSpLocks/>
          </p:cNvGrpSpPr>
          <p:nvPr/>
        </p:nvGrpSpPr>
        <p:grpSpPr bwMode="auto">
          <a:xfrm>
            <a:off x="1619250" y="3028950"/>
            <a:ext cx="2260600" cy="1365250"/>
            <a:chOff x="956" y="2116"/>
            <a:chExt cx="1424" cy="860"/>
          </a:xfrm>
        </p:grpSpPr>
        <p:sp>
          <p:nvSpPr>
            <p:cNvPr id="97333" name="Oval 56"/>
            <p:cNvSpPr>
              <a:spLocks noChangeArrowheads="1"/>
            </p:cNvSpPr>
            <p:nvPr/>
          </p:nvSpPr>
          <p:spPr bwMode="auto">
            <a:xfrm rot="-5400000">
              <a:off x="1372" y="1700"/>
              <a:ext cx="592" cy="1424"/>
            </a:xfrm>
            <a:prstGeom prst="ellipse">
              <a:avLst/>
            </a:prstGeom>
            <a:solidFill>
              <a:schemeClr val="bg1"/>
            </a:solidFill>
            <a:ln w="9525" algn="ctr">
              <a:solidFill>
                <a:srgbClr val="C0C0C0"/>
              </a:solidFill>
              <a:round/>
              <a:headEnd/>
              <a:tailEnd/>
            </a:ln>
            <a:effectLst>
              <a:prstShdw prst="shdw13" dist="53882" dir="13500000">
                <a:srgbClr val="808080">
                  <a:alpha val="50000"/>
                </a:srgbClr>
              </a:prstShdw>
            </a:effectLst>
          </p:spPr>
          <p:txBody>
            <a:bodyPr lIns="92075" tIns="46038" rIns="92075" bIns="46038" anchor="ctr">
              <a:spAutoFit/>
            </a:bodyPr>
            <a:lstStyle/>
            <a:p>
              <a:pPr algn="ctr">
                <a:spcBef>
                  <a:spcPct val="50000"/>
                </a:spcBef>
              </a:pPr>
              <a:endParaRPr lang="zh-CN" altLang="en-US"/>
            </a:p>
          </p:txBody>
        </p:sp>
        <p:sp>
          <p:nvSpPr>
            <p:cNvPr id="97334" name="Rectangle 66"/>
            <p:cNvSpPr>
              <a:spLocks noChangeArrowheads="1"/>
            </p:cNvSpPr>
            <p:nvPr/>
          </p:nvSpPr>
          <p:spPr bwMode="auto">
            <a:xfrm>
              <a:off x="1332" y="2324"/>
              <a:ext cx="688"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latin typeface="微软雅黑" pitchFamily="34" charset="-122"/>
                  <a:ea typeface="微软雅黑" pitchFamily="34" charset="-122"/>
                </a:rPr>
                <a:t>SAN+</a:t>
              </a:r>
              <a:r>
                <a:rPr lang="zh-CN" altLang="en-US">
                  <a:latin typeface="微软雅黑" pitchFamily="34" charset="-122"/>
                  <a:ea typeface="微软雅黑" pitchFamily="34" charset="-122"/>
                </a:rPr>
                <a:t>虚拟化</a:t>
              </a:r>
            </a:p>
          </p:txBody>
        </p:sp>
        <p:sp>
          <p:nvSpPr>
            <p:cNvPr id="97335" name="AutoShape 68"/>
            <p:cNvSpPr>
              <a:spLocks noChangeArrowheads="1"/>
            </p:cNvSpPr>
            <p:nvPr/>
          </p:nvSpPr>
          <p:spPr bwMode="auto">
            <a:xfrm rot="-2689383">
              <a:off x="1400" y="2496"/>
              <a:ext cx="496" cy="480"/>
            </a:xfrm>
            <a:prstGeom prst="rtTriangle">
              <a:avLst/>
            </a:prstGeom>
            <a:gradFill rotWithShape="1">
              <a:gsLst>
                <a:gs pos="0">
                  <a:srgbClr val="C0C0C0"/>
                </a:gs>
                <a:gs pos="50000">
                  <a:srgbClr val="FFFFFF"/>
                </a:gs>
                <a:gs pos="100000">
                  <a:srgbClr val="C0C0C0"/>
                </a:gs>
              </a:gsLst>
              <a:lin ang="5400000" scaled="1"/>
            </a:gradFill>
            <a:ln w="9525" algn="ctr">
              <a:solidFill>
                <a:srgbClr val="C0C0C0"/>
              </a:solidFill>
              <a:miter lim="800000"/>
              <a:headEnd/>
              <a:tailEnd/>
            </a:ln>
          </p:spPr>
          <p:txBody>
            <a:bodyPr wrap="none" anchor="ctr"/>
            <a:lstStyle/>
            <a:p>
              <a:pPr algn="ctr">
                <a:spcBef>
                  <a:spcPct val="50000"/>
                </a:spcBef>
              </a:pPr>
              <a:endParaRPr lang="zh-CN" altLang="en-US"/>
            </a:p>
          </p:txBody>
        </p:sp>
      </p:grpSp>
      <p:pic>
        <p:nvPicPr>
          <p:cNvPr id="1693765" name="Picture 69" descr="Dell | EMC CX300">
            <a:hlinkClick r:id="rId5"/>
          </p:cNvPr>
          <p:cNvPicPr>
            <a:picLocks noChangeAspect="1" noChangeArrowheads="1"/>
          </p:cNvPicPr>
          <p:nvPr/>
        </p:nvPicPr>
        <p:blipFill>
          <a:blip r:embed="rId6"/>
          <a:srcRect/>
          <a:stretch>
            <a:fillRect/>
          </a:stretch>
        </p:blipFill>
        <p:spPr bwMode="auto">
          <a:xfrm>
            <a:off x="520700" y="5308600"/>
            <a:ext cx="914400" cy="808038"/>
          </a:xfrm>
          <a:prstGeom prst="rect">
            <a:avLst/>
          </a:prstGeom>
          <a:noFill/>
          <a:ln w="9525">
            <a:noFill/>
            <a:miter lim="800000"/>
            <a:headEnd/>
            <a:tailEnd/>
          </a:ln>
        </p:spPr>
      </p:pic>
      <p:pic>
        <p:nvPicPr>
          <p:cNvPr id="1693766" name="Picture 70" descr="DS3200_Left"/>
          <p:cNvPicPr>
            <a:picLocks noChangeAspect="1" noChangeArrowheads="1"/>
          </p:cNvPicPr>
          <p:nvPr/>
        </p:nvPicPr>
        <p:blipFill>
          <a:blip r:embed="rId7"/>
          <a:srcRect/>
          <a:stretch>
            <a:fillRect/>
          </a:stretch>
        </p:blipFill>
        <p:spPr bwMode="auto">
          <a:xfrm>
            <a:off x="3711575" y="5510213"/>
            <a:ext cx="1049338" cy="500062"/>
          </a:xfrm>
          <a:prstGeom prst="rect">
            <a:avLst/>
          </a:prstGeom>
          <a:noFill/>
          <a:ln w="9525">
            <a:noFill/>
            <a:miter lim="800000"/>
            <a:headEnd/>
            <a:tailEnd/>
          </a:ln>
        </p:spPr>
      </p:pic>
      <p:pic>
        <p:nvPicPr>
          <p:cNvPr id="1693768" name="Picture 72" descr="MSA30 new"/>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1592263" y="5497513"/>
            <a:ext cx="965200" cy="495300"/>
          </a:xfrm>
          <a:prstGeom prst="rect">
            <a:avLst/>
          </a:prstGeom>
          <a:noFill/>
          <a:ln w="9525">
            <a:noFill/>
            <a:miter lim="800000"/>
            <a:headEnd/>
            <a:tailEnd/>
          </a:ln>
        </p:spPr>
      </p:pic>
      <p:pic>
        <p:nvPicPr>
          <p:cNvPr id="1693769" name="Picture 73" descr="AS400-1"/>
          <p:cNvPicPr>
            <a:picLocks noChangeAspect="1" noChangeArrowheads="1"/>
          </p:cNvPicPr>
          <p:nvPr/>
        </p:nvPicPr>
        <p:blipFill>
          <a:blip r:embed="rId9"/>
          <a:srcRect/>
          <a:stretch>
            <a:fillRect/>
          </a:stretch>
        </p:blipFill>
        <p:spPr bwMode="auto">
          <a:xfrm>
            <a:off x="2657475" y="5572125"/>
            <a:ext cx="1025525" cy="452438"/>
          </a:xfrm>
          <a:prstGeom prst="rect">
            <a:avLst/>
          </a:prstGeom>
          <a:noFill/>
          <a:ln w="9525">
            <a:noFill/>
            <a:miter lim="800000"/>
            <a:headEnd/>
            <a:tailEnd/>
          </a:ln>
        </p:spPr>
      </p:pic>
      <p:sp>
        <p:nvSpPr>
          <p:cNvPr id="1693783" name="Rectangle 87"/>
          <p:cNvSpPr>
            <a:spLocks noChangeArrowheads="1"/>
          </p:cNvSpPr>
          <p:nvPr/>
        </p:nvSpPr>
        <p:spPr bwMode="auto">
          <a:xfrm>
            <a:off x="6500813" y="1773238"/>
            <a:ext cx="860425" cy="274637"/>
          </a:xfrm>
          <a:prstGeom prst="rect">
            <a:avLst/>
          </a:prstGeom>
          <a:noFill/>
          <a:ln w="9525" algn="ctr">
            <a:noFill/>
            <a:miter lim="800000"/>
            <a:headEnd/>
            <a:tailEnd/>
          </a:ln>
        </p:spPr>
        <p:txBody>
          <a:bodyPr wrap="none">
            <a:spAutoFit/>
          </a:bodyPr>
          <a:lstStyle/>
          <a:p>
            <a:pPr algn="ctr">
              <a:spcBef>
                <a:spcPct val="50000"/>
              </a:spcBef>
              <a:buFontTx/>
              <a:buChar char="•"/>
              <a:tabLst>
                <a:tab pos="6342063" algn="r"/>
              </a:tabLst>
            </a:pPr>
            <a:r>
              <a:rPr lang="zh-CN" altLang="en-US">
                <a:latin typeface="微软雅黑" pitchFamily="34" charset="-122"/>
                <a:ea typeface="微软雅黑" pitchFamily="34" charset="-122"/>
              </a:rPr>
              <a:t>基于主机</a:t>
            </a:r>
          </a:p>
        </p:txBody>
      </p:sp>
      <p:sp>
        <p:nvSpPr>
          <p:cNvPr id="1693784" name="Rectangle 88"/>
          <p:cNvSpPr>
            <a:spLocks noChangeArrowheads="1"/>
          </p:cNvSpPr>
          <p:nvPr/>
        </p:nvSpPr>
        <p:spPr bwMode="auto">
          <a:xfrm>
            <a:off x="6507163" y="2319338"/>
            <a:ext cx="1165225" cy="274637"/>
          </a:xfrm>
          <a:prstGeom prst="rect">
            <a:avLst/>
          </a:prstGeom>
          <a:noFill/>
          <a:ln w="9525" algn="ctr">
            <a:noFill/>
            <a:miter lim="800000"/>
            <a:headEnd/>
            <a:tailEnd/>
          </a:ln>
        </p:spPr>
        <p:txBody>
          <a:bodyPr wrap="none">
            <a:spAutoFit/>
          </a:bodyPr>
          <a:lstStyle/>
          <a:p>
            <a:pPr algn="ctr">
              <a:spcBef>
                <a:spcPct val="50000"/>
              </a:spcBef>
              <a:buFontTx/>
              <a:buChar char="•"/>
              <a:tabLst>
                <a:tab pos="6342063" algn="r"/>
              </a:tabLst>
            </a:pPr>
            <a:r>
              <a:rPr lang="zh-CN" altLang="en-US">
                <a:latin typeface="微软雅黑" pitchFamily="34" charset="-122"/>
                <a:ea typeface="微软雅黑" pitchFamily="34" charset="-122"/>
              </a:rPr>
              <a:t>基于存储设备</a:t>
            </a:r>
          </a:p>
        </p:txBody>
      </p:sp>
      <p:grpSp>
        <p:nvGrpSpPr>
          <p:cNvPr id="6" name="Group 112"/>
          <p:cNvGrpSpPr>
            <a:grpSpLocks/>
          </p:cNvGrpSpPr>
          <p:nvPr/>
        </p:nvGrpSpPr>
        <p:grpSpPr bwMode="auto">
          <a:xfrm>
            <a:off x="760413" y="5184775"/>
            <a:ext cx="420687" cy="407988"/>
            <a:chOff x="423" y="3530"/>
            <a:chExt cx="265" cy="257"/>
          </a:xfrm>
        </p:grpSpPr>
        <p:pic>
          <p:nvPicPr>
            <p:cNvPr id="97331" name="Picture 45" descr="Storage_icon_01"/>
            <p:cNvPicPr preferRelativeResize="0">
              <a:picLocks noChangeAspect="1" noChangeArrowheads="1"/>
            </p:cNvPicPr>
            <p:nvPr/>
          </p:nvPicPr>
          <p:blipFill>
            <a:blip r:embed="rId10"/>
            <a:srcRect/>
            <a:stretch>
              <a:fillRect/>
            </a:stretch>
          </p:blipFill>
          <p:spPr bwMode="auto">
            <a:xfrm>
              <a:off x="423" y="3530"/>
              <a:ext cx="265" cy="257"/>
            </a:xfrm>
            <a:prstGeom prst="rect">
              <a:avLst/>
            </a:prstGeom>
            <a:noFill/>
            <a:ln w="9525">
              <a:noFill/>
              <a:miter lim="800000"/>
              <a:headEnd/>
              <a:tailEnd/>
            </a:ln>
          </p:spPr>
        </p:pic>
        <p:sp>
          <p:nvSpPr>
            <p:cNvPr id="97332" name="Rectangle 104"/>
            <p:cNvSpPr>
              <a:spLocks noChangeArrowheads="1"/>
            </p:cNvSpPr>
            <p:nvPr/>
          </p:nvSpPr>
          <p:spPr bwMode="auto">
            <a:xfrm>
              <a:off x="471" y="3589"/>
              <a:ext cx="185"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ea typeface="华文细黑" pitchFamily="2" charset="-122"/>
                </a:rPr>
                <a:t>A</a:t>
              </a:r>
            </a:p>
          </p:txBody>
        </p:sp>
      </p:grpSp>
      <p:grpSp>
        <p:nvGrpSpPr>
          <p:cNvPr id="7" name="Group 113"/>
          <p:cNvGrpSpPr>
            <a:grpSpLocks/>
          </p:cNvGrpSpPr>
          <p:nvPr/>
        </p:nvGrpSpPr>
        <p:grpSpPr bwMode="auto">
          <a:xfrm>
            <a:off x="1878013" y="5184775"/>
            <a:ext cx="420687" cy="407988"/>
            <a:chOff x="1127" y="3530"/>
            <a:chExt cx="265" cy="257"/>
          </a:xfrm>
        </p:grpSpPr>
        <p:pic>
          <p:nvPicPr>
            <p:cNvPr id="97329" name="Picture 45" descr="Storage_icon_01"/>
            <p:cNvPicPr preferRelativeResize="0">
              <a:picLocks noChangeAspect="1" noChangeArrowheads="1"/>
            </p:cNvPicPr>
            <p:nvPr/>
          </p:nvPicPr>
          <p:blipFill>
            <a:blip r:embed="rId10"/>
            <a:srcRect/>
            <a:stretch>
              <a:fillRect/>
            </a:stretch>
          </p:blipFill>
          <p:spPr bwMode="auto">
            <a:xfrm>
              <a:off x="1127" y="3530"/>
              <a:ext cx="265" cy="257"/>
            </a:xfrm>
            <a:prstGeom prst="rect">
              <a:avLst/>
            </a:prstGeom>
            <a:noFill/>
            <a:ln w="9525">
              <a:noFill/>
              <a:miter lim="800000"/>
              <a:headEnd/>
              <a:tailEnd/>
            </a:ln>
          </p:spPr>
        </p:pic>
        <p:sp>
          <p:nvSpPr>
            <p:cNvPr id="97330" name="Rectangle 106"/>
            <p:cNvSpPr>
              <a:spLocks noChangeArrowheads="1"/>
            </p:cNvSpPr>
            <p:nvPr/>
          </p:nvSpPr>
          <p:spPr bwMode="auto">
            <a:xfrm>
              <a:off x="1175" y="3589"/>
              <a:ext cx="185"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ea typeface="华文细黑" pitchFamily="2" charset="-122"/>
                </a:rPr>
                <a:t>B</a:t>
              </a:r>
            </a:p>
          </p:txBody>
        </p:sp>
      </p:grpSp>
      <p:grpSp>
        <p:nvGrpSpPr>
          <p:cNvPr id="8" name="Group 114"/>
          <p:cNvGrpSpPr>
            <a:grpSpLocks/>
          </p:cNvGrpSpPr>
          <p:nvPr/>
        </p:nvGrpSpPr>
        <p:grpSpPr bwMode="auto">
          <a:xfrm>
            <a:off x="2970213" y="5184775"/>
            <a:ext cx="420687" cy="407988"/>
            <a:chOff x="1815" y="3530"/>
            <a:chExt cx="265" cy="257"/>
          </a:xfrm>
        </p:grpSpPr>
        <p:pic>
          <p:nvPicPr>
            <p:cNvPr id="97327" name="Picture 45" descr="Storage_icon_01"/>
            <p:cNvPicPr preferRelativeResize="0">
              <a:picLocks noChangeAspect="1" noChangeArrowheads="1"/>
            </p:cNvPicPr>
            <p:nvPr/>
          </p:nvPicPr>
          <p:blipFill>
            <a:blip r:embed="rId10"/>
            <a:srcRect/>
            <a:stretch>
              <a:fillRect/>
            </a:stretch>
          </p:blipFill>
          <p:spPr bwMode="auto">
            <a:xfrm>
              <a:off x="1815" y="3530"/>
              <a:ext cx="265" cy="257"/>
            </a:xfrm>
            <a:prstGeom prst="rect">
              <a:avLst/>
            </a:prstGeom>
            <a:noFill/>
            <a:ln w="9525">
              <a:noFill/>
              <a:miter lim="800000"/>
              <a:headEnd/>
              <a:tailEnd/>
            </a:ln>
          </p:spPr>
        </p:pic>
        <p:sp>
          <p:nvSpPr>
            <p:cNvPr id="97328" name="Rectangle 107"/>
            <p:cNvSpPr>
              <a:spLocks noChangeArrowheads="1"/>
            </p:cNvSpPr>
            <p:nvPr/>
          </p:nvSpPr>
          <p:spPr bwMode="auto">
            <a:xfrm>
              <a:off x="1863" y="3589"/>
              <a:ext cx="185"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ea typeface="华文细黑" pitchFamily="2" charset="-122"/>
                </a:rPr>
                <a:t>C</a:t>
              </a:r>
            </a:p>
          </p:txBody>
        </p:sp>
      </p:grpSp>
      <p:grpSp>
        <p:nvGrpSpPr>
          <p:cNvPr id="9" name="Group 115"/>
          <p:cNvGrpSpPr>
            <a:grpSpLocks/>
          </p:cNvGrpSpPr>
          <p:nvPr/>
        </p:nvGrpSpPr>
        <p:grpSpPr bwMode="auto">
          <a:xfrm>
            <a:off x="4075113" y="5184775"/>
            <a:ext cx="420687" cy="407988"/>
            <a:chOff x="2511" y="3530"/>
            <a:chExt cx="265" cy="257"/>
          </a:xfrm>
        </p:grpSpPr>
        <p:pic>
          <p:nvPicPr>
            <p:cNvPr id="97325" name="Picture 45" descr="Storage_icon_01"/>
            <p:cNvPicPr preferRelativeResize="0">
              <a:picLocks noChangeAspect="1" noChangeArrowheads="1"/>
            </p:cNvPicPr>
            <p:nvPr/>
          </p:nvPicPr>
          <p:blipFill>
            <a:blip r:embed="rId10"/>
            <a:srcRect/>
            <a:stretch>
              <a:fillRect/>
            </a:stretch>
          </p:blipFill>
          <p:spPr bwMode="auto">
            <a:xfrm>
              <a:off x="2511" y="3530"/>
              <a:ext cx="265" cy="257"/>
            </a:xfrm>
            <a:prstGeom prst="rect">
              <a:avLst/>
            </a:prstGeom>
            <a:noFill/>
            <a:ln w="9525">
              <a:noFill/>
              <a:miter lim="800000"/>
              <a:headEnd/>
              <a:tailEnd/>
            </a:ln>
          </p:spPr>
        </p:pic>
        <p:sp>
          <p:nvSpPr>
            <p:cNvPr id="97326" name="Rectangle 109"/>
            <p:cNvSpPr>
              <a:spLocks noChangeArrowheads="1"/>
            </p:cNvSpPr>
            <p:nvPr/>
          </p:nvSpPr>
          <p:spPr bwMode="auto">
            <a:xfrm>
              <a:off x="2567" y="3589"/>
              <a:ext cx="185" cy="173"/>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a:ea typeface="华文细黑" pitchFamily="2" charset="-122"/>
                </a:rPr>
                <a:t>D</a:t>
              </a:r>
            </a:p>
          </p:txBody>
        </p:sp>
      </p:grpSp>
      <p:grpSp>
        <p:nvGrpSpPr>
          <p:cNvPr id="10" name="Group 116"/>
          <p:cNvGrpSpPr>
            <a:grpSpLocks/>
          </p:cNvGrpSpPr>
          <p:nvPr/>
        </p:nvGrpSpPr>
        <p:grpSpPr bwMode="auto">
          <a:xfrm>
            <a:off x="2074863" y="4710113"/>
            <a:ext cx="1246187" cy="458787"/>
            <a:chOff x="1251" y="3231"/>
            <a:chExt cx="785" cy="289"/>
          </a:xfrm>
        </p:grpSpPr>
        <p:pic>
          <p:nvPicPr>
            <p:cNvPr id="97323" name="Picture 45" descr="Storage_icon_01"/>
            <p:cNvPicPr preferRelativeResize="0">
              <a:picLocks noChangeAspect="1" noChangeArrowheads="1"/>
            </p:cNvPicPr>
            <p:nvPr/>
          </p:nvPicPr>
          <p:blipFill>
            <a:blip r:embed="rId11"/>
            <a:srcRect/>
            <a:stretch>
              <a:fillRect/>
            </a:stretch>
          </p:blipFill>
          <p:spPr bwMode="auto">
            <a:xfrm>
              <a:off x="1251" y="3231"/>
              <a:ext cx="785" cy="289"/>
            </a:xfrm>
            <a:prstGeom prst="rect">
              <a:avLst/>
            </a:prstGeom>
            <a:noFill/>
            <a:ln w="9525">
              <a:noFill/>
              <a:miter lim="800000"/>
              <a:headEnd/>
              <a:tailEnd/>
            </a:ln>
          </p:spPr>
        </p:pic>
        <p:sp>
          <p:nvSpPr>
            <p:cNvPr id="97324" name="Rectangle 111"/>
            <p:cNvSpPr>
              <a:spLocks noChangeArrowheads="1"/>
            </p:cNvSpPr>
            <p:nvPr/>
          </p:nvSpPr>
          <p:spPr bwMode="auto">
            <a:xfrm>
              <a:off x="1453" y="3318"/>
              <a:ext cx="356" cy="154"/>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sz="1000" b="0">
                  <a:ea typeface="华文细黑" pitchFamily="2" charset="-122"/>
                </a:rPr>
                <a:t>存储池</a:t>
              </a:r>
            </a:p>
          </p:txBody>
        </p:sp>
      </p:grpSp>
      <p:sp>
        <p:nvSpPr>
          <p:cNvPr id="1693814" name="Freeform 118"/>
          <p:cNvSpPr>
            <a:spLocks/>
          </p:cNvSpPr>
          <p:nvPr/>
        </p:nvSpPr>
        <p:spPr bwMode="auto">
          <a:xfrm>
            <a:off x="679450" y="4972050"/>
            <a:ext cx="2000250" cy="271463"/>
          </a:xfrm>
          <a:custGeom>
            <a:avLst/>
            <a:gdLst/>
            <a:ahLst/>
            <a:cxnLst>
              <a:cxn ang="0">
                <a:pos x="177" y="171"/>
              </a:cxn>
              <a:cxn ang="0">
                <a:pos x="180" y="120"/>
              </a:cxn>
              <a:cxn ang="0">
                <a:pos x="1260" y="0"/>
              </a:cxn>
            </a:cxnLst>
            <a:rect l="0" t="0" r="r" b="b"/>
            <a:pathLst>
              <a:path w="1260" h="171">
                <a:moveTo>
                  <a:pt x="177" y="171"/>
                </a:moveTo>
                <a:cubicBezTo>
                  <a:pt x="88" y="159"/>
                  <a:pt x="0" y="148"/>
                  <a:pt x="180" y="120"/>
                </a:cubicBezTo>
                <a:cubicBezTo>
                  <a:pt x="360" y="92"/>
                  <a:pt x="1080" y="20"/>
                  <a:pt x="1260" y="0"/>
                </a:cubicBezTo>
              </a:path>
            </a:pathLst>
          </a:custGeom>
          <a:noFill/>
          <a:ln w="9525" cap="flat" cmpd="sng">
            <a:solidFill>
              <a:schemeClr val="accent1"/>
            </a:solidFill>
            <a:prstDash val="solid"/>
            <a:round/>
            <a:headEnd/>
            <a:tailEnd/>
          </a:ln>
          <a:effectLst>
            <a:prstShdw prst="shdw18" dist="17961" dir="13500000">
              <a:schemeClr val="accent1">
                <a:gamma/>
                <a:shade val="60000"/>
                <a:invGamma/>
              </a:schemeClr>
            </a:prstShdw>
          </a:effectLst>
        </p:spPr>
        <p:txBody>
          <a:bodyPr/>
          <a:lstStyle/>
          <a:p>
            <a:pPr algn="ctr">
              <a:spcBef>
                <a:spcPct val="50000"/>
              </a:spcBef>
              <a:defRPr/>
            </a:pPr>
            <a:endParaRPr lang="zh-CN" altLang="en-US">
              <a:ea typeface="宋体" pitchFamily="2" charset="-122"/>
            </a:endParaRPr>
          </a:p>
        </p:txBody>
      </p:sp>
      <p:sp>
        <p:nvSpPr>
          <p:cNvPr id="1693815" name="Freeform 119"/>
          <p:cNvSpPr>
            <a:spLocks/>
          </p:cNvSpPr>
          <p:nvPr/>
        </p:nvSpPr>
        <p:spPr bwMode="auto">
          <a:xfrm>
            <a:off x="1985963" y="4972050"/>
            <a:ext cx="693737" cy="266700"/>
          </a:xfrm>
          <a:custGeom>
            <a:avLst/>
            <a:gdLst/>
            <a:ahLst/>
            <a:cxnLst>
              <a:cxn ang="0">
                <a:pos x="62" y="168"/>
              </a:cxn>
              <a:cxn ang="0">
                <a:pos x="62" y="123"/>
              </a:cxn>
              <a:cxn ang="0">
                <a:pos x="437" y="0"/>
              </a:cxn>
            </a:cxnLst>
            <a:rect l="0" t="0" r="r" b="b"/>
            <a:pathLst>
              <a:path w="437" h="168">
                <a:moveTo>
                  <a:pt x="62" y="168"/>
                </a:moveTo>
                <a:cubicBezTo>
                  <a:pt x="31" y="159"/>
                  <a:pt x="0" y="151"/>
                  <a:pt x="62" y="123"/>
                </a:cubicBezTo>
                <a:cubicBezTo>
                  <a:pt x="124" y="95"/>
                  <a:pt x="280" y="47"/>
                  <a:pt x="437" y="0"/>
                </a:cubicBezTo>
              </a:path>
            </a:pathLst>
          </a:custGeom>
          <a:noFill/>
          <a:ln w="9525" cap="flat" cmpd="sng">
            <a:solidFill>
              <a:schemeClr val="accent1"/>
            </a:solidFill>
            <a:prstDash val="solid"/>
            <a:round/>
            <a:headEnd type="none" w="med" len="med"/>
            <a:tailEnd type="none" w="med" len="med"/>
          </a:ln>
          <a:effectLst>
            <a:prstShdw prst="shdw18" dist="17961" dir="13500000">
              <a:schemeClr val="accent1">
                <a:gamma/>
                <a:shade val="60000"/>
                <a:invGamma/>
              </a:schemeClr>
            </a:prstShdw>
          </a:effectLst>
        </p:spPr>
        <p:txBody>
          <a:bodyPr/>
          <a:lstStyle/>
          <a:p>
            <a:pPr algn="ctr">
              <a:spcBef>
                <a:spcPct val="50000"/>
              </a:spcBef>
              <a:defRPr/>
            </a:pPr>
            <a:endParaRPr lang="zh-CN" altLang="en-US">
              <a:ea typeface="宋体" pitchFamily="2" charset="-122"/>
            </a:endParaRPr>
          </a:p>
        </p:txBody>
      </p:sp>
      <p:sp>
        <p:nvSpPr>
          <p:cNvPr id="1693816" name="Freeform 120"/>
          <p:cNvSpPr>
            <a:spLocks/>
          </p:cNvSpPr>
          <p:nvPr/>
        </p:nvSpPr>
        <p:spPr bwMode="auto">
          <a:xfrm>
            <a:off x="2679700" y="4972050"/>
            <a:ext cx="571500" cy="266700"/>
          </a:xfrm>
          <a:custGeom>
            <a:avLst/>
            <a:gdLst/>
            <a:ahLst/>
            <a:cxnLst>
              <a:cxn ang="0">
                <a:pos x="309" y="168"/>
              </a:cxn>
              <a:cxn ang="0">
                <a:pos x="309" y="123"/>
              </a:cxn>
              <a:cxn ang="0">
                <a:pos x="0" y="0"/>
              </a:cxn>
            </a:cxnLst>
            <a:rect l="0" t="0" r="r" b="b"/>
            <a:pathLst>
              <a:path w="360" h="168">
                <a:moveTo>
                  <a:pt x="309" y="168"/>
                </a:moveTo>
                <a:cubicBezTo>
                  <a:pt x="334" y="159"/>
                  <a:pt x="360" y="151"/>
                  <a:pt x="309" y="123"/>
                </a:cubicBezTo>
                <a:cubicBezTo>
                  <a:pt x="258" y="95"/>
                  <a:pt x="129" y="47"/>
                  <a:pt x="0" y="0"/>
                </a:cubicBezTo>
              </a:path>
            </a:pathLst>
          </a:custGeom>
          <a:noFill/>
          <a:ln w="9525" cap="flat" cmpd="sng">
            <a:solidFill>
              <a:schemeClr val="accent1"/>
            </a:solidFill>
            <a:prstDash val="solid"/>
            <a:round/>
            <a:headEnd type="none" w="med" len="med"/>
            <a:tailEnd type="none" w="med" len="med"/>
          </a:ln>
          <a:effectLst>
            <a:prstShdw prst="shdw18" dist="17961" dir="13500000">
              <a:schemeClr val="accent1">
                <a:gamma/>
                <a:shade val="60000"/>
                <a:invGamma/>
              </a:schemeClr>
            </a:prstShdw>
          </a:effectLst>
        </p:spPr>
        <p:txBody>
          <a:bodyPr/>
          <a:lstStyle/>
          <a:p>
            <a:pPr algn="ctr">
              <a:spcBef>
                <a:spcPct val="50000"/>
              </a:spcBef>
              <a:defRPr/>
            </a:pPr>
            <a:endParaRPr lang="zh-CN" altLang="en-US">
              <a:ea typeface="宋体" pitchFamily="2" charset="-122"/>
            </a:endParaRPr>
          </a:p>
        </p:txBody>
      </p:sp>
      <p:sp>
        <p:nvSpPr>
          <p:cNvPr id="1693817" name="Freeform 121"/>
          <p:cNvSpPr>
            <a:spLocks/>
          </p:cNvSpPr>
          <p:nvPr/>
        </p:nvSpPr>
        <p:spPr bwMode="auto">
          <a:xfrm>
            <a:off x="2679700" y="4976813"/>
            <a:ext cx="1860550" cy="257175"/>
          </a:xfrm>
          <a:custGeom>
            <a:avLst/>
            <a:gdLst/>
            <a:ahLst/>
            <a:cxnLst>
              <a:cxn ang="0">
                <a:pos x="1005" y="162"/>
              </a:cxn>
              <a:cxn ang="0">
                <a:pos x="1005" y="120"/>
              </a:cxn>
              <a:cxn ang="0">
                <a:pos x="0" y="0"/>
              </a:cxn>
            </a:cxnLst>
            <a:rect l="0" t="0" r="r" b="b"/>
            <a:pathLst>
              <a:path w="1172" h="162">
                <a:moveTo>
                  <a:pt x="1005" y="162"/>
                </a:moveTo>
                <a:cubicBezTo>
                  <a:pt x="1088" y="154"/>
                  <a:pt x="1172" y="147"/>
                  <a:pt x="1005" y="120"/>
                </a:cubicBezTo>
                <a:cubicBezTo>
                  <a:pt x="838" y="93"/>
                  <a:pt x="167" y="20"/>
                  <a:pt x="0" y="0"/>
                </a:cubicBezTo>
              </a:path>
            </a:pathLst>
          </a:custGeom>
          <a:noFill/>
          <a:ln w="9525" cap="flat" cmpd="sng">
            <a:solidFill>
              <a:schemeClr val="accent1"/>
            </a:solidFill>
            <a:prstDash val="solid"/>
            <a:round/>
            <a:headEnd type="none" w="med" len="med"/>
            <a:tailEnd type="none" w="med" len="med"/>
          </a:ln>
          <a:effectLst>
            <a:prstShdw prst="shdw18" dist="17961" dir="13500000">
              <a:schemeClr val="accent1">
                <a:gamma/>
                <a:shade val="60000"/>
                <a:invGamma/>
              </a:schemeClr>
            </a:prstShdw>
          </a:effectLst>
        </p:spPr>
        <p:txBody>
          <a:bodyPr/>
          <a:lstStyle/>
          <a:p>
            <a:pPr algn="ctr">
              <a:spcBef>
                <a:spcPct val="50000"/>
              </a:spcBef>
              <a:defRPr/>
            </a:pPr>
            <a:endParaRPr lang="zh-CN" altLang="en-US">
              <a:ea typeface="宋体" pitchFamily="2" charset="-122"/>
            </a:endParaRPr>
          </a:p>
        </p:txBody>
      </p:sp>
      <p:grpSp>
        <p:nvGrpSpPr>
          <p:cNvPr id="11" name="Group 137"/>
          <p:cNvGrpSpPr>
            <a:grpSpLocks/>
          </p:cNvGrpSpPr>
          <p:nvPr/>
        </p:nvGrpSpPr>
        <p:grpSpPr bwMode="auto">
          <a:xfrm>
            <a:off x="1752600" y="2292350"/>
            <a:ext cx="2228850" cy="2533650"/>
            <a:chOff x="1040" y="1652"/>
            <a:chExt cx="1404" cy="1596"/>
          </a:xfrm>
        </p:grpSpPr>
        <p:sp>
          <p:nvSpPr>
            <p:cNvPr id="97320" name="Line 134"/>
            <p:cNvSpPr>
              <a:spLocks noChangeShapeType="1"/>
            </p:cNvSpPr>
            <p:nvPr/>
          </p:nvSpPr>
          <p:spPr bwMode="auto">
            <a:xfrm>
              <a:off x="1040" y="1652"/>
              <a:ext cx="592" cy="1592"/>
            </a:xfrm>
            <a:prstGeom prst="line">
              <a:avLst/>
            </a:prstGeom>
            <a:noFill/>
            <a:ln w="3175" cap="rnd">
              <a:solidFill>
                <a:srgbClr val="00B050"/>
              </a:solidFill>
              <a:prstDash val="sysDot"/>
              <a:round/>
              <a:headEnd/>
              <a:tailEnd type="triangle" w="med" len="med"/>
            </a:ln>
          </p:spPr>
          <p:txBody>
            <a:bodyPr/>
            <a:lstStyle/>
            <a:p>
              <a:endParaRPr lang="zh-CN" altLang="en-US"/>
            </a:p>
          </p:txBody>
        </p:sp>
        <p:sp>
          <p:nvSpPr>
            <p:cNvPr id="97321" name="Line 135"/>
            <p:cNvSpPr>
              <a:spLocks noChangeShapeType="1"/>
            </p:cNvSpPr>
            <p:nvPr/>
          </p:nvSpPr>
          <p:spPr bwMode="auto">
            <a:xfrm flipH="1">
              <a:off x="1632" y="1652"/>
              <a:ext cx="104" cy="1588"/>
            </a:xfrm>
            <a:prstGeom prst="line">
              <a:avLst/>
            </a:prstGeom>
            <a:noFill/>
            <a:ln w="3175" cap="rnd">
              <a:solidFill>
                <a:srgbClr val="00B050"/>
              </a:solidFill>
              <a:prstDash val="sysDot"/>
              <a:round/>
              <a:headEnd/>
              <a:tailEnd type="triangle" w="med" len="med"/>
            </a:ln>
          </p:spPr>
          <p:txBody>
            <a:bodyPr/>
            <a:lstStyle/>
            <a:p>
              <a:endParaRPr lang="zh-CN" altLang="en-US"/>
            </a:p>
          </p:txBody>
        </p:sp>
        <p:sp>
          <p:nvSpPr>
            <p:cNvPr id="97322" name="Line 136"/>
            <p:cNvSpPr>
              <a:spLocks noChangeShapeType="1"/>
            </p:cNvSpPr>
            <p:nvPr/>
          </p:nvSpPr>
          <p:spPr bwMode="auto">
            <a:xfrm flipH="1">
              <a:off x="1632" y="1656"/>
              <a:ext cx="812" cy="1592"/>
            </a:xfrm>
            <a:prstGeom prst="line">
              <a:avLst/>
            </a:prstGeom>
            <a:noFill/>
            <a:ln w="3175" cap="rnd">
              <a:solidFill>
                <a:srgbClr val="00B050"/>
              </a:solidFill>
              <a:prstDash val="sysDot"/>
              <a:round/>
              <a:headEnd/>
              <a:tailEnd type="triangle" w="med" len="med"/>
            </a:ln>
          </p:spPr>
          <p:txBody>
            <a:bodyPr/>
            <a:lstStyle/>
            <a:p>
              <a:endParaRPr lang="zh-CN" altLang="en-US"/>
            </a:p>
          </p:txBody>
        </p:sp>
      </p:grpSp>
      <p:sp>
        <p:nvSpPr>
          <p:cNvPr id="1693897" name="Rectangle 201"/>
          <p:cNvSpPr>
            <a:spLocks noChangeArrowheads="1"/>
          </p:cNvSpPr>
          <p:nvPr/>
        </p:nvSpPr>
        <p:spPr bwMode="auto">
          <a:xfrm>
            <a:off x="6510338" y="2852738"/>
            <a:ext cx="1165225" cy="274637"/>
          </a:xfrm>
          <a:prstGeom prst="rect">
            <a:avLst/>
          </a:prstGeom>
          <a:noFill/>
          <a:ln w="9525" algn="ctr">
            <a:noFill/>
            <a:miter lim="800000"/>
            <a:headEnd/>
            <a:tailEnd/>
          </a:ln>
        </p:spPr>
        <p:txBody>
          <a:bodyPr wrap="none">
            <a:spAutoFit/>
          </a:bodyPr>
          <a:lstStyle/>
          <a:p>
            <a:pPr algn="ctr">
              <a:spcBef>
                <a:spcPct val="50000"/>
              </a:spcBef>
              <a:buFontTx/>
              <a:buChar char="•"/>
              <a:tabLst>
                <a:tab pos="6342063" algn="r"/>
              </a:tabLst>
            </a:pPr>
            <a:r>
              <a:rPr lang="zh-CN" altLang="en-US">
                <a:latin typeface="微软雅黑" pitchFamily="34" charset="-122"/>
                <a:ea typeface="微软雅黑" pitchFamily="34" charset="-122"/>
              </a:rPr>
              <a:t>基于网络设备</a:t>
            </a:r>
          </a:p>
        </p:txBody>
      </p:sp>
      <p:sp>
        <p:nvSpPr>
          <p:cNvPr id="1693907" name="Rectangle 211"/>
          <p:cNvSpPr>
            <a:spLocks noChangeArrowheads="1"/>
          </p:cNvSpPr>
          <p:nvPr/>
        </p:nvSpPr>
        <p:spPr bwMode="auto">
          <a:xfrm>
            <a:off x="5372100" y="4310063"/>
            <a:ext cx="3263900" cy="1815882"/>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600" dirty="0">
                <a:latin typeface="微软雅黑" pitchFamily="34" charset="-122"/>
                <a:ea typeface="微软雅黑" pitchFamily="34" charset="-122"/>
              </a:rPr>
              <a:t>融合：技术基础（更可靠、更可控、更灵活、更易扩展、更低成本</a:t>
            </a:r>
            <a:r>
              <a:rPr lang="zh-CN" altLang="en-US" sz="1600" b="0" dirty="0">
                <a:ea typeface="华文细黑" pitchFamily="2" charset="-122"/>
              </a:rPr>
              <a:t>）</a:t>
            </a:r>
          </a:p>
          <a:p>
            <a:pPr>
              <a:spcBef>
                <a:spcPct val="50000"/>
              </a:spcBef>
              <a:buFontTx/>
              <a:buChar char="•"/>
              <a:tabLst>
                <a:tab pos="6342063" algn="r"/>
              </a:tabLst>
            </a:pPr>
            <a:r>
              <a:rPr lang="zh-CN" altLang="en-US" sz="1600" dirty="0">
                <a:latin typeface="微软雅黑" pitchFamily="34" charset="-122"/>
                <a:ea typeface="微软雅黑" pitchFamily="34" charset="-122"/>
              </a:rPr>
              <a:t>开放：个性化基础（</a:t>
            </a:r>
            <a:r>
              <a:rPr lang="en-US" altLang="zh-CN" sz="1600" dirty="0" err="1">
                <a:latin typeface="微软雅黑" pitchFamily="34" charset="-122"/>
                <a:ea typeface="微软雅黑" pitchFamily="34" charset="-122"/>
              </a:rPr>
              <a:t>SOA</a:t>
            </a:r>
            <a:r>
              <a:rPr lang="zh-CN" altLang="en-US" sz="1600" dirty="0">
                <a:latin typeface="微软雅黑" pitchFamily="34" charset="-122"/>
                <a:ea typeface="微软雅黑" pitchFamily="34" charset="-122"/>
              </a:rPr>
              <a:t>的标准中间件架构和应用开发接口</a:t>
            </a:r>
          </a:p>
          <a:p>
            <a:pPr>
              <a:spcBef>
                <a:spcPct val="50000"/>
              </a:spcBef>
              <a:buFontTx/>
              <a:buChar char="•"/>
              <a:tabLst>
                <a:tab pos="6342063" algn="r"/>
              </a:tabLst>
            </a:pPr>
            <a:r>
              <a:rPr lang="zh-CN" altLang="en-US" sz="1600" dirty="0">
                <a:latin typeface="微软雅黑" pitchFamily="34" charset="-122"/>
                <a:ea typeface="微软雅黑" pitchFamily="34" charset="-122"/>
              </a:rPr>
              <a:t>面向应用：以应用为先导，资源动态分配、统一管理</a:t>
            </a:r>
          </a:p>
        </p:txBody>
      </p:sp>
      <p:grpSp>
        <p:nvGrpSpPr>
          <p:cNvPr id="12" name="组合 103"/>
          <p:cNvGrpSpPr>
            <a:grpSpLocks/>
          </p:cNvGrpSpPr>
          <p:nvPr/>
        </p:nvGrpSpPr>
        <p:grpSpPr bwMode="auto">
          <a:xfrm>
            <a:off x="188913" y="4137025"/>
            <a:ext cx="1204912" cy="449263"/>
            <a:chOff x="6139542" y="3556001"/>
            <a:chExt cx="1248229" cy="507999"/>
          </a:xfrm>
        </p:grpSpPr>
        <p:sp>
          <p:nvSpPr>
            <p:cNvPr id="102" name="AutoShape 8"/>
            <p:cNvSpPr>
              <a:spLocks noChangeArrowheads="1"/>
            </p:cNvSpPr>
            <p:nvPr/>
          </p:nvSpPr>
          <p:spPr bwMode="gray">
            <a:xfrm>
              <a:off x="6139542" y="3556001"/>
              <a:ext cx="1248229" cy="507999"/>
            </a:xfrm>
            <a:prstGeom prst="roundRect">
              <a:avLst>
                <a:gd name="adj" fmla="val 50000"/>
              </a:avLst>
            </a:prstGeom>
            <a:gradFill rotWithShape="1">
              <a:gsLst>
                <a:gs pos="0">
                  <a:srgbClr val="CBFEAE"/>
                </a:gs>
                <a:gs pos="100000">
                  <a:srgbClr val="FCFFFA"/>
                </a:gs>
              </a:gsLst>
              <a:lin ang="0" scaled="1"/>
            </a:gradFill>
            <a:ln w="3175" algn="ctr">
              <a:solidFill>
                <a:schemeClr val="bg1">
                  <a:lumMod val="75000"/>
                </a:schemeClr>
              </a:solidFill>
              <a:round/>
              <a:headEnd/>
              <a:tailEnd/>
            </a:ln>
          </p:spPr>
          <p:txBody>
            <a:bodyPr wrap="none" anchor="ctr"/>
            <a:lstStyle/>
            <a:p>
              <a:pPr algn="ctr">
                <a:spcBef>
                  <a:spcPct val="50000"/>
                </a:spcBef>
                <a:defRPr/>
              </a:pPr>
              <a:endParaRPr lang="en-US" altLang="zh-CN">
                <a:solidFill>
                  <a:srgbClr val="000000"/>
                </a:solidFill>
                <a:ea typeface="宋体" pitchFamily="2" charset="-122"/>
              </a:endParaRPr>
            </a:p>
          </p:txBody>
        </p:sp>
        <p:sp>
          <p:nvSpPr>
            <p:cNvPr id="103" name="矩形 102"/>
            <p:cNvSpPr/>
            <p:nvPr/>
          </p:nvSpPr>
          <p:spPr>
            <a:xfrm>
              <a:off x="6244795" y="3681654"/>
              <a:ext cx="1108441" cy="278233"/>
            </a:xfrm>
            <a:prstGeom prst="rect">
              <a:avLst/>
            </a:prstGeom>
          </p:spPr>
          <p:txBody>
            <a:bodyPr wrap="none">
              <a:spAutoFit/>
            </a:bodyPr>
            <a:lstStyle/>
            <a:p>
              <a:pPr algn="ctr">
                <a:spcBef>
                  <a:spcPct val="50000"/>
                </a:spcBef>
                <a:defRPr/>
              </a:pPr>
              <a:r>
                <a:rPr lang="zh-CN" altLang="en-US" dirty="0">
                  <a:solidFill>
                    <a:schemeClr val="tx1">
                      <a:lumMod val="95000"/>
                      <a:lumOff val="5000"/>
                    </a:schemeClr>
                  </a:solidFill>
                  <a:latin typeface="微软雅黑" pitchFamily="34" charset="-122"/>
                  <a:ea typeface="微软雅黑" pitchFamily="34" charset="-122"/>
                </a:rPr>
                <a:t>存储资源整合</a:t>
              </a:r>
            </a:p>
          </p:txBody>
        </p:sp>
      </p:grpSp>
      <p:grpSp>
        <p:nvGrpSpPr>
          <p:cNvPr id="13" name="组合 104"/>
          <p:cNvGrpSpPr>
            <a:grpSpLocks/>
          </p:cNvGrpSpPr>
          <p:nvPr/>
        </p:nvGrpSpPr>
        <p:grpSpPr bwMode="auto">
          <a:xfrm>
            <a:off x="203200" y="3171825"/>
            <a:ext cx="1204913" cy="449263"/>
            <a:chOff x="6139542" y="3556001"/>
            <a:chExt cx="1248229" cy="507999"/>
          </a:xfrm>
        </p:grpSpPr>
        <p:sp>
          <p:nvSpPr>
            <p:cNvPr id="106" name="AutoShape 8"/>
            <p:cNvSpPr>
              <a:spLocks noChangeArrowheads="1"/>
            </p:cNvSpPr>
            <p:nvPr/>
          </p:nvSpPr>
          <p:spPr bwMode="gray">
            <a:xfrm>
              <a:off x="6139542" y="3556001"/>
              <a:ext cx="1248229" cy="507999"/>
            </a:xfrm>
            <a:prstGeom prst="roundRect">
              <a:avLst>
                <a:gd name="adj" fmla="val 50000"/>
              </a:avLst>
            </a:prstGeom>
            <a:gradFill rotWithShape="1">
              <a:gsLst>
                <a:gs pos="0">
                  <a:srgbClr val="CBFEAE"/>
                </a:gs>
                <a:gs pos="100000">
                  <a:srgbClr val="FCFFFA"/>
                </a:gs>
              </a:gsLst>
              <a:lin ang="0" scaled="1"/>
            </a:gradFill>
            <a:ln w="3175" algn="ctr">
              <a:solidFill>
                <a:schemeClr val="bg1">
                  <a:lumMod val="75000"/>
                </a:schemeClr>
              </a:solidFill>
              <a:round/>
              <a:headEnd/>
              <a:tailEnd/>
            </a:ln>
          </p:spPr>
          <p:txBody>
            <a:bodyPr wrap="none" anchor="ctr"/>
            <a:lstStyle/>
            <a:p>
              <a:pPr algn="ctr">
                <a:spcBef>
                  <a:spcPct val="50000"/>
                </a:spcBef>
                <a:defRPr/>
              </a:pPr>
              <a:endParaRPr lang="en-US" altLang="zh-CN">
                <a:solidFill>
                  <a:srgbClr val="000000"/>
                </a:solidFill>
                <a:ea typeface="宋体" pitchFamily="2" charset="-122"/>
              </a:endParaRPr>
            </a:p>
          </p:txBody>
        </p:sp>
        <p:sp>
          <p:nvSpPr>
            <p:cNvPr id="107" name="矩形 106"/>
            <p:cNvSpPr/>
            <p:nvPr/>
          </p:nvSpPr>
          <p:spPr>
            <a:xfrm>
              <a:off x="6215192" y="3681654"/>
              <a:ext cx="1108440" cy="278233"/>
            </a:xfrm>
            <a:prstGeom prst="rect">
              <a:avLst/>
            </a:prstGeom>
          </p:spPr>
          <p:txBody>
            <a:bodyPr wrap="none">
              <a:spAutoFit/>
            </a:bodyPr>
            <a:lstStyle/>
            <a:p>
              <a:pPr algn="ctr">
                <a:spcBef>
                  <a:spcPct val="50000"/>
                </a:spcBef>
                <a:defRPr/>
              </a:pPr>
              <a:r>
                <a:rPr lang="zh-CN" altLang="en-US" dirty="0">
                  <a:solidFill>
                    <a:schemeClr val="tx1">
                      <a:lumMod val="95000"/>
                      <a:lumOff val="5000"/>
                    </a:schemeClr>
                  </a:solidFill>
                  <a:latin typeface="微软雅黑" pitchFamily="34" charset="-122"/>
                  <a:ea typeface="微软雅黑" pitchFamily="34" charset="-122"/>
                </a:rPr>
                <a:t>统一数据管理</a:t>
              </a:r>
            </a:p>
          </p:txBody>
        </p:sp>
      </p:grpSp>
      <p:grpSp>
        <p:nvGrpSpPr>
          <p:cNvPr id="14" name="组合 107"/>
          <p:cNvGrpSpPr>
            <a:grpSpLocks/>
          </p:cNvGrpSpPr>
          <p:nvPr/>
        </p:nvGrpSpPr>
        <p:grpSpPr bwMode="auto">
          <a:xfrm>
            <a:off x="203200" y="1117600"/>
            <a:ext cx="1204913" cy="449263"/>
            <a:chOff x="6139542" y="3556001"/>
            <a:chExt cx="1248229" cy="507999"/>
          </a:xfrm>
        </p:grpSpPr>
        <p:sp>
          <p:nvSpPr>
            <p:cNvPr id="109" name="AutoShape 8"/>
            <p:cNvSpPr>
              <a:spLocks noChangeArrowheads="1"/>
            </p:cNvSpPr>
            <p:nvPr/>
          </p:nvSpPr>
          <p:spPr bwMode="gray">
            <a:xfrm>
              <a:off x="6139542" y="3556001"/>
              <a:ext cx="1248229" cy="507999"/>
            </a:xfrm>
            <a:prstGeom prst="roundRect">
              <a:avLst>
                <a:gd name="adj" fmla="val 50000"/>
              </a:avLst>
            </a:prstGeom>
            <a:gradFill rotWithShape="1">
              <a:gsLst>
                <a:gs pos="0">
                  <a:srgbClr val="CBFEAE"/>
                </a:gs>
                <a:gs pos="100000">
                  <a:srgbClr val="FCFFFA"/>
                </a:gs>
              </a:gsLst>
              <a:lin ang="0" scaled="1"/>
            </a:gradFill>
            <a:ln w="3175" algn="ctr">
              <a:solidFill>
                <a:schemeClr val="bg1">
                  <a:lumMod val="75000"/>
                </a:schemeClr>
              </a:solidFill>
              <a:round/>
              <a:headEnd/>
              <a:tailEnd/>
            </a:ln>
          </p:spPr>
          <p:txBody>
            <a:bodyPr wrap="none" anchor="ctr"/>
            <a:lstStyle/>
            <a:p>
              <a:pPr algn="ctr">
                <a:spcBef>
                  <a:spcPct val="50000"/>
                </a:spcBef>
                <a:defRPr/>
              </a:pPr>
              <a:endParaRPr lang="en-US" altLang="zh-CN">
                <a:solidFill>
                  <a:srgbClr val="000000"/>
                </a:solidFill>
                <a:ea typeface="宋体" pitchFamily="2" charset="-122"/>
              </a:endParaRPr>
            </a:p>
          </p:txBody>
        </p:sp>
        <p:sp>
          <p:nvSpPr>
            <p:cNvPr id="110" name="矩形 109"/>
            <p:cNvSpPr/>
            <p:nvPr/>
          </p:nvSpPr>
          <p:spPr>
            <a:xfrm>
              <a:off x="6447077" y="3681654"/>
              <a:ext cx="694008" cy="278233"/>
            </a:xfrm>
            <a:prstGeom prst="rect">
              <a:avLst/>
            </a:prstGeom>
          </p:spPr>
          <p:txBody>
            <a:bodyPr wrap="none">
              <a:spAutoFit/>
            </a:bodyPr>
            <a:lstStyle/>
            <a:p>
              <a:pPr algn="ctr">
                <a:spcBef>
                  <a:spcPct val="50000"/>
                </a:spcBef>
                <a:defRPr/>
              </a:pPr>
              <a:r>
                <a:rPr lang="zh-CN" altLang="en-US" dirty="0">
                  <a:solidFill>
                    <a:schemeClr val="tx1">
                      <a:lumMod val="95000"/>
                      <a:lumOff val="5000"/>
                    </a:schemeClr>
                  </a:solidFill>
                  <a:latin typeface="微软雅黑" pitchFamily="34" charset="-122"/>
                  <a:ea typeface="微软雅黑" pitchFamily="34" charset="-122"/>
                </a:rPr>
                <a:t>客户端 </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93765"/>
                                        </p:tgtEl>
                                        <p:attrNameLst>
                                          <p:attrName>style.visibility</p:attrName>
                                        </p:attrNameLst>
                                      </p:cBhvr>
                                      <p:to>
                                        <p:strVal val="visible"/>
                                      </p:to>
                                    </p:set>
                                    <p:animEffect transition="in" filter="blinds(horizontal)">
                                      <p:cBhvr>
                                        <p:cTn id="7" dur="500"/>
                                        <p:tgtEl>
                                          <p:spTgt spid="1693765"/>
                                        </p:tgtEl>
                                      </p:cBhvr>
                                    </p:animEffect>
                                  </p:childTnLst>
                                </p:cTn>
                              </p:par>
                              <p:par>
                                <p:cTn id="8" presetID="3" presetClass="entr" presetSubtype="10" fill="hold" nodeType="withEffect">
                                  <p:stCondLst>
                                    <p:cond delay="0"/>
                                  </p:stCondLst>
                                  <p:childTnLst>
                                    <p:set>
                                      <p:cBhvr>
                                        <p:cTn id="9" dur="1" fill="hold">
                                          <p:stCondLst>
                                            <p:cond delay="0"/>
                                          </p:stCondLst>
                                        </p:cTn>
                                        <p:tgtEl>
                                          <p:spTgt spid="1693768"/>
                                        </p:tgtEl>
                                        <p:attrNameLst>
                                          <p:attrName>style.visibility</p:attrName>
                                        </p:attrNameLst>
                                      </p:cBhvr>
                                      <p:to>
                                        <p:strVal val="visible"/>
                                      </p:to>
                                    </p:set>
                                    <p:animEffect transition="in" filter="blinds(horizontal)">
                                      <p:cBhvr>
                                        <p:cTn id="10" dur="500"/>
                                        <p:tgtEl>
                                          <p:spTgt spid="1693768"/>
                                        </p:tgtEl>
                                      </p:cBhvr>
                                    </p:animEffect>
                                  </p:childTnLst>
                                </p:cTn>
                              </p:par>
                              <p:par>
                                <p:cTn id="11" presetID="3" presetClass="entr" presetSubtype="10" fill="hold" nodeType="withEffect">
                                  <p:stCondLst>
                                    <p:cond delay="0"/>
                                  </p:stCondLst>
                                  <p:childTnLst>
                                    <p:set>
                                      <p:cBhvr>
                                        <p:cTn id="12" dur="1" fill="hold">
                                          <p:stCondLst>
                                            <p:cond delay="0"/>
                                          </p:stCondLst>
                                        </p:cTn>
                                        <p:tgtEl>
                                          <p:spTgt spid="1693769"/>
                                        </p:tgtEl>
                                        <p:attrNameLst>
                                          <p:attrName>style.visibility</p:attrName>
                                        </p:attrNameLst>
                                      </p:cBhvr>
                                      <p:to>
                                        <p:strVal val="visible"/>
                                      </p:to>
                                    </p:set>
                                    <p:animEffect transition="in" filter="blinds(horizontal)">
                                      <p:cBhvr>
                                        <p:cTn id="13" dur="500"/>
                                        <p:tgtEl>
                                          <p:spTgt spid="1693769"/>
                                        </p:tgtEl>
                                      </p:cBhvr>
                                    </p:animEffect>
                                  </p:childTnLst>
                                </p:cTn>
                              </p:par>
                              <p:par>
                                <p:cTn id="14" presetID="3" presetClass="entr" presetSubtype="10" fill="hold" nodeType="withEffect">
                                  <p:stCondLst>
                                    <p:cond delay="0"/>
                                  </p:stCondLst>
                                  <p:childTnLst>
                                    <p:set>
                                      <p:cBhvr>
                                        <p:cTn id="15" dur="1" fill="hold">
                                          <p:stCondLst>
                                            <p:cond delay="0"/>
                                          </p:stCondLst>
                                        </p:cTn>
                                        <p:tgtEl>
                                          <p:spTgt spid="1693766"/>
                                        </p:tgtEl>
                                        <p:attrNameLst>
                                          <p:attrName>style.visibility</p:attrName>
                                        </p:attrNameLst>
                                      </p:cBhvr>
                                      <p:to>
                                        <p:strVal val="visible"/>
                                      </p:to>
                                    </p:set>
                                    <p:animEffect transition="in" filter="blinds(horizontal)">
                                      <p:cBhvr>
                                        <p:cTn id="16" dur="500"/>
                                        <p:tgtEl>
                                          <p:spTgt spid="1693766"/>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693814"/>
                                        </p:tgtEl>
                                        <p:attrNameLst>
                                          <p:attrName>style.visibility</p:attrName>
                                        </p:attrNameLst>
                                      </p:cBhvr>
                                      <p:to>
                                        <p:strVal val="visible"/>
                                      </p:to>
                                    </p:set>
                                    <p:animEffect transition="in" filter="wipe(down)">
                                      <p:cBhvr>
                                        <p:cTn id="36" dur="500"/>
                                        <p:tgtEl>
                                          <p:spTgt spid="1693814"/>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693815"/>
                                        </p:tgtEl>
                                        <p:attrNameLst>
                                          <p:attrName>style.visibility</p:attrName>
                                        </p:attrNameLst>
                                      </p:cBhvr>
                                      <p:to>
                                        <p:strVal val="visible"/>
                                      </p:to>
                                    </p:set>
                                    <p:animEffect transition="in" filter="wipe(down)">
                                      <p:cBhvr>
                                        <p:cTn id="40" dur="500"/>
                                        <p:tgtEl>
                                          <p:spTgt spid="1693815"/>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693816"/>
                                        </p:tgtEl>
                                        <p:attrNameLst>
                                          <p:attrName>style.visibility</p:attrName>
                                        </p:attrNameLst>
                                      </p:cBhvr>
                                      <p:to>
                                        <p:strVal val="visible"/>
                                      </p:to>
                                    </p:set>
                                    <p:animEffect transition="in" filter="wipe(down)">
                                      <p:cBhvr>
                                        <p:cTn id="44" dur="500"/>
                                        <p:tgtEl>
                                          <p:spTgt spid="1693816"/>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1693817"/>
                                        </p:tgtEl>
                                        <p:attrNameLst>
                                          <p:attrName>style.visibility</p:attrName>
                                        </p:attrNameLst>
                                      </p:cBhvr>
                                      <p:to>
                                        <p:strVal val="visible"/>
                                      </p:to>
                                    </p:set>
                                    <p:animEffect transition="in" filter="wipe(down)">
                                      <p:cBhvr>
                                        <p:cTn id="48" dur="500"/>
                                        <p:tgtEl>
                                          <p:spTgt spid="1693817"/>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693763"/>
                                        </p:tgtEl>
                                        <p:attrNameLst>
                                          <p:attrName>style.visibility</p:attrName>
                                        </p:attrNameLst>
                                      </p:cBhvr>
                                      <p:to>
                                        <p:strVal val="visible"/>
                                      </p:to>
                                    </p:set>
                                    <p:animEffect transition="in" filter="wipe(down)">
                                      <p:cBhvr>
                                        <p:cTn id="56" dur="500"/>
                                        <p:tgtEl>
                                          <p:spTgt spid="1693763"/>
                                        </p:tgtEl>
                                      </p:cBhvr>
                                    </p:animEffect>
                                  </p:childTnLst>
                                </p:cTn>
                              </p:par>
                            </p:childTnLst>
                          </p:cTn>
                        </p:par>
                        <p:par>
                          <p:cTn id="57" fill="hold">
                            <p:stCondLst>
                              <p:cond delay="5500"/>
                            </p:stCondLst>
                            <p:childTnLst>
                              <p:par>
                                <p:cTn id="58" presetID="22" presetClass="entr" presetSubtype="4"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down)">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blinds(horizontal)">
                                      <p:cBhvr>
                                        <p:cTn id="74" dur="500"/>
                                        <p:tgtEl>
                                          <p:spTgt spid="4"/>
                                        </p:tgtEl>
                                      </p:cBhvr>
                                    </p:animEffect>
                                  </p:childTnLst>
                                </p:cTn>
                              </p:par>
                            </p:childTnLst>
                          </p:cTn>
                        </p:par>
                        <p:par>
                          <p:cTn id="75" fill="hold">
                            <p:stCondLst>
                              <p:cond delay="500"/>
                            </p:stCondLst>
                            <p:childTnLst>
                              <p:par>
                                <p:cTn id="76" presetID="22" presetClass="entr" presetSubtype="4" fill="hold" grpId="0" nodeType="afterEffect">
                                  <p:stCondLst>
                                    <p:cond delay="0"/>
                                  </p:stCondLst>
                                  <p:childTnLst>
                                    <p:set>
                                      <p:cBhvr>
                                        <p:cTn id="77" dur="1" fill="hold">
                                          <p:stCondLst>
                                            <p:cond delay="0"/>
                                          </p:stCondLst>
                                        </p:cTn>
                                        <p:tgtEl>
                                          <p:spTgt spid="1693749"/>
                                        </p:tgtEl>
                                        <p:attrNameLst>
                                          <p:attrName>style.visibility</p:attrName>
                                        </p:attrNameLst>
                                      </p:cBhvr>
                                      <p:to>
                                        <p:strVal val="visible"/>
                                      </p:to>
                                    </p:set>
                                    <p:animEffect transition="in" filter="wipe(down)">
                                      <p:cBhvr>
                                        <p:cTn id="78" dur="500"/>
                                        <p:tgtEl>
                                          <p:spTgt spid="1693749"/>
                                        </p:tgtEl>
                                      </p:cBhvr>
                                    </p:animEffect>
                                  </p:childTnLst>
                                </p:cTn>
                              </p:par>
                            </p:childTnLst>
                          </p:cTn>
                        </p:par>
                        <p:par>
                          <p:cTn id="79" fill="hold">
                            <p:stCondLst>
                              <p:cond delay="1000"/>
                            </p:stCondLst>
                            <p:childTnLst>
                              <p:par>
                                <p:cTn id="80" presetID="22" presetClass="entr" presetSubtype="4" fill="hold" grpId="0" nodeType="afterEffect">
                                  <p:stCondLst>
                                    <p:cond delay="0"/>
                                  </p:stCondLst>
                                  <p:childTnLst>
                                    <p:set>
                                      <p:cBhvr>
                                        <p:cTn id="81" dur="1" fill="hold">
                                          <p:stCondLst>
                                            <p:cond delay="0"/>
                                          </p:stCondLst>
                                        </p:cTn>
                                        <p:tgtEl>
                                          <p:spTgt spid="1693748"/>
                                        </p:tgtEl>
                                        <p:attrNameLst>
                                          <p:attrName>style.visibility</p:attrName>
                                        </p:attrNameLst>
                                      </p:cBhvr>
                                      <p:to>
                                        <p:strVal val="visible"/>
                                      </p:to>
                                    </p:set>
                                    <p:animEffect transition="in" filter="wipe(down)">
                                      <p:cBhvr>
                                        <p:cTn id="82" dur="500"/>
                                        <p:tgtEl>
                                          <p:spTgt spid="1693748"/>
                                        </p:tgtEl>
                                      </p:cBhvr>
                                    </p:animEffect>
                                  </p:childTnLst>
                                </p:cTn>
                              </p:par>
                            </p:childTnLst>
                          </p:cTn>
                        </p:par>
                        <p:par>
                          <p:cTn id="83" fill="hold">
                            <p:stCondLst>
                              <p:cond delay="1500"/>
                            </p:stCondLst>
                            <p:childTnLst>
                              <p:par>
                                <p:cTn id="84" presetID="22" presetClass="entr" presetSubtype="4" fill="hold" grpId="0" nodeType="afterEffect">
                                  <p:stCondLst>
                                    <p:cond delay="0"/>
                                  </p:stCondLst>
                                  <p:childTnLst>
                                    <p:set>
                                      <p:cBhvr>
                                        <p:cTn id="85" dur="1" fill="hold">
                                          <p:stCondLst>
                                            <p:cond delay="0"/>
                                          </p:stCondLst>
                                        </p:cTn>
                                        <p:tgtEl>
                                          <p:spTgt spid="1693747"/>
                                        </p:tgtEl>
                                        <p:attrNameLst>
                                          <p:attrName>style.visibility</p:attrName>
                                        </p:attrNameLst>
                                      </p:cBhvr>
                                      <p:to>
                                        <p:strVal val="visible"/>
                                      </p:to>
                                    </p:set>
                                    <p:animEffect transition="in" filter="wipe(down)">
                                      <p:cBhvr>
                                        <p:cTn id="86" dur="500"/>
                                        <p:tgtEl>
                                          <p:spTgt spid="1693747"/>
                                        </p:tgtEl>
                                      </p:cBhvr>
                                    </p:animEffect>
                                  </p:childTnLst>
                                </p:cTn>
                              </p:par>
                            </p:childTnLst>
                          </p:cTn>
                        </p:par>
                        <p:par>
                          <p:cTn id="87" fill="hold">
                            <p:stCondLst>
                              <p:cond delay="2000"/>
                            </p:stCondLst>
                            <p:childTnLst>
                              <p:par>
                                <p:cTn id="88" presetID="22" presetClass="entr" presetSubtype="4" fill="hold"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down)">
                                      <p:cBhvr>
                                        <p:cTn id="90" dur="500"/>
                                        <p:tgtEl>
                                          <p:spTgt spid="14"/>
                                        </p:tgtEl>
                                      </p:cBhvr>
                                    </p:animEffect>
                                  </p:childTnLst>
                                </p:cTn>
                              </p:par>
                              <p:par>
                                <p:cTn id="91" presetID="22" presetClass="entr" presetSubtype="1"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wipe(up)">
                                      <p:cBhvr>
                                        <p:cTn id="93" dur="500"/>
                                        <p:tgtEl>
                                          <p:spTgt spid="1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wipe(up)">
                                      <p:cBhvr>
                                        <p:cTn id="98" dur="500"/>
                                        <p:tgtEl>
                                          <p:spTgt spid="2"/>
                                        </p:tgtEl>
                                      </p:cBhvr>
                                    </p:animEffect>
                                  </p:childTnLst>
                                </p:cTn>
                              </p:par>
                              <p:par>
                                <p:cTn id="99" presetID="27" presetClass="entr" presetSubtype="0" fill="hold" grpId="0" nodeType="withEffect">
                                  <p:stCondLst>
                                    <p:cond delay="0"/>
                                  </p:stCondLst>
                                  <p:iterate type="lt">
                                    <p:tmPct val="50000"/>
                                  </p:iterate>
                                  <p:childTnLst>
                                    <p:set>
                                      <p:cBhvr>
                                        <p:cTn id="100" dur="1" fill="hold">
                                          <p:stCondLst>
                                            <p:cond delay="0"/>
                                          </p:stCondLst>
                                        </p:cTn>
                                        <p:tgtEl>
                                          <p:spTgt spid="1693783"/>
                                        </p:tgtEl>
                                        <p:attrNameLst>
                                          <p:attrName>style.visibility</p:attrName>
                                        </p:attrNameLst>
                                      </p:cBhvr>
                                      <p:to>
                                        <p:strVal val="visible"/>
                                      </p:to>
                                    </p:set>
                                    <p:anim calcmode="discrete" valueType="clr">
                                      <p:cBhvr override="childStyle">
                                        <p:cTn id="101" dur="80"/>
                                        <p:tgtEl>
                                          <p:spTgt spid="1693783"/>
                                        </p:tgtEl>
                                        <p:attrNameLst>
                                          <p:attrName>style.color</p:attrName>
                                        </p:attrNameLst>
                                      </p:cBhvr>
                                      <p:tavLst>
                                        <p:tav tm="0">
                                          <p:val>
                                            <p:clrVal>
                                              <a:schemeClr val="accent2"/>
                                            </p:clrVal>
                                          </p:val>
                                        </p:tav>
                                        <p:tav tm="50000">
                                          <p:val>
                                            <p:clrVal>
                                              <a:schemeClr val="hlink"/>
                                            </p:clrVal>
                                          </p:val>
                                        </p:tav>
                                      </p:tavLst>
                                    </p:anim>
                                    <p:anim calcmode="discrete" valueType="clr">
                                      <p:cBhvr>
                                        <p:cTn id="102" dur="80"/>
                                        <p:tgtEl>
                                          <p:spTgt spid="1693783"/>
                                        </p:tgtEl>
                                        <p:attrNameLst>
                                          <p:attrName>fillcolor</p:attrName>
                                        </p:attrNameLst>
                                      </p:cBhvr>
                                      <p:tavLst>
                                        <p:tav tm="0">
                                          <p:val>
                                            <p:clrVal>
                                              <a:schemeClr val="accent2"/>
                                            </p:clrVal>
                                          </p:val>
                                        </p:tav>
                                        <p:tav tm="50000">
                                          <p:val>
                                            <p:clrVal>
                                              <a:schemeClr val="hlink"/>
                                            </p:clrVal>
                                          </p:val>
                                        </p:tav>
                                      </p:tavLst>
                                    </p:anim>
                                    <p:set>
                                      <p:cBhvr>
                                        <p:cTn id="103" dur="80"/>
                                        <p:tgtEl>
                                          <p:spTgt spid="1693783"/>
                                        </p:tgtEl>
                                        <p:attrNameLst>
                                          <p:attrName>fill.type</p:attrName>
                                        </p:attrNameLst>
                                      </p:cBhvr>
                                      <p:to>
                                        <p:strVal val="solid"/>
                                      </p:to>
                                    </p:set>
                                  </p:childTnLst>
                                </p:cTn>
                              </p:par>
                            </p:childTnLst>
                          </p:cTn>
                        </p:par>
                        <p:par>
                          <p:cTn id="104" fill="hold">
                            <p:stCondLst>
                              <p:cond delay="500"/>
                            </p:stCondLst>
                            <p:childTnLst>
                              <p:par>
                                <p:cTn id="105" presetID="27" presetClass="entr" presetSubtype="0" fill="hold" grpId="0" nodeType="afterEffect">
                                  <p:stCondLst>
                                    <p:cond delay="0"/>
                                  </p:stCondLst>
                                  <p:iterate type="lt">
                                    <p:tmPct val="50000"/>
                                  </p:iterate>
                                  <p:childTnLst>
                                    <p:set>
                                      <p:cBhvr>
                                        <p:cTn id="106" dur="1" fill="hold">
                                          <p:stCondLst>
                                            <p:cond delay="0"/>
                                          </p:stCondLst>
                                        </p:cTn>
                                        <p:tgtEl>
                                          <p:spTgt spid="1693784"/>
                                        </p:tgtEl>
                                        <p:attrNameLst>
                                          <p:attrName>style.visibility</p:attrName>
                                        </p:attrNameLst>
                                      </p:cBhvr>
                                      <p:to>
                                        <p:strVal val="visible"/>
                                      </p:to>
                                    </p:set>
                                    <p:anim calcmode="discrete" valueType="clr">
                                      <p:cBhvr override="childStyle">
                                        <p:cTn id="107" dur="80"/>
                                        <p:tgtEl>
                                          <p:spTgt spid="1693784"/>
                                        </p:tgtEl>
                                        <p:attrNameLst>
                                          <p:attrName>style.color</p:attrName>
                                        </p:attrNameLst>
                                      </p:cBhvr>
                                      <p:tavLst>
                                        <p:tav tm="0">
                                          <p:val>
                                            <p:clrVal>
                                              <a:schemeClr val="accent2"/>
                                            </p:clrVal>
                                          </p:val>
                                        </p:tav>
                                        <p:tav tm="50000">
                                          <p:val>
                                            <p:clrVal>
                                              <a:schemeClr val="hlink"/>
                                            </p:clrVal>
                                          </p:val>
                                        </p:tav>
                                      </p:tavLst>
                                    </p:anim>
                                    <p:anim calcmode="discrete" valueType="clr">
                                      <p:cBhvr>
                                        <p:cTn id="108" dur="80"/>
                                        <p:tgtEl>
                                          <p:spTgt spid="1693784"/>
                                        </p:tgtEl>
                                        <p:attrNameLst>
                                          <p:attrName>fillcolor</p:attrName>
                                        </p:attrNameLst>
                                      </p:cBhvr>
                                      <p:tavLst>
                                        <p:tav tm="0">
                                          <p:val>
                                            <p:clrVal>
                                              <a:schemeClr val="accent2"/>
                                            </p:clrVal>
                                          </p:val>
                                        </p:tav>
                                        <p:tav tm="50000">
                                          <p:val>
                                            <p:clrVal>
                                              <a:schemeClr val="hlink"/>
                                            </p:clrVal>
                                          </p:val>
                                        </p:tav>
                                      </p:tavLst>
                                    </p:anim>
                                    <p:set>
                                      <p:cBhvr>
                                        <p:cTn id="109" dur="80"/>
                                        <p:tgtEl>
                                          <p:spTgt spid="1693784"/>
                                        </p:tgtEl>
                                        <p:attrNameLst>
                                          <p:attrName>fill.type</p:attrName>
                                        </p:attrNameLst>
                                      </p:cBhvr>
                                      <p:to>
                                        <p:strVal val="solid"/>
                                      </p:to>
                                    </p:set>
                                  </p:childTnLst>
                                </p:cTn>
                              </p:par>
                            </p:childTnLst>
                          </p:cTn>
                        </p:par>
                        <p:par>
                          <p:cTn id="110" fill="hold">
                            <p:stCondLst>
                              <p:cond delay="780"/>
                            </p:stCondLst>
                            <p:childTnLst>
                              <p:par>
                                <p:cTn id="111" presetID="27" presetClass="entr" presetSubtype="0" fill="hold" grpId="0" nodeType="afterEffect">
                                  <p:stCondLst>
                                    <p:cond delay="0"/>
                                  </p:stCondLst>
                                  <p:iterate type="lt">
                                    <p:tmPct val="50000"/>
                                  </p:iterate>
                                  <p:childTnLst>
                                    <p:set>
                                      <p:cBhvr>
                                        <p:cTn id="112" dur="1" fill="hold">
                                          <p:stCondLst>
                                            <p:cond delay="0"/>
                                          </p:stCondLst>
                                        </p:cTn>
                                        <p:tgtEl>
                                          <p:spTgt spid="1693897"/>
                                        </p:tgtEl>
                                        <p:attrNameLst>
                                          <p:attrName>style.visibility</p:attrName>
                                        </p:attrNameLst>
                                      </p:cBhvr>
                                      <p:to>
                                        <p:strVal val="visible"/>
                                      </p:to>
                                    </p:set>
                                    <p:anim calcmode="discrete" valueType="clr">
                                      <p:cBhvr override="childStyle">
                                        <p:cTn id="113" dur="80"/>
                                        <p:tgtEl>
                                          <p:spTgt spid="1693897"/>
                                        </p:tgtEl>
                                        <p:attrNameLst>
                                          <p:attrName>style.color</p:attrName>
                                        </p:attrNameLst>
                                      </p:cBhvr>
                                      <p:tavLst>
                                        <p:tav tm="0">
                                          <p:val>
                                            <p:clrVal>
                                              <a:schemeClr val="accent2"/>
                                            </p:clrVal>
                                          </p:val>
                                        </p:tav>
                                        <p:tav tm="50000">
                                          <p:val>
                                            <p:clrVal>
                                              <a:schemeClr val="hlink"/>
                                            </p:clrVal>
                                          </p:val>
                                        </p:tav>
                                      </p:tavLst>
                                    </p:anim>
                                    <p:anim calcmode="discrete" valueType="clr">
                                      <p:cBhvr>
                                        <p:cTn id="114" dur="80"/>
                                        <p:tgtEl>
                                          <p:spTgt spid="1693897"/>
                                        </p:tgtEl>
                                        <p:attrNameLst>
                                          <p:attrName>fillcolor</p:attrName>
                                        </p:attrNameLst>
                                      </p:cBhvr>
                                      <p:tavLst>
                                        <p:tav tm="0">
                                          <p:val>
                                            <p:clrVal>
                                              <a:schemeClr val="accent2"/>
                                            </p:clrVal>
                                          </p:val>
                                        </p:tav>
                                        <p:tav tm="50000">
                                          <p:val>
                                            <p:clrVal>
                                              <a:schemeClr val="hlink"/>
                                            </p:clrVal>
                                          </p:val>
                                        </p:tav>
                                      </p:tavLst>
                                    </p:anim>
                                    <p:set>
                                      <p:cBhvr>
                                        <p:cTn id="115" dur="80"/>
                                        <p:tgtEl>
                                          <p:spTgt spid="1693897"/>
                                        </p:tgtEl>
                                        <p:attrNameLst>
                                          <p:attrName>fill.type</p:attrName>
                                        </p:attrNameLst>
                                      </p:cBhvr>
                                      <p:to>
                                        <p:strVal val="solid"/>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wipe(up)">
                                      <p:cBhvr>
                                        <p:cTn id="120" dur="500"/>
                                        <p:tgtEl>
                                          <p:spTgt spid="3"/>
                                        </p:tgtEl>
                                      </p:cBhvr>
                                    </p:animEffect>
                                  </p:childTnLst>
                                </p:cTn>
                              </p:par>
                              <p:par>
                                <p:cTn id="121" presetID="27" presetClass="entr" presetSubtype="0" fill="hold" nodeType="withEffect">
                                  <p:stCondLst>
                                    <p:cond delay="0"/>
                                  </p:stCondLst>
                                  <p:iterate type="lt">
                                    <p:tmPct val="50000"/>
                                  </p:iterate>
                                  <p:childTnLst>
                                    <p:set>
                                      <p:cBhvr>
                                        <p:cTn id="122" dur="1" fill="hold">
                                          <p:stCondLst>
                                            <p:cond delay="0"/>
                                          </p:stCondLst>
                                        </p:cTn>
                                        <p:tgtEl>
                                          <p:spTgt spid="1693907">
                                            <p:txEl>
                                              <p:pRg st="0" end="0"/>
                                            </p:txEl>
                                          </p:spTgt>
                                        </p:tgtEl>
                                        <p:attrNameLst>
                                          <p:attrName>style.visibility</p:attrName>
                                        </p:attrNameLst>
                                      </p:cBhvr>
                                      <p:to>
                                        <p:strVal val="visible"/>
                                      </p:to>
                                    </p:set>
                                    <p:anim calcmode="discrete" valueType="clr">
                                      <p:cBhvr override="childStyle">
                                        <p:cTn id="123" dur="80"/>
                                        <p:tgtEl>
                                          <p:spTgt spid="169390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4" dur="80"/>
                                        <p:tgtEl>
                                          <p:spTgt spid="1693907">
                                            <p:txEl>
                                              <p:pRg st="0" end="0"/>
                                            </p:txEl>
                                          </p:spTgt>
                                        </p:tgtEl>
                                        <p:attrNameLst>
                                          <p:attrName>fillcolor</p:attrName>
                                        </p:attrNameLst>
                                      </p:cBhvr>
                                      <p:tavLst>
                                        <p:tav tm="0">
                                          <p:val>
                                            <p:clrVal>
                                              <a:schemeClr val="accent2"/>
                                            </p:clrVal>
                                          </p:val>
                                        </p:tav>
                                        <p:tav tm="50000">
                                          <p:val>
                                            <p:clrVal>
                                              <a:schemeClr val="hlink"/>
                                            </p:clrVal>
                                          </p:val>
                                        </p:tav>
                                      </p:tavLst>
                                    </p:anim>
                                    <p:set>
                                      <p:cBhvr>
                                        <p:cTn id="125" dur="80"/>
                                        <p:tgtEl>
                                          <p:spTgt spid="1693907">
                                            <p:txEl>
                                              <p:pRg st="0" end="0"/>
                                            </p:txEl>
                                          </p:spTgt>
                                        </p:tgtEl>
                                        <p:attrNameLst>
                                          <p:attrName>fill.type</p:attrName>
                                        </p:attrNameLst>
                                      </p:cBhvr>
                                      <p:to>
                                        <p:strVal val="solid"/>
                                      </p:to>
                                    </p:set>
                                  </p:childTnLst>
                                </p:cTn>
                              </p:par>
                            </p:childTnLst>
                          </p:cTn>
                        </p:par>
                        <p:par>
                          <p:cTn id="126" fill="hold">
                            <p:stCondLst>
                              <p:cond delay="1240"/>
                            </p:stCondLst>
                            <p:childTnLst>
                              <p:par>
                                <p:cTn id="127" presetID="27" presetClass="entr" presetSubtype="0" fill="hold" nodeType="afterEffect">
                                  <p:stCondLst>
                                    <p:cond delay="0"/>
                                  </p:stCondLst>
                                  <p:iterate type="lt">
                                    <p:tmPct val="50000"/>
                                  </p:iterate>
                                  <p:childTnLst>
                                    <p:set>
                                      <p:cBhvr>
                                        <p:cTn id="128" dur="1" fill="hold">
                                          <p:stCondLst>
                                            <p:cond delay="0"/>
                                          </p:stCondLst>
                                        </p:cTn>
                                        <p:tgtEl>
                                          <p:spTgt spid="1693907">
                                            <p:txEl>
                                              <p:pRg st="1" end="1"/>
                                            </p:txEl>
                                          </p:spTgt>
                                        </p:tgtEl>
                                        <p:attrNameLst>
                                          <p:attrName>style.visibility</p:attrName>
                                        </p:attrNameLst>
                                      </p:cBhvr>
                                      <p:to>
                                        <p:strVal val="visible"/>
                                      </p:to>
                                    </p:set>
                                    <p:anim calcmode="discrete" valueType="clr">
                                      <p:cBhvr override="childStyle">
                                        <p:cTn id="129" dur="80"/>
                                        <p:tgtEl>
                                          <p:spTgt spid="16939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0" dur="80"/>
                                        <p:tgtEl>
                                          <p:spTgt spid="1693907">
                                            <p:txEl>
                                              <p:pRg st="1" end="1"/>
                                            </p:txEl>
                                          </p:spTgt>
                                        </p:tgtEl>
                                        <p:attrNameLst>
                                          <p:attrName>fillcolor</p:attrName>
                                        </p:attrNameLst>
                                      </p:cBhvr>
                                      <p:tavLst>
                                        <p:tav tm="0">
                                          <p:val>
                                            <p:clrVal>
                                              <a:schemeClr val="accent2"/>
                                            </p:clrVal>
                                          </p:val>
                                        </p:tav>
                                        <p:tav tm="50000">
                                          <p:val>
                                            <p:clrVal>
                                              <a:schemeClr val="hlink"/>
                                            </p:clrVal>
                                          </p:val>
                                        </p:tav>
                                      </p:tavLst>
                                    </p:anim>
                                    <p:set>
                                      <p:cBhvr>
                                        <p:cTn id="131" dur="80"/>
                                        <p:tgtEl>
                                          <p:spTgt spid="1693907">
                                            <p:txEl>
                                              <p:pRg st="1" end="1"/>
                                            </p:txEl>
                                          </p:spTgt>
                                        </p:tgtEl>
                                        <p:attrNameLst>
                                          <p:attrName>fill.type</p:attrName>
                                        </p:attrNameLst>
                                      </p:cBhvr>
                                      <p:to>
                                        <p:strVal val="solid"/>
                                      </p:to>
                                    </p:set>
                                  </p:childTnLst>
                                </p:cTn>
                              </p:par>
                            </p:childTnLst>
                          </p:cTn>
                        </p:par>
                        <p:par>
                          <p:cTn id="132" fill="hold">
                            <p:stCondLst>
                              <p:cond delay="2360"/>
                            </p:stCondLst>
                            <p:childTnLst>
                              <p:par>
                                <p:cTn id="133" presetID="27" presetClass="entr" presetSubtype="0" fill="hold" nodeType="afterEffect">
                                  <p:stCondLst>
                                    <p:cond delay="0"/>
                                  </p:stCondLst>
                                  <p:iterate type="lt">
                                    <p:tmPct val="50000"/>
                                  </p:iterate>
                                  <p:childTnLst>
                                    <p:set>
                                      <p:cBhvr>
                                        <p:cTn id="134" dur="1" fill="hold">
                                          <p:stCondLst>
                                            <p:cond delay="0"/>
                                          </p:stCondLst>
                                        </p:cTn>
                                        <p:tgtEl>
                                          <p:spTgt spid="1693907">
                                            <p:txEl>
                                              <p:pRg st="2" end="2"/>
                                            </p:txEl>
                                          </p:spTgt>
                                        </p:tgtEl>
                                        <p:attrNameLst>
                                          <p:attrName>style.visibility</p:attrName>
                                        </p:attrNameLst>
                                      </p:cBhvr>
                                      <p:to>
                                        <p:strVal val="visible"/>
                                      </p:to>
                                    </p:set>
                                    <p:anim calcmode="discrete" valueType="clr">
                                      <p:cBhvr override="childStyle">
                                        <p:cTn id="135" dur="80"/>
                                        <p:tgtEl>
                                          <p:spTgt spid="169390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6" dur="80"/>
                                        <p:tgtEl>
                                          <p:spTgt spid="1693907">
                                            <p:txEl>
                                              <p:pRg st="2" end="2"/>
                                            </p:txEl>
                                          </p:spTgt>
                                        </p:tgtEl>
                                        <p:attrNameLst>
                                          <p:attrName>fillcolor</p:attrName>
                                        </p:attrNameLst>
                                      </p:cBhvr>
                                      <p:tavLst>
                                        <p:tav tm="0">
                                          <p:val>
                                            <p:clrVal>
                                              <a:schemeClr val="accent2"/>
                                            </p:clrVal>
                                          </p:val>
                                        </p:tav>
                                        <p:tav tm="50000">
                                          <p:val>
                                            <p:clrVal>
                                              <a:schemeClr val="hlink"/>
                                            </p:clrVal>
                                          </p:val>
                                        </p:tav>
                                      </p:tavLst>
                                    </p:anim>
                                    <p:set>
                                      <p:cBhvr>
                                        <p:cTn id="137" dur="80"/>
                                        <p:tgtEl>
                                          <p:spTgt spid="1693907">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747" grpId="0" animBg="1"/>
      <p:bldP spid="1693763" grpId="0" animBg="1"/>
      <p:bldP spid="1693748" grpId="0" animBg="1"/>
      <p:bldP spid="1693749" grpId="0" animBg="1"/>
      <p:bldP spid="1693783" grpId="0"/>
      <p:bldP spid="1693784" grpId="0"/>
      <p:bldP spid="1693814" grpId="0" animBg="1"/>
      <p:bldP spid="1693815" grpId="0" animBg="1"/>
      <p:bldP spid="1693816" grpId="0" animBg="1"/>
      <p:bldP spid="1693817" grpId="0" animBg="1"/>
      <p:bldP spid="169389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026" name="AutoShape 106"/>
          <p:cNvSpPr>
            <a:spLocks noChangeArrowheads="1"/>
          </p:cNvSpPr>
          <p:nvPr/>
        </p:nvSpPr>
        <p:spPr bwMode="auto">
          <a:xfrm>
            <a:off x="4724400" y="4406900"/>
            <a:ext cx="3530600" cy="307177"/>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sz="1200">
              <a:ea typeface="宋体" pitchFamily="2" charset="-122"/>
            </a:endParaRPr>
          </a:p>
        </p:txBody>
      </p:sp>
      <p:sp>
        <p:nvSpPr>
          <p:cNvPr id="98309" name="Rectangle 5"/>
          <p:cNvSpPr>
            <a:spLocks noChangeArrowheads="1"/>
          </p:cNvSpPr>
          <p:nvPr/>
        </p:nvSpPr>
        <p:spPr bwMode="auto">
          <a:xfrm>
            <a:off x="219075" y="71414"/>
            <a:ext cx="8891588"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绿色节能阵列的先行者</a:t>
            </a:r>
            <a:r>
              <a:rPr lang="en-US" altLang="zh-CN" sz="3200" b="1" dirty="0" smtClean="0">
                <a:solidFill>
                  <a:schemeClr val="bg1"/>
                </a:solidFill>
                <a:latin typeface="微软雅黑" pitchFamily="34" charset="-122"/>
                <a:ea typeface="微软雅黑" pitchFamily="34" charset="-122"/>
                <a:cs typeface="Times New Roman" pitchFamily="18" charset="0"/>
              </a:rPr>
              <a:t>——Maid(Massive Arrays of Idle Disks ) </a:t>
            </a:r>
          </a:p>
        </p:txBody>
      </p:sp>
      <p:sp>
        <p:nvSpPr>
          <p:cNvPr id="1745945" name="Rectangle 25"/>
          <p:cNvSpPr>
            <a:spLocks noChangeArrowheads="1"/>
          </p:cNvSpPr>
          <p:nvPr/>
        </p:nvSpPr>
        <p:spPr bwMode="auto">
          <a:xfrm>
            <a:off x="4819650" y="4816475"/>
            <a:ext cx="3405188" cy="276999"/>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200">
                <a:latin typeface="微软雅黑" pitchFamily="34" charset="-122"/>
                <a:ea typeface="微软雅黑" pitchFamily="34" charset="-122"/>
              </a:rPr>
              <a:t>机房绿色节能解决方案</a:t>
            </a:r>
          </a:p>
        </p:txBody>
      </p:sp>
      <p:sp>
        <p:nvSpPr>
          <p:cNvPr id="1745946" name="Rectangle 26"/>
          <p:cNvSpPr>
            <a:spLocks noChangeArrowheads="1"/>
          </p:cNvSpPr>
          <p:nvPr/>
        </p:nvSpPr>
        <p:spPr bwMode="auto">
          <a:xfrm>
            <a:off x="4819650" y="5121275"/>
            <a:ext cx="3405188" cy="276999"/>
          </a:xfrm>
          <a:prstGeom prst="rect">
            <a:avLst/>
          </a:prstGeom>
          <a:noFill/>
          <a:ln w="9525" algn="ctr">
            <a:noFill/>
            <a:miter lim="800000"/>
            <a:headEnd/>
            <a:tailEnd/>
          </a:ln>
        </p:spPr>
        <p:txBody>
          <a:bodyPr>
            <a:spAutoFit/>
          </a:bodyPr>
          <a:lstStyle/>
          <a:p>
            <a:pPr>
              <a:spcBef>
                <a:spcPct val="50000"/>
              </a:spcBef>
              <a:buFontTx/>
              <a:buChar char="•"/>
              <a:tabLst>
                <a:tab pos="6342063" algn="r"/>
              </a:tabLst>
            </a:pPr>
            <a:r>
              <a:rPr lang="zh-CN" altLang="en-US" sz="1200">
                <a:latin typeface="微软雅黑" pitchFamily="34" charset="-122"/>
                <a:ea typeface="微软雅黑" pitchFamily="34" charset="-122"/>
              </a:rPr>
              <a:t>基于</a:t>
            </a:r>
            <a:r>
              <a:rPr lang="en-US" altLang="zh-CN" sz="1200">
                <a:latin typeface="微软雅黑" pitchFamily="34" charset="-122"/>
                <a:ea typeface="微软雅黑" pitchFamily="34" charset="-122"/>
              </a:rPr>
              <a:t>VTL+MAID</a:t>
            </a:r>
            <a:r>
              <a:rPr lang="zh-CN" altLang="en-US" sz="1200">
                <a:latin typeface="微软雅黑" pitchFamily="34" charset="-122"/>
                <a:ea typeface="微软雅黑" pitchFamily="34" charset="-122"/>
              </a:rPr>
              <a:t>的数据备份存储解决方案</a:t>
            </a:r>
          </a:p>
        </p:txBody>
      </p:sp>
      <p:sp>
        <p:nvSpPr>
          <p:cNvPr id="1745947" name="Rectangle 27"/>
          <p:cNvSpPr>
            <a:spLocks noChangeArrowheads="1"/>
          </p:cNvSpPr>
          <p:nvPr/>
        </p:nvSpPr>
        <p:spPr bwMode="auto">
          <a:xfrm>
            <a:off x="4826000" y="5667375"/>
            <a:ext cx="3132589" cy="276999"/>
          </a:xfrm>
          <a:prstGeom prst="rect">
            <a:avLst/>
          </a:prstGeom>
          <a:noFill/>
          <a:ln w="9525" algn="ctr">
            <a:noFill/>
            <a:miter lim="800000"/>
            <a:headEnd/>
            <a:tailEnd/>
          </a:ln>
        </p:spPr>
        <p:txBody>
          <a:bodyPr wrap="none" anchor="ctr">
            <a:spAutoFit/>
          </a:bodyPr>
          <a:lstStyle/>
          <a:p>
            <a:pPr>
              <a:buFontTx/>
              <a:buChar char="•"/>
            </a:pPr>
            <a:r>
              <a:rPr lang="zh-CN" altLang="en-US" sz="1200">
                <a:latin typeface="微软雅黑" pitchFamily="34" charset="-122"/>
                <a:ea typeface="微软雅黑" pitchFamily="34" charset="-122"/>
              </a:rPr>
              <a:t>基于</a:t>
            </a:r>
            <a:r>
              <a:rPr lang="en-US" altLang="zh-CN" sz="1200">
                <a:latin typeface="微软雅黑" pitchFamily="34" charset="-122"/>
                <a:ea typeface="微软雅黑" pitchFamily="34" charset="-122"/>
              </a:rPr>
              <a:t>CDN+MAID</a:t>
            </a:r>
            <a:r>
              <a:rPr lang="zh-CN" altLang="en-US" sz="1200">
                <a:latin typeface="微软雅黑" pitchFamily="34" charset="-122"/>
                <a:ea typeface="微软雅黑" pitchFamily="34" charset="-122"/>
              </a:rPr>
              <a:t>的视频网站存储解决方案</a:t>
            </a:r>
          </a:p>
        </p:txBody>
      </p:sp>
      <p:sp>
        <p:nvSpPr>
          <p:cNvPr id="1745948" name="Rectangle 28"/>
          <p:cNvSpPr>
            <a:spLocks noChangeArrowheads="1"/>
          </p:cNvSpPr>
          <p:nvPr/>
        </p:nvSpPr>
        <p:spPr bwMode="auto">
          <a:xfrm>
            <a:off x="4816475" y="5387975"/>
            <a:ext cx="3438762" cy="276999"/>
          </a:xfrm>
          <a:prstGeom prst="rect">
            <a:avLst/>
          </a:prstGeom>
          <a:noFill/>
          <a:ln w="9525" algn="ctr">
            <a:noFill/>
            <a:miter lim="800000"/>
            <a:headEnd/>
            <a:tailEnd/>
          </a:ln>
        </p:spPr>
        <p:txBody>
          <a:bodyPr wrap="none" anchor="ctr">
            <a:spAutoFit/>
          </a:bodyPr>
          <a:lstStyle/>
          <a:p>
            <a:pPr>
              <a:buFontTx/>
              <a:buChar char="•"/>
            </a:pPr>
            <a:r>
              <a:rPr lang="zh-CN" altLang="en-US" sz="1200">
                <a:latin typeface="微软雅黑" pitchFamily="34" charset="-122"/>
                <a:ea typeface="微软雅黑" pitchFamily="34" charset="-122"/>
              </a:rPr>
              <a:t>基于存储策略</a:t>
            </a:r>
            <a:r>
              <a:rPr lang="en-US" altLang="zh-CN" sz="1200">
                <a:latin typeface="微软雅黑" pitchFamily="34" charset="-122"/>
                <a:ea typeface="微软雅黑" pitchFamily="34" charset="-122"/>
              </a:rPr>
              <a:t>+MAID</a:t>
            </a:r>
            <a:r>
              <a:rPr lang="zh-CN" altLang="en-US" sz="1200">
                <a:latin typeface="微软雅黑" pitchFamily="34" charset="-122"/>
                <a:ea typeface="微软雅黑" pitchFamily="34" charset="-122"/>
              </a:rPr>
              <a:t>的视频监控存储解决方案</a:t>
            </a:r>
            <a:r>
              <a:rPr lang="zh-CN" altLang="en-US" sz="1200"/>
              <a:t> </a:t>
            </a:r>
          </a:p>
        </p:txBody>
      </p:sp>
      <p:grpSp>
        <p:nvGrpSpPr>
          <p:cNvPr id="2" name="Group 65"/>
          <p:cNvGrpSpPr>
            <a:grpSpLocks/>
          </p:cNvGrpSpPr>
          <p:nvPr/>
        </p:nvGrpSpPr>
        <p:grpSpPr bwMode="auto">
          <a:xfrm>
            <a:off x="2076450" y="1508125"/>
            <a:ext cx="4762500" cy="1123950"/>
            <a:chOff x="1180" y="1174"/>
            <a:chExt cx="3000" cy="708"/>
          </a:xfrm>
        </p:grpSpPr>
        <p:sp>
          <p:nvSpPr>
            <p:cNvPr id="98357" name="Rectangle 29"/>
            <p:cNvSpPr>
              <a:spLocks noChangeArrowheads="1"/>
            </p:cNvSpPr>
            <p:nvPr/>
          </p:nvSpPr>
          <p:spPr bwMode="auto">
            <a:xfrm>
              <a:off x="1304" y="1216"/>
              <a:ext cx="2752" cy="600"/>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pic>
          <p:nvPicPr>
            <p:cNvPr id="98358" name="Picture 30"/>
            <p:cNvPicPr>
              <a:picLocks noChangeAspect="1" noChangeArrowheads="1"/>
            </p:cNvPicPr>
            <p:nvPr/>
          </p:nvPicPr>
          <p:blipFill>
            <a:blip r:embed="rId3"/>
            <a:srcRect/>
            <a:stretch>
              <a:fillRect/>
            </a:stretch>
          </p:blipFill>
          <p:spPr bwMode="auto">
            <a:xfrm>
              <a:off x="1180" y="1174"/>
              <a:ext cx="120" cy="708"/>
            </a:xfrm>
            <a:prstGeom prst="rect">
              <a:avLst/>
            </a:prstGeom>
            <a:noFill/>
            <a:ln w="9525">
              <a:noFill/>
              <a:miter lim="800000"/>
              <a:headEnd/>
              <a:tailEnd/>
            </a:ln>
          </p:spPr>
        </p:pic>
        <p:pic>
          <p:nvPicPr>
            <p:cNvPr id="98359" name="Picture 31"/>
            <p:cNvPicPr>
              <a:picLocks noChangeAspect="1" noChangeArrowheads="1"/>
            </p:cNvPicPr>
            <p:nvPr/>
          </p:nvPicPr>
          <p:blipFill>
            <a:blip r:embed="rId4"/>
            <a:srcRect/>
            <a:stretch>
              <a:fillRect/>
            </a:stretch>
          </p:blipFill>
          <p:spPr bwMode="auto">
            <a:xfrm>
              <a:off x="4060" y="1174"/>
              <a:ext cx="120" cy="708"/>
            </a:xfrm>
            <a:prstGeom prst="rect">
              <a:avLst/>
            </a:prstGeom>
            <a:noFill/>
            <a:ln w="9525">
              <a:noFill/>
              <a:miter lim="800000"/>
              <a:headEnd/>
              <a:tailEnd/>
            </a:ln>
          </p:spPr>
        </p:pic>
        <p:pic>
          <p:nvPicPr>
            <p:cNvPr id="98360" name="Picture 34"/>
            <p:cNvPicPr>
              <a:picLocks noChangeAspect="1" noChangeArrowheads="1"/>
            </p:cNvPicPr>
            <p:nvPr/>
          </p:nvPicPr>
          <p:blipFill>
            <a:blip r:embed="rId5"/>
            <a:srcRect/>
            <a:stretch>
              <a:fillRect/>
            </a:stretch>
          </p:blipFill>
          <p:spPr bwMode="auto">
            <a:xfrm>
              <a:off x="1323" y="1341"/>
              <a:ext cx="2728" cy="462"/>
            </a:xfrm>
            <a:prstGeom prst="rect">
              <a:avLst/>
            </a:prstGeom>
            <a:noFill/>
            <a:ln w="9525">
              <a:noFill/>
              <a:miter lim="800000"/>
              <a:headEnd/>
              <a:tailEnd/>
            </a:ln>
          </p:spPr>
        </p:pic>
        <p:sp>
          <p:nvSpPr>
            <p:cNvPr id="98361" name="Line 35"/>
            <p:cNvSpPr>
              <a:spLocks noChangeShapeType="1"/>
            </p:cNvSpPr>
            <p:nvPr/>
          </p:nvSpPr>
          <p:spPr bwMode="auto">
            <a:xfrm>
              <a:off x="1312" y="1832"/>
              <a:ext cx="2744" cy="8"/>
            </a:xfrm>
            <a:prstGeom prst="line">
              <a:avLst/>
            </a:prstGeom>
            <a:noFill/>
            <a:ln w="28575">
              <a:solidFill>
                <a:srgbClr val="C0C0C0"/>
              </a:solidFill>
              <a:round/>
              <a:headEnd/>
              <a:tailEnd/>
            </a:ln>
          </p:spPr>
          <p:txBody>
            <a:bodyPr/>
            <a:lstStyle/>
            <a:p>
              <a:endParaRPr lang="zh-CN" altLang="en-US" sz="1200"/>
            </a:p>
          </p:txBody>
        </p:sp>
        <p:sp>
          <p:nvSpPr>
            <p:cNvPr id="98362" name="Line 36"/>
            <p:cNvSpPr>
              <a:spLocks noChangeShapeType="1"/>
            </p:cNvSpPr>
            <p:nvPr/>
          </p:nvSpPr>
          <p:spPr bwMode="auto">
            <a:xfrm>
              <a:off x="1304" y="1344"/>
              <a:ext cx="2744" cy="8"/>
            </a:xfrm>
            <a:prstGeom prst="line">
              <a:avLst/>
            </a:prstGeom>
            <a:noFill/>
            <a:ln w="28575">
              <a:solidFill>
                <a:srgbClr val="C0C0C0"/>
              </a:solidFill>
              <a:round/>
              <a:headEnd/>
              <a:tailEnd/>
            </a:ln>
          </p:spPr>
          <p:txBody>
            <a:bodyPr/>
            <a:lstStyle/>
            <a:p>
              <a:endParaRPr lang="zh-CN" altLang="en-US" sz="1200"/>
            </a:p>
          </p:txBody>
        </p:sp>
        <p:sp>
          <p:nvSpPr>
            <p:cNvPr id="98363" name="Rectangle 37"/>
            <p:cNvSpPr>
              <a:spLocks noChangeArrowheads="1"/>
            </p:cNvSpPr>
            <p:nvPr/>
          </p:nvSpPr>
          <p:spPr bwMode="auto">
            <a:xfrm>
              <a:off x="2213" y="1254"/>
              <a:ext cx="120" cy="5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64" name="Rectangle 38"/>
            <p:cNvSpPr>
              <a:spLocks noChangeArrowheads="1"/>
            </p:cNvSpPr>
            <p:nvPr/>
          </p:nvSpPr>
          <p:spPr bwMode="auto">
            <a:xfrm>
              <a:off x="2357" y="1254"/>
              <a:ext cx="120" cy="5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pic>
          <p:nvPicPr>
            <p:cNvPr id="98365" name="Picture 42"/>
            <p:cNvPicPr>
              <a:picLocks noChangeAspect="1" noChangeArrowheads="1"/>
            </p:cNvPicPr>
            <p:nvPr/>
          </p:nvPicPr>
          <p:blipFill>
            <a:blip r:embed="rId6"/>
            <a:srcRect/>
            <a:stretch>
              <a:fillRect/>
            </a:stretch>
          </p:blipFill>
          <p:spPr bwMode="auto">
            <a:xfrm>
              <a:off x="2523" y="1248"/>
              <a:ext cx="222" cy="72"/>
            </a:xfrm>
            <a:prstGeom prst="rect">
              <a:avLst/>
            </a:prstGeom>
            <a:noFill/>
            <a:ln w="9525">
              <a:noFill/>
              <a:miter lim="800000"/>
              <a:headEnd/>
              <a:tailEnd/>
            </a:ln>
          </p:spPr>
        </p:pic>
        <p:sp>
          <p:nvSpPr>
            <p:cNvPr id="98366" name="Line 43"/>
            <p:cNvSpPr>
              <a:spLocks noChangeShapeType="1"/>
            </p:cNvSpPr>
            <p:nvPr/>
          </p:nvSpPr>
          <p:spPr bwMode="auto">
            <a:xfrm>
              <a:off x="2225" y="1294"/>
              <a:ext cx="92" cy="0"/>
            </a:xfrm>
            <a:prstGeom prst="line">
              <a:avLst/>
            </a:prstGeom>
            <a:noFill/>
            <a:ln w="9525">
              <a:solidFill>
                <a:srgbClr val="C0C0C0"/>
              </a:solidFill>
              <a:round/>
              <a:headEnd/>
              <a:tailEnd/>
            </a:ln>
          </p:spPr>
          <p:txBody>
            <a:bodyPr/>
            <a:lstStyle/>
            <a:p>
              <a:endParaRPr lang="zh-CN" altLang="en-US" sz="1200"/>
            </a:p>
          </p:txBody>
        </p:sp>
        <p:sp>
          <p:nvSpPr>
            <p:cNvPr id="98367" name="Line 44"/>
            <p:cNvSpPr>
              <a:spLocks noChangeShapeType="1"/>
            </p:cNvSpPr>
            <p:nvPr/>
          </p:nvSpPr>
          <p:spPr bwMode="auto">
            <a:xfrm>
              <a:off x="2371" y="1294"/>
              <a:ext cx="92" cy="0"/>
            </a:xfrm>
            <a:prstGeom prst="line">
              <a:avLst/>
            </a:prstGeom>
            <a:noFill/>
            <a:ln w="9525">
              <a:solidFill>
                <a:srgbClr val="C0C0C0"/>
              </a:solidFill>
              <a:round/>
              <a:headEnd/>
              <a:tailEnd/>
            </a:ln>
          </p:spPr>
          <p:txBody>
            <a:bodyPr/>
            <a:lstStyle/>
            <a:p>
              <a:endParaRPr lang="zh-CN" altLang="en-US" sz="1200"/>
            </a:p>
          </p:txBody>
        </p:sp>
        <p:grpSp>
          <p:nvGrpSpPr>
            <p:cNvPr id="3" name="Group 52"/>
            <p:cNvGrpSpPr>
              <a:grpSpLocks/>
            </p:cNvGrpSpPr>
            <p:nvPr/>
          </p:nvGrpSpPr>
          <p:grpSpPr bwMode="auto">
            <a:xfrm>
              <a:off x="3080" y="1242"/>
              <a:ext cx="468" cy="78"/>
              <a:chOff x="1526" y="2325"/>
              <a:chExt cx="468" cy="114"/>
            </a:xfrm>
          </p:grpSpPr>
          <p:sp>
            <p:nvSpPr>
              <p:cNvPr id="98374" name="Rectangle 45"/>
              <p:cNvSpPr>
                <a:spLocks noChangeArrowheads="1"/>
              </p:cNvSpPr>
              <p:nvPr/>
            </p:nvSpPr>
            <p:spPr bwMode="auto">
              <a:xfrm>
                <a:off x="1526" y="2325"/>
                <a:ext cx="468" cy="11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75" name="Oval 46"/>
              <p:cNvSpPr>
                <a:spLocks noChangeArrowheads="1"/>
              </p:cNvSpPr>
              <p:nvPr/>
            </p:nvSpPr>
            <p:spPr bwMode="auto">
              <a:xfrm>
                <a:off x="1569" y="2367"/>
                <a:ext cx="41" cy="41"/>
              </a:xfrm>
              <a:prstGeom prst="ellipse">
                <a:avLst/>
              </a:prstGeom>
              <a:noFill/>
              <a:ln w="9525" algn="ctr">
                <a:solidFill>
                  <a:srgbClr val="C0C0C0"/>
                </a:solidFill>
                <a:round/>
                <a:headEnd/>
                <a:tailEnd/>
              </a:ln>
            </p:spPr>
            <p:txBody>
              <a:bodyPr wrap="none" anchor="ctr"/>
              <a:lstStyle/>
              <a:p>
                <a:pPr algn="ctr">
                  <a:spcBef>
                    <a:spcPct val="50000"/>
                  </a:spcBef>
                </a:pPr>
                <a:endParaRPr lang="zh-CN" altLang="en-US" sz="1200"/>
              </a:p>
            </p:txBody>
          </p:sp>
          <p:sp>
            <p:nvSpPr>
              <p:cNvPr id="98376" name="Oval 47"/>
              <p:cNvSpPr>
                <a:spLocks noChangeArrowheads="1"/>
              </p:cNvSpPr>
              <p:nvPr/>
            </p:nvSpPr>
            <p:spPr bwMode="auto">
              <a:xfrm>
                <a:off x="1630" y="2368"/>
                <a:ext cx="41" cy="41"/>
              </a:xfrm>
              <a:prstGeom prst="ellipse">
                <a:avLst/>
              </a:prstGeom>
              <a:noFill/>
              <a:ln w="9525" algn="ctr">
                <a:solidFill>
                  <a:srgbClr val="C0C0C0"/>
                </a:solidFill>
                <a:round/>
                <a:headEnd/>
                <a:tailEnd/>
              </a:ln>
            </p:spPr>
            <p:txBody>
              <a:bodyPr wrap="none" anchor="ctr"/>
              <a:lstStyle/>
              <a:p>
                <a:pPr algn="ctr">
                  <a:spcBef>
                    <a:spcPct val="50000"/>
                  </a:spcBef>
                </a:pPr>
                <a:endParaRPr lang="zh-CN" altLang="en-US" sz="1200"/>
              </a:p>
            </p:txBody>
          </p:sp>
          <p:sp>
            <p:nvSpPr>
              <p:cNvPr id="98377" name="Oval 48"/>
              <p:cNvSpPr>
                <a:spLocks noChangeArrowheads="1"/>
              </p:cNvSpPr>
              <p:nvPr/>
            </p:nvSpPr>
            <p:spPr bwMode="auto">
              <a:xfrm>
                <a:off x="1691" y="2369"/>
                <a:ext cx="41" cy="41"/>
              </a:xfrm>
              <a:prstGeom prst="ellipse">
                <a:avLst/>
              </a:prstGeom>
              <a:noFill/>
              <a:ln w="9525" algn="ctr">
                <a:solidFill>
                  <a:srgbClr val="C0C0C0"/>
                </a:solidFill>
                <a:round/>
                <a:headEnd/>
                <a:tailEnd/>
              </a:ln>
            </p:spPr>
            <p:txBody>
              <a:bodyPr wrap="none" anchor="ctr"/>
              <a:lstStyle/>
              <a:p>
                <a:pPr algn="ctr">
                  <a:spcBef>
                    <a:spcPct val="50000"/>
                  </a:spcBef>
                </a:pPr>
                <a:endParaRPr lang="zh-CN" altLang="en-US" sz="1200"/>
              </a:p>
            </p:txBody>
          </p:sp>
          <p:sp>
            <p:nvSpPr>
              <p:cNvPr id="98378" name="Oval 49"/>
              <p:cNvSpPr>
                <a:spLocks noChangeArrowheads="1"/>
              </p:cNvSpPr>
              <p:nvPr/>
            </p:nvSpPr>
            <p:spPr bwMode="auto">
              <a:xfrm>
                <a:off x="1755" y="2370"/>
                <a:ext cx="41" cy="41"/>
              </a:xfrm>
              <a:prstGeom prst="ellipse">
                <a:avLst/>
              </a:prstGeom>
              <a:noFill/>
              <a:ln w="9525" algn="ctr">
                <a:solidFill>
                  <a:srgbClr val="C0C0C0"/>
                </a:solidFill>
                <a:round/>
                <a:headEnd/>
                <a:tailEnd/>
              </a:ln>
            </p:spPr>
            <p:txBody>
              <a:bodyPr wrap="none" anchor="ctr"/>
              <a:lstStyle/>
              <a:p>
                <a:pPr algn="ctr">
                  <a:spcBef>
                    <a:spcPct val="50000"/>
                  </a:spcBef>
                </a:pPr>
                <a:endParaRPr lang="zh-CN" altLang="en-US" sz="1200"/>
              </a:p>
            </p:txBody>
          </p:sp>
          <p:sp>
            <p:nvSpPr>
              <p:cNvPr id="98379" name="Rectangle 50"/>
              <p:cNvSpPr>
                <a:spLocks noChangeArrowheads="1"/>
              </p:cNvSpPr>
              <p:nvPr/>
            </p:nvSpPr>
            <p:spPr bwMode="auto">
              <a:xfrm>
                <a:off x="1842" y="2370"/>
                <a:ext cx="35" cy="41"/>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80" name="Rectangle 51"/>
              <p:cNvSpPr>
                <a:spLocks noChangeArrowheads="1"/>
              </p:cNvSpPr>
              <p:nvPr/>
            </p:nvSpPr>
            <p:spPr bwMode="auto">
              <a:xfrm>
                <a:off x="1912" y="2370"/>
                <a:ext cx="35" cy="41"/>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grpSp>
        <p:sp>
          <p:nvSpPr>
            <p:cNvPr id="98369" name="Rectangle 54"/>
            <p:cNvSpPr>
              <a:spLocks noChangeArrowheads="1"/>
            </p:cNvSpPr>
            <p:nvPr/>
          </p:nvSpPr>
          <p:spPr bwMode="auto">
            <a:xfrm>
              <a:off x="2169" y="1243"/>
              <a:ext cx="639" cy="78"/>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70" name="Rectangle 61"/>
            <p:cNvSpPr>
              <a:spLocks noChangeArrowheads="1"/>
            </p:cNvSpPr>
            <p:nvPr/>
          </p:nvSpPr>
          <p:spPr bwMode="auto">
            <a:xfrm>
              <a:off x="1744" y="1240"/>
              <a:ext cx="216" cy="72"/>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71" name="Rectangle 62"/>
            <p:cNvSpPr>
              <a:spLocks noChangeArrowheads="1"/>
            </p:cNvSpPr>
            <p:nvPr/>
          </p:nvSpPr>
          <p:spPr bwMode="auto">
            <a:xfrm>
              <a:off x="1556" y="1256"/>
              <a:ext cx="111" cy="4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72" name="Rectangle 63"/>
            <p:cNvSpPr>
              <a:spLocks noChangeArrowheads="1"/>
            </p:cNvSpPr>
            <p:nvPr/>
          </p:nvSpPr>
          <p:spPr bwMode="auto">
            <a:xfrm>
              <a:off x="3720" y="1246"/>
              <a:ext cx="216" cy="72"/>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sz="1200"/>
            </a:p>
          </p:txBody>
        </p:sp>
        <p:sp>
          <p:nvSpPr>
            <p:cNvPr id="98373" name="Rectangle 64"/>
            <p:cNvSpPr>
              <a:spLocks noChangeArrowheads="1"/>
            </p:cNvSpPr>
            <p:nvPr/>
          </p:nvSpPr>
          <p:spPr bwMode="auto">
            <a:xfrm>
              <a:off x="1314" y="1212"/>
              <a:ext cx="2742" cy="138"/>
            </a:xfrm>
            <a:prstGeom prst="rect">
              <a:avLst/>
            </a:prstGeom>
            <a:noFill/>
            <a:ln w="28575" algn="ctr">
              <a:solidFill>
                <a:srgbClr val="C0C0C0"/>
              </a:solidFill>
              <a:miter lim="800000"/>
              <a:headEnd/>
              <a:tailEnd/>
            </a:ln>
          </p:spPr>
          <p:txBody>
            <a:bodyPr wrap="none" anchor="ctr"/>
            <a:lstStyle/>
            <a:p>
              <a:pPr algn="ctr">
                <a:spcBef>
                  <a:spcPct val="50000"/>
                </a:spcBef>
              </a:pPr>
              <a:endParaRPr lang="zh-CN" altLang="en-US" sz="1200"/>
            </a:p>
          </p:txBody>
        </p:sp>
      </p:grpSp>
      <p:pic>
        <p:nvPicPr>
          <p:cNvPr id="1745986" name="Picture 66"/>
          <p:cNvPicPr>
            <a:picLocks noChangeAspect="1" noChangeArrowheads="1"/>
          </p:cNvPicPr>
          <p:nvPr/>
        </p:nvPicPr>
        <p:blipFill>
          <a:blip r:embed="rId7"/>
          <a:srcRect/>
          <a:stretch>
            <a:fillRect/>
          </a:stretch>
        </p:blipFill>
        <p:spPr bwMode="auto">
          <a:xfrm>
            <a:off x="2400300" y="3281363"/>
            <a:ext cx="1760538" cy="361950"/>
          </a:xfrm>
          <a:prstGeom prst="rect">
            <a:avLst/>
          </a:prstGeom>
          <a:noFill/>
          <a:ln w="9525">
            <a:noFill/>
            <a:miter lim="800000"/>
            <a:headEnd/>
            <a:tailEnd/>
          </a:ln>
        </p:spPr>
      </p:pic>
      <p:sp>
        <p:nvSpPr>
          <p:cNvPr id="1745987" name="Oval 67"/>
          <p:cNvSpPr>
            <a:spLocks noChangeArrowheads="1"/>
          </p:cNvSpPr>
          <p:nvPr/>
        </p:nvSpPr>
        <p:spPr bwMode="auto">
          <a:xfrm>
            <a:off x="4035425" y="3359150"/>
            <a:ext cx="57150"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88" name="Oval 68"/>
          <p:cNvSpPr>
            <a:spLocks noChangeArrowheads="1"/>
          </p:cNvSpPr>
          <p:nvPr/>
        </p:nvSpPr>
        <p:spPr bwMode="auto">
          <a:xfrm>
            <a:off x="4035425" y="3435350"/>
            <a:ext cx="57150"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18" name="Oval 70"/>
          <p:cNvSpPr>
            <a:spLocks noChangeArrowheads="1"/>
          </p:cNvSpPr>
          <p:nvPr/>
        </p:nvSpPr>
        <p:spPr bwMode="auto">
          <a:xfrm>
            <a:off x="3325813" y="2081213"/>
            <a:ext cx="42862"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91" name="Oval 71"/>
          <p:cNvSpPr>
            <a:spLocks noChangeArrowheads="1"/>
          </p:cNvSpPr>
          <p:nvPr/>
        </p:nvSpPr>
        <p:spPr bwMode="auto">
          <a:xfrm>
            <a:off x="3324225" y="2136775"/>
            <a:ext cx="42863"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20" name="Oval 72"/>
          <p:cNvSpPr>
            <a:spLocks noChangeArrowheads="1"/>
          </p:cNvSpPr>
          <p:nvPr/>
        </p:nvSpPr>
        <p:spPr bwMode="auto">
          <a:xfrm>
            <a:off x="3325813" y="1835150"/>
            <a:ext cx="42862"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93" name="Oval 73"/>
          <p:cNvSpPr>
            <a:spLocks noChangeArrowheads="1"/>
          </p:cNvSpPr>
          <p:nvPr/>
        </p:nvSpPr>
        <p:spPr bwMode="auto">
          <a:xfrm>
            <a:off x="3324225" y="1890713"/>
            <a:ext cx="42863" cy="42862"/>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22" name="Oval 74"/>
          <p:cNvSpPr>
            <a:spLocks noChangeArrowheads="1"/>
          </p:cNvSpPr>
          <p:nvPr/>
        </p:nvSpPr>
        <p:spPr bwMode="auto">
          <a:xfrm>
            <a:off x="3325813" y="2324100"/>
            <a:ext cx="42862"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95" name="Oval 75"/>
          <p:cNvSpPr>
            <a:spLocks noChangeArrowheads="1"/>
          </p:cNvSpPr>
          <p:nvPr/>
        </p:nvSpPr>
        <p:spPr bwMode="auto">
          <a:xfrm>
            <a:off x="3324225" y="2379663"/>
            <a:ext cx="42863" cy="42862"/>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24" name="Oval 76"/>
          <p:cNvSpPr>
            <a:spLocks noChangeArrowheads="1"/>
          </p:cNvSpPr>
          <p:nvPr/>
        </p:nvSpPr>
        <p:spPr bwMode="auto">
          <a:xfrm>
            <a:off x="4413250" y="2322513"/>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97" name="Oval 77"/>
          <p:cNvSpPr>
            <a:spLocks noChangeArrowheads="1"/>
          </p:cNvSpPr>
          <p:nvPr/>
        </p:nvSpPr>
        <p:spPr bwMode="auto">
          <a:xfrm>
            <a:off x="4411663" y="2378075"/>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26" name="Oval 78"/>
          <p:cNvSpPr>
            <a:spLocks noChangeArrowheads="1"/>
          </p:cNvSpPr>
          <p:nvPr/>
        </p:nvSpPr>
        <p:spPr bwMode="auto">
          <a:xfrm>
            <a:off x="4413250" y="2074863"/>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5999" name="Oval 79"/>
          <p:cNvSpPr>
            <a:spLocks noChangeArrowheads="1"/>
          </p:cNvSpPr>
          <p:nvPr/>
        </p:nvSpPr>
        <p:spPr bwMode="auto">
          <a:xfrm>
            <a:off x="4411663" y="2130425"/>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28" name="Oval 80"/>
          <p:cNvSpPr>
            <a:spLocks noChangeArrowheads="1"/>
          </p:cNvSpPr>
          <p:nvPr/>
        </p:nvSpPr>
        <p:spPr bwMode="auto">
          <a:xfrm>
            <a:off x="4410075" y="1836738"/>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01" name="Oval 81"/>
          <p:cNvSpPr>
            <a:spLocks noChangeArrowheads="1"/>
          </p:cNvSpPr>
          <p:nvPr/>
        </p:nvSpPr>
        <p:spPr bwMode="auto">
          <a:xfrm>
            <a:off x="4408488" y="1892300"/>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30" name="Oval 82"/>
          <p:cNvSpPr>
            <a:spLocks noChangeArrowheads="1"/>
          </p:cNvSpPr>
          <p:nvPr/>
        </p:nvSpPr>
        <p:spPr bwMode="auto">
          <a:xfrm>
            <a:off x="5497513" y="2324100"/>
            <a:ext cx="42862"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03" name="Oval 83"/>
          <p:cNvSpPr>
            <a:spLocks noChangeArrowheads="1"/>
          </p:cNvSpPr>
          <p:nvPr/>
        </p:nvSpPr>
        <p:spPr bwMode="auto">
          <a:xfrm>
            <a:off x="5495925" y="2379663"/>
            <a:ext cx="42863" cy="42862"/>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32" name="Oval 84"/>
          <p:cNvSpPr>
            <a:spLocks noChangeArrowheads="1"/>
          </p:cNvSpPr>
          <p:nvPr/>
        </p:nvSpPr>
        <p:spPr bwMode="auto">
          <a:xfrm>
            <a:off x="5495925" y="2074863"/>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05" name="Oval 85"/>
          <p:cNvSpPr>
            <a:spLocks noChangeArrowheads="1"/>
          </p:cNvSpPr>
          <p:nvPr/>
        </p:nvSpPr>
        <p:spPr bwMode="auto">
          <a:xfrm>
            <a:off x="5494338" y="2130425"/>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34" name="Oval 86"/>
          <p:cNvSpPr>
            <a:spLocks noChangeArrowheads="1"/>
          </p:cNvSpPr>
          <p:nvPr/>
        </p:nvSpPr>
        <p:spPr bwMode="auto">
          <a:xfrm>
            <a:off x="5495925" y="1830388"/>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07" name="Oval 87"/>
          <p:cNvSpPr>
            <a:spLocks noChangeArrowheads="1"/>
          </p:cNvSpPr>
          <p:nvPr/>
        </p:nvSpPr>
        <p:spPr bwMode="auto">
          <a:xfrm>
            <a:off x="5494338" y="1885950"/>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36" name="Oval 88"/>
          <p:cNvSpPr>
            <a:spLocks noChangeArrowheads="1"/>
          </p:cNvSpPr>
          <p:nvPr/>
        </p:nvSpPr>
        <p:spPr bwMode="auto">
          <a:xfrm>
            <a:off x="6578600" y="1830388"/>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09" name="Oval 89"/>
          <p:cNvSpPr>
            <a:spLocks noChangeArrowheads="1"/>
          </p:cNvSpPr>
          <p:nvPr/>
        </p:nvSpPr>
        <p:spPr bwMode="auto">
          <a:xfrm>
            <a:off x="6577013" y="1885950"/>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38" name="Oval 90"/>
          <p:cNvSpPr>
            <a:spLocks noChangeArrowheads="1"/>
          </p:cNvSpPr>
          <p:nvPr/>
        </p:nvSpPr>
        <p:spPr bwMode="auto">
          <a:xfrm>
            <a:off x="6581775" y="2074863"/>
            <a:ext cx="42863" cy="42862"/>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11" name="Oval 91"/>
          <p:cNvSpPr>
            <a:spLocks noChangeArrowheads="1"/>
          </p:cNvSpPr>
          <p:nvPr/>
        </p:nvSpPr>
        <p:spPr bwMode="auto">
          <a:xfrm>
            <a:off x="6580188" y="2130425"/>
            <a:ext cx="42862"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98340" name="Oval 92"/>
          <p:cNvSpPr>
            <a:spLocks noChangeArrowheads="1"/>
          </p:cNvSpPr>
          <p:nvPr/>
        </p:nvSpPr>
        <p:spPr bwMode="auto">
          <a:xfrm>
            <a:off x="6581775" y="2324100"/>
            <a:ext cx="42863"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13" name="Oval 93"/>
          <p:cNvSpPr>
            <a:spLocks noChangeArrowheads="1"/>
          </p:cNvSpPr>
          <p:nvPr/>
        </p:nvSpPr>
        <p:spPr bwMode="auto">
          <a:xfrm>
            <a:off x="6580188" y="2379663"/>
            <a:ext cx="42862" cy="42862"/>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grpSp>
        <p:nvGrpSpPr>
          <p:cNvPr id="4" name="Group 104"/>
          <p:cNvGrpSpPr>
            <a:grpSpLocks/>
          </p:cNvGrpSpPr>
          <p:nvPr/>
        </p:nvGrpSpPr>
        <p:grpSpPr bwMode="auto">
          <a:xfrm>
            <a:off x="2692400" y="2724153"/>
            <a:ext cx="3556000" cy="374651"/>
            <a:chOff x="680" y="1716"/>
            <a:chExt cx="2240" cy="236"/>
          </a:xfrm>
        </p:grpSpPr>
        <p:sp>
          <p:nvSpPr>
            <p:cNvPr id="98355" name="AutoShape 95"/>
            <p:cNvSpPr>
              <a:spLocks/>
            </p:cNvSpPr>
            <p:nvPr/>
          </p:nvSpPr>
          <p:spPr bwMode="auto">
            <a:xfrm rot="-5400000">
              <a:off x="1752" y="644"/>
              <a:ext cx="96" cy="2240"/>
            </a:xfrm>
            <a:prstGeom prst="leftBrace">
              <a:avLst>
                <a:gd name="adj1" fmla="val 194444"/>
                <a:gd name="adj2" fmla="val 50000"/>
              </a:avLst>
            </a:prstGeom>
            <a:noFill/>
            <a:ln w="9525">
              <a:solidFill>
                <a:srgbClr val="9999FF"/>
              </a:solidFill>
              <a:round/>
              <a:headEnd/>
              <a:tailEnd/>
            </a:ln>
          </p:spPr>
          <p:txBody>
            <a:bodyPr wrap="none" anchor="ctr"/>
            <a:lstStyle/>
            <a:p>
              <a:pPr algn="ctr">
                <a:spcBef>
                  <a:spcPct val="50000"/>
                </a:spcBef>
              </a:pPr>
              <a:endParaRPr lang="zh-CN" altLang="en-US" sz="1200"/>
            </a:p>
          </p:txBody>
        </p:sp>
        <p:sp>
          <p:nvSpPr>
            <p:cNvPr id="98356" name="Rectangle 96"/>
            <p:cNvSpPr>
              <a:spLocks noChangeArrowheads="1"/>
            </p:cNvSpPr>
            <p:nvPr/>
          </p:nvSpPr>
          <p:spPr bwMode="auto">
            <a:xfrm>
              <a:off x="1380" y="1778"/>
              <a:ext cx="865" cy="174"/>
            </a:xfrm>
            <a:prstGeom prst="rect">
              <a:avLst/>
            </a:prstGeom>
            <a:noFill/>
            <a:ln w="9525" algn="ctr">
              <a:noFill/>
              <a:miter lim="800000"/>
              <a:headEnd/>
              <a:tailEnd/>
            </a:ln>
          </p:spPr>
          <p:txBody>
            <a:bodyPr>
              <a:spAutoFit/>
            </a:bodyPr>
            <a:lstStyle/>
            <a:p>
              <a:pPr>
                <a:spcBef>
                  <a:spcPct val="50000"/>
                </a:spcBef>
                <a:tabLst>
                  <a:tab pos="6342063" algn="r"/>
                </a:tabLst>
              </a:pPr>
              <a:r>
                <a:rPr lang="zh-CN" altLang="en-US" sz="1200">
                  <a:latin typeface="微软雅黑" pitchFamily="34" charset="-122"/>
                  <a:ea typeface="微软雅黑" pitchFamily="34" charset="-122"/>
                </a:rPr>
                <a:t>引入</a:t>
              </a:r>
              <a:r>
                <a:rPr lang="en-US" altLang="zh-CN" sz="1200">
                  <a:latin typeface="微软雅黑" pitchFamily="34" charset="-122"/>
                  <a:ea typeface="微软雅黑" pitchFamily="34" charset="-122"/>
                </a:rPr>
                <a:t>Maid</a:t>
              </a:r>
              <a:r>
                <a:rPr lang="zh-CN" altLang="en-US" sz="1200">
                  <a:latin typeface="微软雅黑" pitchFamily="34" charset="-122"/>
                  <a:ea typeface="微软雅黑" pitchFamily="34" charset="-122"/>
                </a:rPr>
                <a:t>技术后</a:t>
              </a:r>
            </a:p>
          </p:txBody>
        </p:sp>
      </p:grpSp>
      <p:pic>
        <p:nvPicPr>
          <p:cNvPr id="1746017" name="Picture 97"/>
          <p:cNvPicPr>
            <a:picLocks noChangeAspect="1" noChangeArrowheads="1"/>
          </p:cNvPicPr>
          <p:nvPr/>
        </p:nvPicPr>
        <p:blipFill>
          <a:blip r:embed="rId7"/>
          <a:srcRect/>
          <a:stretch>
            <a:fillRect/>
          </a:stretch>
        </p:blipFill>
        <p:spPr bwMode="auto">
          <a:xfrm>
            <a:off x="4851400" y="3281363"/>
            <a:ext cx="1760538" cy="361950"/>
          </a:xfrm>
          <a:prstGeom prst="rect">
            <a:avLst/>
          </a:prstGeom>
          <a:noFill/>
          <a:ln w="9525">
            <a:noFill/>
            <a:miter lim="800000"/>
            <a:headEnd/>
            <a:tailEnd/>
          </a:ln>
        </p:spPr>
      </p:pic>
      <p:sp>
        <p:nvSpPr>
          <p:cNvPr id="1746018" name="Oval 98"/>
          <p:cNvSpPr>
            <a:spLocks noChangeArrowheads="1"/>
          </p:cNvSpPr>
          <p:nvPr/>
        </p:nvSpPr>
        <p:spPr bwMode="auto">
          <a:xfrm>
            <a:off x="6486525" y="3359150"/>
            <a:ext cx="57150" cy="42863"/>
          </a:xfrm>
          <a:prstGeom prst="ellipse">
            <a:avLst/>
          </a:prstGeom>
          <a:solidFill>
            <a:srgbClr val="FF3300"/>
          </a:solidFill>
          <a:ln w="9525" algn="ctr">
            <a:solidFill>
              <a:srgbClr val="FF0000"/>
            </a:solidFill>
            <a:round/>
            <a:headEnd/>
            <a:tailEnd/>
          </a:ln>
        </p:spPr>
        <p:txBody>
          <a:bodyPr wrap="none" anchor="ctr"/>
          <a:lstStyle/>
          <a:p>
            <a:pPr algn="ctr">
              <a:spcBef>
                <a:spcPct val="50000"/>
              </a:spcBef>
            </a:pPr>
            <a:endParaRPr lang="zh-CN" altLang="en-US" sz="1200"/>
          </a:p>
        </p:txBody>
      </p:sp>
      <p:sp>
        <p:nvSpPr>
          <p:cNvPr id="1746019" name="Oval 99"/>
          <p:cNvSpPr>
            <a:spLocks noChangeArrowheads="1"/>
          </p:cNvSpPr>
          <p:nvPr/>
        </p:nvSpPr>
        <p:spPr bwMode="auto">
          <a:xfrm>
            <a:off x="6486525" y="3435350"/>
            <a:ext cx="57150" cy="42863"/>
          </a:xfrm>
          <a:prstGeom prst="ellipse">
            <a:avLst/>
          </a:prstGeom>
          <a:solidFill>
            <a:srgbClr val="000066"/>
          </a:solidFill>
          <a:ln w="9525" algn="ctr">
            <a:solidFill>
              <a:srgbClr val="000066"/>
            </a:solidFill>
            <a:round/>
            <a:headEnd/>
            <a:tailEnd/>
          </a:ln>
        </p:spPr>
        <p:txBody>
          <a:bodyPr wrap="none" anchor="ctr"/>
          <a:lstStyle/>
          <a:p>
            <a:pPr algn="ctr">
              <a:spcBef>
                <a:spcPct val="50000"/>
              </a:spcBef>
            </a:pPr>
            <a:endParaRPr lang="zh-CN" altLang="en-US" sz="1200"/>
          </a:p>
        </p:txBody>
      </p:sp>
      <p:sp>
        <p:nvSpPr>
          <p:cNvPr id="1746022" name="Line 102"/>
          <p:cNvSpPr>
            <a:spLocks noChangeShapeType="1"/>
          </p:cNvSpPr>
          <p:nvPr/>
        </p:nvSpPr>
        <p:spPr bwMode="auto">
          <a:xfrm>
            <a:off x="4267200" y="3467100"/>
            <a:ext cx="482600" cy="0"/>
          </a:xfrm>
          <a:prstGeom prst="line">
            <a:avLst/>
          </a:prstGeom>
          <a:noFill/>
          <a:ln w="9525">
            <a:solidFill>
              <a:srgbClr val="9999FF"/>
            </a:solidFill>
            <a:round/>
            <a:headEnd/>
            <a:tailEnd type="triangle" w="med" len="med"/>
          </a:ln>
        </p:spPr>
        <p:txBody>
          <a:bodyPr wrap="none" anchor="ctr"/>
          <a:lstStyle/>
          <a:p>
            <a:endParaRPr lang="zh-CN" altLang="en-US" sz="1200"/>
          </a:p>
        </p:txBody>
      </p:sp>
      <p:sp>
        <p:nvSpPr>
          <p:cNvPr id="1746023" name="Rectangle 103"/>
          <p:cNvSpPr>
            <a:spLocks noChangeArrowheads="1"/>
          </p:cNvSpPr>
          <p:nvPr/>
        </p:nvSpPr>
        <p:spPr bwMode="auto">
          <a:xfrm>
            <a:off x="3481388" y="3724275"/>
            <a:ext cx="1949573" cy="276999"/>
          </a:xfrm>
          <a:prstGeom prst="rect">
            <a:avLst/>
          </a:prstGeom>
          <a:noFill/>
          <a:ln w="9525" algn="ctr">
            <a:noFill/>
            <a:miter lim="800000"/>
            <a:headEnd/>
            <a:tailEnd/>
          </a:ln>
        </p:spPr>
        <p:txBody>
          <a:bodyPr wrap="none" anchor="ctr">
            <a:spAutoFit/>
          </a:bodyPr>
          <a:lstStyle/>
          <a:p>
            <a:r>
              <a:rPr lang="zh-CN" altLang="en-US" sz="1200">
                <a:latin typeface="微软雅黑" pitchFamily="34" charset="-122"/>
                <a:ea typeface="微软雅黑" pitchFamily="34" charset="-122"/>
              </a:rPr>
              <a:t>一段时间后</a:t>
            </a: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硬盘停止运转</a:t>
            </a:r>
            <a:r>
              <a:rPr lang="zh-CN" altLang="en-US" sz="1200"/>
              <a:t> </a:t>
            </a:r>
          </a:p>
        </p:txBody>
      </p:sp>
      <p:sp>
        <p:nvSpPr>
          <p:cNvPr id="1746033" name="AutoShape 113"/>
          <p:cNvSpPr>
            <a:spLocks noChangeArrowheads="1"/>
          </p:cNvSpPr>
          <p:nvPr/>
        </p:nvSpPr>
        <p:spPr bwMode="auto">
          <a:xfrm>
            <a:off x="660400" y="4406900"/>
            <a:ext cx="3530600" cy="307177"/>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sz="1200">
              <a:ea typeface="宋体" pitchFamily="2" charset="-122"/>
            </a:endParaRPr>
          </a:p>
        </p:txBody>
      </p:sp>
      <p:sp>
        <p:nvSpPr>
          <p:cNvPr id="1746034" name="Rectangle 114"/>
          <p:cNvSpPr>
            <a:spLocks noChangeArrowheads="1"/>
          </p:cNvSpPr>
          <p:nvPr/>
        </p:nvSpPr>
        <p:spPr bwMode="auto">
          <a:xfrm>
            <a:off x="649288" y="4764088"/>
            <a:ext cx="3673475" cy="461665"/>
          </a:xfrm>
          <a:prstGeom prst="rect">
            <a:avLst/>
          </a:prstGeom>
          <a:noFill/>
          <a:ln w="9525" algn="ctr">
            <a:noFill/>
            <a:miter lim="800000"/>
            <a:headEnd/>
            <a:tailEnd/>
          </a:ln>
        </p:spPr>
        <p:txBody>
          <a:bodyPr anchor="ctr">
            <a:spAutoFit/>
          </a:bodyPr>
          <a:lstStyle/>
          <a:p>
            <a:pPr>
              <a:buFontTx/>
              <a:buChar char="•"/>
            </a:pPr>
            <a:r>
              <a:rPr lang="en-US" altLang="zh-CN" sz="1200">
                <a:latin typeface="微软雅黑" pitchFamily="34" charset="-122"/>
                <a:ea typeface="微软雅黑" pitchFamily="34" charset="-122"/>
              </a:rPr>
              <a:t> MAID</a:t>
            </a:r>
            <a:r>
              <a:rPr lang="zh-CN" altLang="en-US" sz="1200">
                <a:latin typeface="微软雅黑" pitchFamily="34" charset="-122"/>
                <a:ea typeface="微软雅黑" pitchFamily="34" charset="-122"/>
              </a:rPr>
              <a:t>存储系统中的磁盘或磁盘</a:t>
            </a:r>
            <a:r>
              <a:rPr lang="en-US" altLang="zh-CN" sz="1200">
                <a:latin typeface="微软雅黑" pitchFamily="34" charset="-122"/>
                <a:ea typeface="微软雅黑" pitchFamily="34" charset="-122"/>
              </a:rPr>
              <a:t>RAID</a:t>
            </a:r>
            <a:r>
              <a:rPr lang="zh-CN" altLang="en-US" sz="1200">
                <a:latin typeface="微软雅黑" pitchFamily="34" charset="-122"/>
                <a:ea typeface="微软雅黑" pitchFamily="34" charset="-122"/>
              </a:rPr>
              <a:t>组可以在没有读写访问时依据策略下电</a:t>
            </a:r>
            <a:r>
              <a:rPr lang="zh-CN" altLang="en-US" sz="1200"/>
              <a:t> </a:t>
            </a:r>
          </a:p>
        </p:txBody>
      </p:sp>
      <p:sp>
        <p:nvSpPr>
          <p:cNvPr id="1746035" name="Rectangle 115"/>
          <p:cNvSpPr>
            <a:spLocks noChangeArrowheads="1"/>
          </p:cNvSpPr>
          <p:nvPr/>
        </p:nvSpPr>
        <p:spPr bwMode="auto">
          <a:xfrm>
            <a:off x="644525" y="5197475"/>
            <a:ext cx="3816350" cy="276999"/>
          </a:xfrm>
          <a:prstGeom prst="rect">
            <a:avLst/>
          </a:prstGeom>
          <a:noFill/>
          <a:ln w="9525" algn="ctr">
            <a:noFill/>
            <a:miter lim="800000"/>
            <a:headEnd/>
            <a:tailEnd/>
          </a:ln>
        </p:spPr>
        <p:txBody>
          <a:bodyPr anchor="ctr">
            <a:spAutoFit/>
          </a:bodyPr>
          <a:lstStyle/>
          <a:p>
            <a:pPr>
              <a:buFontTx/>
              <a:buChar char="•"/>
            </a:pPr>
            <a:r>
              <a:rPr lang="zh-CN" altLang="en-US" sz="1200">
                <a:latin typeface="微软雅黑" pitchFamily="34" charset="-122"/>
                <a:ea typeface="微软雅黑" pitchFamily="34" charset="-122"/>
              </a:rPr>
              <a:t>磁盘在下电以后</a:t>
            </a: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一旦有读写请求</a:t>
            </a: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磁盘自动上电</a:t>
            </a:r>
          </a:p>
        </p:txBody>
      </p:sp>
      <p:sp>
        <p:nvSpPr>
          <p:cNvPr id="1746036" name="Rectangle 116"/>
          <p:cNvSpPr>
            <a:spLocks noChangeArrowheads="1"/>
          </p:cNvSpPr>
          <p:nvPr/>
        </p:nvSpPr>
        <p:spPr bwMode="auto">
          <a:xfrm>
            <a:off x="649288" y="5464175"/>
            <a:ext cx="2449710" cy="276999"/>
          </a:xfrm>
          <a:prstGeom prst="rect">
            <a:avLst/>
          </a:prstGeom>
          <a:noFill/>
          <a:ln w="9525" algn="ctr">
            <a:noFill/>
            <a:miter lim="800000"/>
            <a:headEnd/>
            <a:tailEnd/>
          </a:ln>
        </p:spPr>
        <p:txBody>
          <a:bodyPr wrap="none" anchor="ctr">
            <a:spAutoFit/>
          </a:bodyPr>
          <a:lstStyle/>
          <a:p>
            <a:pPr>
              <a:buFontTx/>
              <a:buChar char="•"/>
            </a:pPr>
            <a:r>
              <a:rPr lang="zh-CN" altLang="en-US" sz="1200">
                <a:latin typeface="微软雅黑" pitchFamily="34" charset="-122"/>
                <a:ea typeface="微软雅黑" pitchFamily="34" charset="-122"/>
              </a:rPr>
              <a:t>降低能耗，电能节约可到达</a:t>
            </a:r>
            <a:r>
              <a:rPr lang="en-US" altLang="zh-CN" sz="1200">
                <a:latin typeface="微软雅黑" pitchFamily="34" charset="-122"/>
                <a:ea typeface="微软雅黑" pitchFamily="34" charset="-122"/>
              </a:rPr>
              <a:t>30%</a:t>
            </a:r>
            <a:r>
              <a:rPr lang="en-US" altLang="zh-CN" sz="1200"/>
              <a:t> </a:t>
            </a:r>
          </a:p>
        </p:txBody>
      </p:sp>
      <p:sp>
        <p:nvSpPr>
          <p:cNvPr id="1746037" name="Rectangle 117"/>
          <p:cNvSpPr>
            <a:spLocks noChangeArrowheads="1"/>
          </p:cNvSpPr>
          <p:nvPr/>
        </p:nvSpPr>
        <p:spPr bwMode="auto">
          <a:xfrm>
            <a:off x="649288" y="5718175"/>
            <a:ext cx="1672253" cy="276999"/>
          </a:xfrm>
          <a:prstGeom prst="rect">
            <a:avLst/>
          </a:prstGeom>
          <a:noFill/>
          <a:ln w="9525" algn="ctr">
            <a:noFill/>
            <a:miter lim="800000"/>
            <a:headEnd/>
            <a:tailEnd/>
          </a:ln>
        </p:spPr>
        <p:txBody>
          <a:bodyPr wrap="none" anchor="ctr">
            <a:spAutoFit/>
          </a:bodyPr>
          <a:lstStyle/>
          <a:p>
            <a:pPr>
              <a:buFontTx/>
              <a:buChar char="•"/>
            </a:pPr>
            <a:r>
              <a:rPr lang="zh-CN" altLang="en-US" sz="1200">
                <a:latin typeface="微软雅黑" pitchFamily="34" charset="-122"/>
                <a:ea typeface="微软雅黑" pitchFamily="34" charset="-122"/>
              </a:rPr>
              <a:t>更长的磁盘使用寿命</a:t>
            </a:r>
            <a:r>
              <a:rPr lang="zh-CN" altLang="en-US" sz="1200"/>
              <a:t> </a:t>
            </a:r>
          </a:p>
        </p:txBody>
      </p:sp>
      <p:sp>
        <p:nvSpPr>
          <p:cNvPr id="1746038" name="Rectangle 118"/>
          <p:cNvSpPr>
            <a:spLocks noChangeArrowheads="1"/>
          </p:cNvSpPr>
          <p:nvPr/>
        </p:nvSpPr>
        <p:spPr bwMode="auto">
          <a:xfrm>
            <a:off x="649288" y="4473575"/>
            <a:ext cx="3673475" cy="276999"/>
          </a:xfrm>
          <a:prstGeom prst="rect">
            <a:avLst/>
          </a:prstGeom>
          <a:noFill/>
          <a:ln w="9525" algn="ctr">
            <a:noFill/>
            <a:miter lim="800000"/>
            <a:headEnd/>
            <a:tailEnd/>
          </a:ln>
        </p:spPr>
        <p:txBody>
          <a:bodyPr anchor="ctr">
            <a:spAutoFit/>
          </a:bodyPr>
          <a:lstStyle/>
          <a:p>
            <a:pPr>
              <a:buFontTx/>
              <a:buChar char="•"/>
            </a:pPr>
            <a:r>
              <a:rPr lang="en-US" altLang="zh-CN" sz="1200">
                <a:solidFill>
                  <a:srgbClr val="000066"/>
                </a:solidFill>
                <a:latin typeface="微软雅黑" pitchFamily="34" charset="-122"/>
                <a:ea typeface="微软雅黑" pitchFamily="34" charset="-122"/>
              </a:rPr>
              <a:t> </a:t>
            </a:r>
            <a:r>
              <a:rPr lang="zh-CN" altLang="en-US" sz="1200">
                <a:solidFill>
                  <a:srgbClr val="000066"/>
                </a:solidFill>
                <a:latin typeface="微软雅黑" pitchFamily="34" charset="-122"/>
                <a:ea typeface="微软雅黑" pitchFamily="34" charset="-122"/>
              </a:rPr>
              <a:t>功能及特点</a:t>
            </a:r>
            <a:endParaRPr lang="zh-CN" altLang="en-US" sz="1200">
              <a:solidFill>
                <a:srgbClr val="000066"/>
              </a:solidFill>
            </a:endParaRPr>
          </a:p>
        </p:txBody>
      </p:sp>
      <p:sp>
        <p:nvSpPr>
          <p:cNvPr id="1746039" name="Rectangle 119"/>
          <p:cNvSpPr>
            <a:spLocks noChangeArrowheads="1"/>
          </p:cNvSpPr>
          <p:nvPr/>
        </p:nvSpPr>
        <p:spPr bwMode="auto">
          <a:xfrm>
            <a:off x="4840288" y="4486275"/>
            <a:ext cx="3673475" cy="276999"/>
          </a:xfrm>
          <a:prstGeom prst="rect">
            <a:avLst/>
          </a:prstGeom>
          <a:noFill/>
          <a:ln w="9525" algn="ctr">
            <a:noFill/>
            <a:miter lim="800000"/>
            <a:headEnd/>
            <a:tailEnd/>
          </a:ln>
        </p:spPr>
        <p:txBody>
          <a:bodyPr anchor="ctr">
            <a:spAutoFit/>
          </a:bodyPr>
          <a:lstStyle/>
          <a:p>
            <a:pPr>
              <a:buFontTx/>
              <a:buChar char="•"/>
            </a:pPr>
            <a:r>
              <a:rPr lang="en-US" altLang="zh-CN" sz="1200">
                <a:solidFill>
                  <a:srgbClr val="000066"/>
                </a:solidFill>
                <a:latin typeface="微软雅黑" pitchFamily="34" charset="-122"/>
                <a:ea typeface="微软雅黑" pitchFamily="34" charset="-122"/>
              </a:rPr>
              <a:t> </a:t>
            </a:r>
            <a:r>
              <a:rPr lang="zh-CN" altLang="en-US" sz="1200">
                <a:solidFill>
                  <a:srgbClr val="000066"/>
                </a:solidFill>
                <a:latin typeface="微软雅黑" pitchFamily="34" charset="-122"/>
                <a:ea typeface="微软雅黑" pitchFamily="34" charset="-122"/>
              </a:rPr>
              <a:t>应用前景</a:t>
            </a:r>
            <a:endParaRPr lang="zh-CN" altLang="en-US" sz="1200">
              <a:solidFill>
                <a:srgbClr val="000066"/>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childTnLst>
                                    <p:anim calcmode="discrete" valueType="str">
                                      <p:cBhvr>
                                        <p:cTn id="6" dur="500" fill="hold"/>
                                        <p:tgtEl>
                                          <p:spTgt spid="1745993"/>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500" fill="hold"/>
                                        <p:tgtEl>
                                          <p:spTgt spid="1745991"/>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500" fill="hold"/>
                                        <p:tgtEl>
                                          <p:spTgt spid="1745995"/>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childTnLst>
                                    <p:anim calcmode="discrete" valueType="str">
                                      <p:cBhvr>
                                        <p:cTn id="12" dur="500" fill="hold"/>
                                        <p:tgtEl>
                                          <p:spTgt spid="1746001"/>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childTnLst>
                                    <p:anim calcmode="discrete" valueType="str">
                                      <p:cBhvr>
                                        <p:cTn id="14" dur="500" fill="hold"/>
                                        <p:tgtEl>
                                          <p:spTgt spid="174599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grpId="0" nodeType="withEffect">
                                  <p:stCondLst>
                                    <p:cond delay="0"/>
                                  </p:stCondLst>
                                  <p:childTnLst>
                                    <p:anim calcmode="discrete" valueType="str">
                                      <p:cBhvr>
                                        <p:cTn id="16" dur="500" fill="hold"/>
                                        <p:tgtEl>
                                          <p:spTgt spid="1745997"/>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grpId="1" nodeType="withEffect">
                                  <p:stCondLst>
                                    <p:cond delay="0"/>
                                  </p:stCondLst>
                                  <p:childTnLst>
                                    <p:anim calcmode="discrete" valueType="str">
                                      <p:cBhvr>
                                        <p:cTn id="18" dur="500" fill="hold"/>
                                        <p:tgtEl>
                                          <p:spTgt spid="1745997"/>
                                        </p:tgtEl>
                                        <p:attrNameLst>
                                          <p:attrName>style.visibility</p:attrName>
                                        </p:attrNameLst>
                                      </p:cBhvr>
                                      <p:tavLst>
                                        <p:tav tm="0">
                                          <p:val>
                                            <p:strVal val="hidden"/>
                                          </p:val>
                                        </p:tav>
                                        <p:tav tm="50000">
                                          <p:val>
                                            <p:strVal val="visible"/>
                                          </p:val>
                                        </p:tav>
                                      </p:tavLst>
                                    </p:anim>
                                  </p:childTnLst>
                                </p:cTn>
                              </p:par>
                              <p:par>
                                <p:cTn id="19" presetID="35" presetClass="emph" presetSubtype="0" repeatCount="indefinite" fill="hold" grpId="0" nodeType="withEffect">
                                  <p:stCondLst>
                                    <p:cond delay="0"/>
                                  </p:stCondLst>
                                  <p:childTnLst>
                                    <p:anim calcmode="discrete" valueType="str">
                                      <p:cBhvr>
                                        <p:cTn id="20" dur="500" fill="hold"/>
                                        <p:tgtEl>
                                          <p:spTgt spid="1746007"/>
                                        </p:tgtEl>
                                        <p:attrNameLst>
                                          <p:attrName>style.visibility</p:attrName>
                                        </p:attrNameLst>
                                      </p:cBhvr>
                                      <p:tavLst>
                                        <p:tav tm="0">
                                          <p:val>
                                            <p:strVal val="hidden"/>
                                          </p:val>
                                        </p:tav>
                                        <p:tav tm="50000">
                                          <p:val>
                                            <p:strVal val="visible"/>
                                          </p:val>
                                        </p:tav>
                                      </p:tavLst>
                                    </p:anim>
                                  </p:childTnLst>
                                </p:cTn>
                              </p:par>
                              <p:par>
                                <p:cTn id="21" presetID="35" presetClass="emph" presetSubtype="0" repeatCount="indefinite" fill="hold" grpId="0" nodeType="withEffect">
                                  <p:stCondLst>
                                    <p:cond delay="0"/>
                                  </p:stCondLst>
                                  <p:childTnLst>
                                    <p:anim calcmode="discrete" valueType="str">
                                      <p:cBhvr>
                                        <p:cTn id="22" dur="500" fill="hold"/>
                                        <p:tgtEl>
                                          <p:spTgt spid="1746005"/>
                                        </p:tgtEl>
                                        <p:attrNameLst>
                                          <p:attrName>style.visibility</p:attrName>
                                        </p:attrNameLst>
                                      </p:cBhvr>
                                      <p:tavLst>
                                        <p:tav tm="0">
                                          <p:val>
                                            <p:strVal val="hidden"/>
                                          </p:val>
                                        </p:tav>
                                        <p:tav tm="50000">
                                          <p:val>
                                            <p:strVal val="visible"/>
                                          </p:val>
                                        </p:tav>
                                      </p:tavLst>
                                    </p:anim>
                                  </p:childTnLst>
                                </p:cTn>
                              </p:par>
                              <p:par>
                                <p:cTn id="23" presetID="35" presetClass="emph" presetSubtype="0" repeatCount="indefinite" fill="hold" grpId="0" nodeType="withEffect">
                                  <p:stCondLst>
                                    <p:cond delay="0"/>
                                  </p:stCondLst>
                                  <p:childTnLst>
                                    <p:anim calcmode="discrete" valueType="str">
                                      <p:cBhvr>
                                        <p:cTn id="24" dur="500" fill="hold"/>
                                        <p:tgtEl>
                                          <p:spTgt spid="1746003"/>
                                        </p:tgtEl>
                                        <p:attrNameLst>
                                          <p:attrName>style.visibility</p:attrName>
                                        </p:attrNameLst>
                                      </p:cBhvr>
                                      <p:tavLst>
                                        <p:tav tm="0">
                                          <p:val>
                                            <p:strVal val="hidden"/>
                                          </p:val>
                                        </p:tav>
                                        <p:tav tm="50000">
                                          <p:val>
                                            <p:strVal val="visible"/>
                                          </p:val>
                                        </p:tav>
                                      </p:tavLst>
                                    </p:anim>
                                  </p:childTnLst>
                                </p:cTn>
                              </p:par>
                              <p:par>
                                <p:cTn id="25" presetID="35" presetClass="emph" presetSubtype="0" repeatCount="indefinite" fill="hold" grpId="0" nodeType="withEffect">
                                  <p:stCondLst>
                                    <p:cond delay="0"/>
                                  </p:stCondLst>
                                  <p:childTnLst>
                                    <p:anim calcmode="discrete" valueType="str">
                                      <p:cBhvr>
                                        <p:cTn id="26" dur="500" fill="hold"/>
                                        <p:tgtEl>
                                          <p:spTgt spid="1746009"/>
                                        </p:tgtEl>
                                        <p:attrNameLst>
                                          <p:attrName>style.visibility</p:attrName>
                                        </p:attrNameLst>
                                      </p:cBhvr>
                                      <p:tavLst>
                                        <p:tav tm="0">
                                          <p:val>
                                            <p:strVal val="hidden"/>
                                          </p:val>
                                        </p:tav>
                                        <p:tav tm="50000">
                                          <p:val>
                                            <p:strVal val="visible"/>
                                          </p:val>
                                        </p:tav>
                                      </p:tavLst>
                                    </p:anim>
                                  </p:childTnLst>
                                </p:cTn>
                              </p:par>
                              <p:par>
                                <p:cTn id="27" presetID="35" presetClass="emph" presetSubtype="0" repeatCount="indefinite" fill="hold" grpId="0" nodeType="withEffect">
                                  <p:stCondLst>
                                    <p:cond delay="0"/>
                                  </p:stCondLst>
                                  <p:childTnLst>
                                    <p:anim calcmode="discrete" valueType="str">
                                      <p:cBhvr>
                                        <p:cTn id="28" dur="500" fill="hold"/>
                                        <p:tgtEl>
                                          <p:spTgt spid="1746011"/>
                                        </p:tgtEl>
                                        <p:attrNameLst>
                                          <p:attrName>style.visibility</p:attrName>
                                        </p:attrNameLst>
                                      </p:cBhvr>
                                      <p:tavLst>
                                        <p:tav tm="0">
                                          <p:val>
                                            <p:strVal val="hidden"/>
                                          </p:val>
                                        </p:tav>
                                        <p:tav tm="50000">
                                          <p:val>
                                            <p:strVal val="visible"/>
                                          </p:val>
                                        </p:tav>
                                      </p:tavLst>
                                    </p:anim>
                                  </p:childTnLst>
                                </p:cTn>
                              </p:par>
                              <p:par>
                                <p:cTn id="29" presetID="35" presetClass="emph" presetSubtype="0" repeatCount="indefinite" fill="hold" grpId="0" nodeType="withEffect">
                                  <p:stCondLst>
                                    <p:cond delay="0"/>
                                  </p:stCondLst>
                                  <p:childTnLst>
                                    <p:anim calcmode="discrete" valueType="str">
                                      <p:cBhvr>
                                        <p:cTn id="30" dur="500" fill="hold"/>
                                        <p:tgtEl>
                                          <p:spTgt spid="1746013"/>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745986"/>
                                        </p:tgtEl>
                                        <p:attrNameLst>
                                          <p:attrName>style.visibility</p:attrName>
                                        </p:attrNameLst>
                                      </p:cBhvr>
                                      <p:to>
                                        <p:strVal val="visible"/>
                                      </p:to>
                                    </p:set>
                                    <p:animEffect transition="in" filter="wipe(left)">
                                      <p:cBhvr>
                                        <p:cTn id="39" dur="500"/>
                                        <p:tgtEl>
                                          <p:spTgt spid="174598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45987"/>
                                        </p:tgtEl>
                                        <p:attrNameLst>
                                          <p:attrName>style.visibility</p:attrName>
                                        </p:attrNameLst>
                                      </p:cBhvr>
                                      <p:to>
                                        <p:strVal val="visible"/>
                                      </p:to>
                                    </p:set>
                                    <p:animEffect transition="in" filter="wipe(down)">
                                      <p:cBhvr>
                                        <p:cTn id="42" dur="500"/>
                                        <p:tgtEl>
                                          <p:spTgt spid="174598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45988"/>
                                        </p:tgtEl>
                                        <p:attrNameLst>
                                          <p:attrName>style.visibility</p:attrName>
                                        </p:attrNameLst>
                                      </p:cBhvr>
                                      <p:to>
                                        <p:strVal val="visible"/>
                                      </p:to>
                                    </p:set>
                                    <p:animEffect transition="in" filter="wipe(down)">
                                      <p:cBhvr>
                                        <p:cTn id="45" dur="500"/>
                                        <p:tgtEl>
                                          <p:spTgt spid="1745988"/>
                                        </p:tgtEl>
                                      </p:cBhvr>
                                    </p:animEffect>
                                  </p:childTnLst>
                                </p:cTn>
                              </p:par>
                              <p:par>
                                <p:cTn id="46" presetID="35" presetClass="emph" presetSubtype="0" repeatCount="indefinite" fill="hold" grpId="1" nodeType="withEffect">
                                  <p:stCondLst>
                                    <p:cond delay="0"/>
                                  </p:stCondLst>
                                  <p:childTnLst>
                                    <p:anim calcmode="discrete" valueType="str">
                                      <p:cBhvr>
                                        <p:cTn id="47" dur="500" fill="hold"/>
                                        <p:tgtEl>
                                          <p:spTgt spid="1745988"/>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6022"/>
                                        </p:tgtEl>
                                        <p:attrNameLst>
                                          <p:attrName>style.visibility</p:attrName>
                                        </p:attrNameLst>
                                      </p:cBhvr>
                                      <p:to>
                                        <p:strVal val="visible"/>
                                      </p:to>
                                    </p:set>
                                    <p:animEffect transition="in" filter="wipe(left)">
                                      <p:cBhvr>
                                        <p:cTn id="52" dur="500"/>
                                        <p:tgtEl>
                                          <p:spTgt spid="1746022"/>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746017"/>
                                        </p:tgtEl>
                                        <p:attrNameLst>
                                          <p:attrName>style.visibility</p:attrName>
                                        </p:attrNameLst>
                                      </p:cBhvr>
                                      <p:to>
                                        <p:strVal val="visible"/>
                                      </p:to>
                                    </p:set>
                                    <p:animEffect transition="in" filter="wipe(left)">
                                      <p:cBhvr>
                                        <p:cTn id="56" dur="500"/>
                                        <p:tgtEl>
                                          <p:spTgt spid="174601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746018"/>
                                        </p:tgtEl>
                                        <p:attrNameLst>
                                          <p:attrName>style.visibility</p:attrName>
                                        </p:attrNameLst>
                                      </p:cBhvr>
                                      <p:to>
                                        <p:strVal val="visible"/>
                                      </p:to>
                                    </p:set>
                                    <p:animEffect transition="in" filter="wipe(left)">
                                      <p:cBhvr>
                                        <p:cTn id="59" dur="500"/>
                                        <p:tgtEl>
                                          <p:spTgt spid="174601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746019"/>
                                        </p:tgtEl>
                                        <p:attrNameLst>
                                          <p:attrName>style.visibility</p:attrName>
                                        </p:attrNameLst>
                                      </p:cBhvr>
                                      <p:to>
                                        <p:strVal val="visible"/>
                                      </p:to>
                                    </p:set>
                                    <p:animEffect transition="in" filter="wipe(left)">
                                      <p:cBhvr>
                                        <p:cTn id="62" dur="500"/>
                                        <p:tgtEl>
                                          <p:spTgt spid="1746019"/>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1746023"/>
                                        </p:tgtEl>
                                        <p:attrNameLst>
                                          <p:attrName>style.visibility</p:attrName>
                                        </p:attrNameLst>
                                      </p:cBhvr>
                                      <p:to>
                                        <p:strVal val="visible"/>
                                      </p:to>
                                    </p:set>
                                    <p:animEffect transition="in" filter="wipe(left)">
                                      <p:cBhvr>
                                        <p:cTn id="66" dur="500"/>
                                        <p:tgtEl>
                                          <p:spTgt spid="174602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746033"/>
                                        </p:tgtEl>
                                        <p:attrNameLst>
                                          <p:attrName>style.visibility</p:attrName>
                                        </p:attrNameLst>
                                      </p:cBhvr>
                                      <p:to>
                                        <p:strVal val="visible"/>
                                      </p:to>
                                    </p:set>
                                    <p:animEffect transition="in" filter="wipe(up)">
                                      <p:cBhvr>
                                        <p:cTn id="71" dur="500"/>
                                        <p:tgtEl>
                                          <p:spTgt spid="1746033"/>
                                        </p:tgtEl>
                                      </p:cBhvr>
                                    </p:animEffect>
                                  </p:childTnLst>
                                </p:cTn>
                              </p:par>
                              <p:par>
                                <p:cTn id="72" presetID="22" presetClass="entr" presetSubtype="8" fill="hold" nodeType="withEffect">
                                  <p:stCondLst>
                                    <p:cond delay="0"/>
                                  </p:stCondLst>
                                  <p:childTnLst>
                                    <p:set>
                                      <p:cBhvr>
                                        <p:cTn id="73" dur="1" fill="hold">
                                          <p:stCondLst>
                                            <p:cond delay="0"/>
                                          </p:stCondLst>
                                        </p:cTn>
                                        <p:tgtEl>
                                          <p:spTgt spid="1746038">
                                            <p:txEl>
                                              <p:pRg st="0" end="0"/>
                                            </p:txEl>
                                          </p:spTgt>
                                        </p:tgtEl>
                                        <p:attrNameLst>
                                          <p:attrName>style.visibility</p:attrName>
                                        </p:attrNameLst>
                                      </p:cBhvr>
                                      <p:to>
                                        <p:strVal val="visible"/>
                                      </p:to>
                                    </p:set>
                                    <p:animEffect transition="in" filter="wipe(left)">
                                      <p:cBhvr>
                                        <p:cTn id="74" dur="500"/>
                                        <p:tgtEl>
                                          <p:spTgt spid="1746038">
                                            <p:txEl>
                                              <p:pRg st="0" end="0"/>
                                            </p:txEl>
                                          </p:spTgt>
                                        </p:tgtEl>
                                      </p:cBhvr>
                                    </p:animEffect>
                                  </p:childTnLst>
                                </p:cTn>
                              </p:par>
                            </p:childTnLst>
                          </p:cTn>
                        </p:par>
                        <p:par>
                          <p:cTn id="75" fill="hold">
                            <p:stCondLst>
                              <p:cond delay="500"/>
                            </p:stCondLst>
                            <p:childTnLst>
                              <p:par>
                                <p:cTn id="76" presetID="27" presetClass="entr" presetSubtype="0" fill="hold" grpId="0" nodeType="afterEffect">
                                  <p:stCondLst>
                                    <p:cond delay="0"/>
                                  </p:stCondLst>
                                  <p:iterate type="lt">
                                    <p:tmPct val="50000"/>
                                  </p:iterate>
                                  <p:childTnLst>
                                    <p:set>
                                      <p:cBhvr>
                                        <p:cTn id="77" dur="1" fill="hold">
                                          <p:stCondLst>
                                            <p:cond delay="0"/>
                                          </p:stCondLst>
                                        </p:cTn>
                                        <p:tgtEl>
                                          <p:spTgt spid="1746034"/>
                                        </p:tgtEl>
                                        <p:attrNameLst>
                                          <p:attrName>style.visibility</p:attrName>
                                        </p:attrNameLst>
                                      </p:cBhvr>
                                      <p:to>
                                        <p:strVal val="visible"/>
                                      </p:to>
                                    </p:set>
                                    <p:anim calcmode="discrete" valueType="clr">
                                      <p:cBhvr override="childStyle">
                                        <p:cTn id="78" dur="80"/>
                                        <p:tgtEl>
                                          <p:spTgt spid="1746034"/>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1746034"/>
                                        </p:tgtEl>
                                        <p:attrNameLst>
                                          <p:attrName>fillcolor</p:attrName>
                                        </p:attrNameLst>
                                      </p:cBhvr>
                                      <p:tavLst>
                                        <p:tav tm="0">
                                          <p:val>
                                            <p:clrVal>
                                              <a:schemeClr val="accent2"/>
                                            </p:clrVal>
                                          </p:val>
                                        </p:tav>
                                        <p:tav tm="50000">
                                          <p:val>
                                            <p:clrVal>
                                              <a:schemeClr val="hlink"/>
                                            </p:clrVal>
                                          </p:val>
                                        </p:tav>
                                      </p:tavLst>
                                    </p:anim>
                                    <p:set>
                                      <p:cBhvr>
                                        <p:cTn id="80" dur="80"/>
                                        <p:tgtEl>
                                          <p:spTgt spid="1746034"/>
                                        </p:tgtEl>
                                        <p:attrNameLst>
                                          <p:attrName>fill.type</p:attrName>
                                        </p:attrNameLst>
                                      </p:cBhvr>
                                      <p:to>
                                        <p:strVal val="solid"/>
                                      </p:to>
                                    </p:set>
                                  </p:childTnLst>
                                </p:cTn>
                              </p:par>
                            </p:childTnLst>
                          </p:cTn>
                        </p:par>
                        <p:par>
                          <p:cTn id="81" fill="hold">
                            <p:stCondLst>
                              <p:cond delay="1980"/>
                            </p:stCondLst>
                            <p:childTnLst>
                              <p:par>
                                <p:cTn id="82" presetID="27" presetClass="entr" presetSubtype="0" fill="hold" grpId="0" nodeType="afterEffect">
                                  <p:stCondLst>
                                    <p:cond delay="0"/>
                                  </p:stCondLst>
                                  <p:iterate type="lt">
                                    <p:tmPct val="50000"/>
                                  </p:iterate>
                                  <p:childTnLst>
                                    <p:set>
                                      <p:cBhvr>
                                        <p:cTn id="83" dur="1" fill="hold">
                                          <p:stCondLst>
                                            <p:cond delay="0"/>
                                          </p:stCondLst>
                                        </p:cTn>
                                        <p:tgtEl>
                                          <p:spTgt spid="1746035"/>
                                        </p:tgtEl>
                                        <p:attrNameLst>
                                          <p:attrName>style.visibility</p:attrName>
                                        </p:attrNameLst>
                                      </p:cBhvr>
                                      <p:to>
                                        <p:strVal val="visible"/>
                                      </p:to>
                                    </p:set>
                                    <p:anim calcmode="discrete" valueType="clr">
                                      <p:cBhvr override="childStyle">
                                        <p:cTn id="84" dur="80"/>
                                        <p:tgtEl>
                                          <p:spTgt spid="1746035"/>
                                        </p:tgtEl>
                                        <p:attrNameLst>
                                          <p:attrName>style.color</p:attrName>
                                        </p:attrNameLst>
                                      </p:cBhvr>
                                      <p:tavLst>
                                        <p:tav tm="0">
                                          <p:val>
                                            <p:clrVal>
                                              <a:schemeClr val="accent2"/>
                                            </p:clrVal>
                                          </p:val>
                                        </p:tav>
                                        <p:tav tm="50000">
                                          <p:val>
                                            <p:clrVal>
                                              <a:schemeClr val="hlink"/>
                                            </p:clrVal>
                                          </p:val>
                                        </p:tav>
                                      </p:tavLst>
                                    </p:anim>
                                    <p:anim calcmode="discrete" valueType="clr">
                                      <p:cBhvr>
                                        <p:cTn id="85" dur="80"/>
                                        <p:tgtEl>
                                          <p:spTgt spid="1746035"/>
                                        </p:tgtEl>
                                        <p:attrNameLst>
                                          <p:attrName>fillcolor</p:attrName>
                                        </p:attrNameLst>
                                      </p:cBhvr>
                                      <p:tavLst>
                                        <p:tav tm="0">
                                          <p:val>
                                            <p:clrVal>
                                              <a:schemeClr val="accent2"/>
                                            </p:clrVal>
                                          </p:val>
                                        </p:tav>
                                        <p:tav tm="50000">
                                          <p:val>
                                            <p:clrVal>
                                              <a:schemeClr val="hlink"/>
                                            </p:clrVal>
                                          </p:val>
                                        </p:tav>
                                      </p:tavLst>
                                    </p:anim>
                                    <p:set>
                                      <p:cBhvr>
                                        <p:cTn id="86" dur="80"/>
                                        <p:tgtEl>
                                          <p:spTgt spid="1746035"/>
                                        </p:tgtEl>
                                        <p:attrNameLst>
                                          <p:attrName>fill.type</p:attrName>
                                        </p:attrNameLst>
                                      </p:cBhvr>
                                      <p:to>
                                        <p:strVal val="solid"/>
                                      </p:to>
                                    </p:set>
                                  </p:childTnLst>
                                </p:cTn>
                              </p:par>
                            </p:childTnLst>
                          </p:cTn>
                        </p:par>
                        <p:par>
                          <p:cTn id="87" fill="hold">
                            <p:stCondLst>
                              <p:cond delay="2900"/>
                            </p:stCondLst>
                            <p:childTnLst>
                              <p:par>
                                <p:cTn id="88" presetID="27" presetClass="entr" presetSubtype="0" fill="hold" grpId="0" nodeType="afterEffect">
                                  <p:stCondLst>
                                    <p:cond delay="0"/>
                                  </p:stCondLst>
                                  <p:iterate type="lt">
                                    <p:tmPct val="50000"/>
                                  </p:iterate>
                                  <p:childTnLst>
                                    <p:set>
                                      <p:cBhvr>
                                        <p:cTn id="89" dur="1" fill="hold">
                                          <p:stCondLst>
                                            <p:cond delay="0"/>
                                          </p:stCondLst>
                                        </p:cTn>
                                        <p:tgtEl>
                                          <p:spTgt spid="1746036"/>
                                        </p:tgtEl>
                                        <p:attrNameLst>
                                          <p:attrName>style.visibility</p:attrName>
                                        </p:attrNameLst>
                                      </p:cBhvr>
                                      <p:to>
                                        <p:strVal val="visible"/>
                                      </p:to>
                                    </p:set>
                                    <p:anim calcmode="discrete" valueType="clr">
                                      <p:cBhvr override="childStyle">
                                        <p:cTn id="90" dur="80"/>
                                        <p:tgtEl>
                                          <p:spTgt spid="1746036"/>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1746036"/>
                                        </p:tgtEl>
                                        <p:attrNameLst>
                                          <p:attrName>fillcolor</p:attrName>
                                        </p:attrNameLst>
                                      </p:cBhvr>
                                      <p:tavLst>
                                        <p:tav tm="0">
                                          <p:val>
                                            <p:clrVal>
                                              <a:schemeClr val="accent2"/>
                                            </p:clrVal>
                                          </p:val>
                                        </p:tav>
                                        <p:tav tm="50000">
                                          <p:val>
                                            <p:clrVal>
                                              <a:schemeClr val="hlink"/>
                                            </p:clrVal>
                                          </p:val>
                                        </p:tav>
                                      </p:tavLst>
                                    </p:anim>
                                    <p:set>
                                      <p:cBhvr>
                                        <p:cTn id="92" dur="80"/>
                                        <p:tgtEl>
                                          <p:spTgt spid="1746036"/>
                                        </p:tgtEl>
                                        <p:attrNameLst>
                                          <p:attrName>fill.type</p:attrName>
                                        </p:attrNameLst>
                                      </p:cBhvr>
                                      <p:to>
                                        <p:strVal val="solid"/>
                                      </p:to>
                                    </p:set>
                                  </p:childTnLst>
                                </p:cTn>
                              </p:par>
                            </p:childTnLst>
                          </p:cTn>
                        </p:par>
                        <p:par>
                          <p:cTn id="93" fill="hold">
                            <p:stCondLst>
                              <p:cond delay="3540"/>
                            </p:stCondLst>
                            <p:childTnLst>
                              <p:par>
                                <p:cTn id="94" presetID="27" presetClass="entr" presetSubtype="0" fill="hold" grpId="0" nodeType="afterEffect">
                                  <p:stCondLst>
                                    <p:cond delay="0"/>
                                  </p:stCondLst>
                                  <p:iterate type="lt">
                                    <p:tmPct val="50000"/>
                                  </p:iterate>
                                  <p:childTnLst>
                                    <p:set>
                                      <p:cBhvr>
                                        <p:cTn id="95" dur="1" fill="hold">
                                          <p:stCondLst>
                                            <p:cond delay="0"/>
                                          </p:stCondLst>
                                        </p:cTn>
                                        <p:tgtEl>
                                          <p:spTgt spid="1746037"/>
                                        </p:tgtEl>
                                        <p:attrNameLst>
                                          <p:attrName>style.visibility</p:attrName>
                                        </p:attrNameLst>
                                      </p:cBhvr>
                                      <p:to>
                                        <p:strVal val="visible"/>
                                      </p:to>
                                    </p:set>
                                    <p:anim calcmode="discrete" valueType="clr">
                                      <p:cBhvr override="childStyle">
                                        <p:cTn id="96" dur="80"/>
                                        <p:tgtEl>
                                          <p:spTgt spid="1746037"/>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1746037"/>
                                        </p:tgtEl>
                                        <p:attrNameLst>
                                          <p:attrName>fillcolor</p:attrName>
                                        </p:attrNameLst>
                                      </p:cBhvr>
                                      <p:tavLst>
                                        <p:tav tm="0">
                                          <p:val>
                                            <p:clrVal>
                                              <a:schemeClr val="accent2"/>
                                            </p:clrVal>
                                          </p:val>
                                        </p:tav>
                                        <p:tav tm="50000">
                                          <p:val>
                                            <p:clrVal>
                                              <a:schemeClr val="hlink"/>
                                            </p:clrVal>
                                          </p:val>
                                        </p:tav>
                                      </p:tavLst>
                                    </p:anim>
                                    <p:set>
                                      <p:cBhvr>
                                        <p:cTn id="98" dur="80"/>
                                        <p:tgtEl>
                                          <p:spTgt spid="1746037"/>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1746026"/>
                                        </p:tgtEl>
                                        <p:attrNameLst>
                                          <p:attrName>style.visibility</p:attrName>
                                        </p:attrNameLst>
                                      </p:cBhvr>
                                      <p:to>
                                        <p:strVal val="visible"/>
                                      </p:to>
                                    </p:set>
                                    <p:animEffect transition="in" filter="wipe(up)">
                                      <p:cBhvr>
                                        <p:cTn id="103" dur="500"/>
                                        <p:tgtEl>
                                          <p:spTgt spid="1746026"/>
                                        </p:tgtEl>
                                      </p:cBhvr>
                                    </p:animEffect>
                                  </p:childTnLst>
                                </p:cTn>
                              </p:par>
                              <p:par>
                                <p:cTn id="104" presetID="22" presetClass="entr" presetSubtype="8" fill="hold" nodeType="withEffect">
                                  <p:stCondLst>
                                    <p:cond delay="0"/>
                                  </p:stCondLst>
                                  <p:childTnLst>
                                    <p:set>
                                      <p:cBhvr>
                                        <p:cTn id="105" dur="1" fill="hold">
                                          <p:stCondLst>
                                            <p:cond delay="0"/>
                                          </p:stCondLst>
                                        </p:cTn>
                                        <p:tgtEl>
                                          <p:spTgt spid="1746039">
                                            <p:txEl>
                                              <p:pRg st="0" end="0"/>
                                            </p:txEl>
                                          </p:spTgt>
                                        </p:tgtEl>
                                        <p:attrNameLst>
                                          <p:attrName>style.visibility</p:attrName>
                                        </p:attrNameLst>
                                      </p:cBhvr>
                                      <p:to>
                                        <p:strVal val="visible"/>
                                      </p:to>
                                    </p:set>
                                    <p:animEffect transition="in" filter="wipe(left)">
                                      <p:cBhvr>
                                        <p:cTn id="106" dur="500"/>
                                        <p:tgtEl>
                                          <p:spTgt spid="1746039">
                                            <p:txEl>
                                              <p:pRg st="0" end="0"/>
                                            </p:txEl>
                                          </p:spTgt>
                                        </p:tgtEl>
                                      </p:cBhvr>
                                    </p:animEffect>
                                  </p:childTnLst>
                                </p:cTn>
                              </p:par>
                            </p:childTnLst>
                          </p:cTn>
                        </p:par>
                        <p:par>
                          <p:cTn id="107" fill="hold">
                            <p:stCondLst>
                              <p:cond delay="500"/>
                            </p:stCondLst>
                            <p:childTnLst>
                              <p:par>
                                <p:cTn id="108" presetID="27" presetClass="entr" presetSubtype="0" fill="hold" grpId="0" nodeType="afterEffect">
                                  <p:stCondLst>
                                    <p:cond delay="0"/>
                                  </p:stCondLst>
                                  <p:iterate type="lt">
                                    <p:tmPct val="50000"/>
                                  </p:iterate>
                                  <p:childTnLst>
                                    <p:set>
                                      <p:cBhvr>
                                        <p:cTn id="109" dur="1" fill="hold">
                                          <p:stCondLst>
                                            <p:cond delay="0"/>
                                          </p:stCondLst>
                                        </p:cTn>
                                        <p:tgtEl>
                                          <p:spTgt spid="1745945"/>
                                        </p:tgtEl>
                                        <p:attrNameLst>
                                          <p:attrName>style.visibility</p:attrName>
                                        </p:attrNameLst>
                                      </p:cBhvr>
                                      <p:to>
                                        <p:strVal val="visible"/>
                                      </p:to>
                                    </p:set>
                                    <p:anim calcmode="discrete" valueType="clr">
                                      <p:cBhvr override="childStyle">
                                        <p:cTn id="110" dur="80"/>
                                        <p:tgtEl>
                                          <p:spTgt spid="1745945"/>
                                        </p:tgtEl>
                                        <p:attrNameLst>
                                          <p:attrName>style.color</p:attrName>
                                        </p:attrNameLst>
                                      </p:cBhvr>
                                      <p:tavLst>
                                        <p:tav tm="0">
                                          <p:val>
                                            <p:clrVal>
                                              <a:schemeClr val="accent2"/>
                                            </p:clrVal>
                                          </p:val>
                                        </p:tav>
                                        <p:tav tm="50000">
                                          <p:val>
                                            <p:clrVal>
                                              <a:schemeClr val="hlink"/>
                                            </p:clrVal>
                                          </p:val>
                                        </p:tav>
                                      </p:tavLst>
                                    </p:anim>
                                    <p:anim calcmode="discrete" valueType="clr">
                                      <p:cBhvr>
                                        <p:cTn id="111" dur="80"/>
                                        <p:tgtEl>
                                          <p:spTgt spid="1745945"/>
                                        </p:tgtEl>
                                        <p:attrNameLst>
                                          <p:attrName>fillcolor</p:attrName>
                                        </p:attrNameLst>
                                      </p:cBhvr>
                                      <p:tavLst>
                                        <p:tav tm="0">
                                          <p:val>
                                            <p:clrVal>
                                              <a:schemeClr val="accent2"/>
                                            </p:clrVal>
                                          </p:val>
                                        </p:tav>
                                        <p:tav tm="50000">
                                          <p:val>
                                            <p:clrVal>
                                              <a:schemeClr val="hlink"/>
                                            </p:clrVal>
                                          </p:val>
                                        </p:tav>
                                      </p:tavLst>
                                    </p:anim>
                                    <p:set>
                                      <p:cBhvr>
                                        <p:cTn id="112" dur="80"/>
                                        <p:tgtEl>
                                          <p:spTgt spid="1745945"/>
                                        </p:tgtEl>
                                        <p:attrNameLst>
                                          <p:attrName>fill.type</p:attrName>
                                        </p:attrNameLst>
                                      </p:cBhvr>
                                      <p:to>
                                        <p:strVal val="solid"/>
                                      </p:to>
                                    </p:set>
                                  </p:childTnLst>
                                </p:cTn>
                              </p:par>
                            </p:childTnLst>
                          </p:cTn>
                        </p:par>
                        <p:par>
                          <p:cTn id="113" fill="hold">
                            <p:stCondLst>
                              <p:cond delay="940"/>
                            </p:stCondLst>
                            <p:childTnLst>
                              <p:par>
                                <p:cTn id="114" presetID="27" presetClass="entr" presetSubtype="0" fill="hold" grpId="0" nodeType="afterEffect">
                                  <p:stCondLst>
                                    <p:cond delay="0"/>
                                  </p:stCondLst>
                                  <p:iterate type="lt">
                                    <p:tmPct val="50000"/>
                                  </p:iterate>
                                  <p:childTnLst>
                                    <p:set>
                                      <p:cBhvr>
                                        <p:cTn id="115" dur="1" fill="hold">
                                          <p:stCondLst>
                                            <p:cond delay="0"/>
                                          </p:stCondLst>
                                        </p:cTn>
                                        <p:tgtEl>
                                          <p:spTgt spid="1745946"/>
                                        </p:tgtEl>
                                        <p:attrNameLst>
                                          <p:attrName>style.visibility</p:attrName>
                                        </p:attrNameLst>
                                      </p:cBhvr>
                                      <p:to>
                                        <p:strVal val="visible"/>
                                      </p:to>
                                    </p:set>
                                    <p:anim calcmode="discrete" valueType="clr">
                                      <p:cBhvr override="childStyle">
                                        <p:cTn id="116" dur="80"/>
                                        <p:tgtEl>
                                          <p:spTgt spid="1745946"/>
                                        </p:tgtEl>
                                        <p:attrNameLst>
                                          <p:attrName>style.color</p:attrName>
                                        </p:attrNameLst>
                                      </p:cBhvr>
                                      <p:tavLst>
                                        <p:tav tm="0">
                                          <p:val>
                                            <p:clrVal>
                                              <a:schemeClr val="accent2"/>
                                            </p:clrVal>
                                          </p:val>
                                        </p:tav>
                                        <p:tav tm="50000">
                                          <p:val>
                                            <p:clrVal>
                                              <a:schemeClr val="hlink"/>
                                            </p:clrVal>
                                          </p:val>
                                        </p:tav>
                                      </p:tavLst>
                                    </p:anim>
                                    <p:anim calcmode="discrete" valueType="clr">
                                      <p:cBhvr>
                                        <p:cTn id="117" dur="80"/>
                                        <p:tgtEl>
                                          <p:spTgt spid="1745946"/>
                                        </p:tgtEl>
                                        <p:attrNameLst>
                                          <p:attrName>fillcolor</p:attrName>
                                        </p:attrNameLst>
                                      </p:cBhvr>
                                      <p:tavLst>
                                        <p:tav tm="0">
                                          <p:val>
                                            <p:clrVal>
                                              <a:schemeClr val="accent2"/>
                                            </p:clrVal>
                                          </p:val>
                                        </p:tav>
                                        <p:tav tm="50000">
                                          <p:val>
                                            <p:clrVal>
                                              <a:schemeClr val="hlink"/>
                                            </p:clrVal>
                                          </p:val>
                                        </p:tav>
                                      </p:tavLst>
                                    </p:anim>
                                    <p:set>
                                      <p:cBhvr>
                                        <p:cTn id="118" dur="80"/>
                                        <p:tgtEl>
                                          <p:spTgt spid="1745946"/>
                                        </p:tgtEl>
                                        <p:attrNameLst>
                                          <p:attrName>fill.type</p:attrName>
                                        </p:attrNameLst>
                                      </p:cBhvr>
                                      <p:to>
                                        <p:strVal val="solid"/>
                                      </p:to>
                                    </p:set>
                                  </p:childTnLst>
                                </p:cTn>
                              </p:par>
                            </p:childTnLst>
                          </p:cTn>
                        </p:par>
                        <p:par>
                          <p:cTn id="119" fill="hold">
                            <p:stCondLst>
                              <p:cond delay="1820"/>
                            </p:stCondLst>
                            <p:childTnLst>
                              <p:par>
                                <p:cTn id="120" presetID="27" presetClass="entr" presetSubtype="0" fill="hold" grpId="0" nodeType="afterEffect">
                                  <p:stCondLst>
                                    <p:cond delay="0"/>
                                  </p:stCondLst>
                                  <p:iterate type="lt">
                                    <p:tmPct val="50000"/>
                                  </p:iterate>
                                  <p:childTnLst>
                                    <p:set>
                                      <p:cBhvr>
                                        <p:cTn id="121" dur="1" fill="hold">
                                          <p:stCondLst>
                                            <p:cond delay="0"/>
                                          </p:stCondLst>
                                        </p:cTn>
                                        <p:tgtEl>
                                          <p:spTgt spid="1745948"/>
                                        </p:tgtEl>
                                        <p:attrNameLst>
                                          <p:attrName>style.visibility</p:attrName>
                                        </p:attrNameLst>
                                      </p:cBhvr>
                                      <p:to>
                                        <p:strVal val="visible"/>
                                      </p:to>
                                    </p:set>
                                    <p:anim calcmode="discrete" valueType="clr">
                                      <p:cBhvr override="childStyle">
                                        <p:cTn id="122" dur="80"/>
                                        <p:tgtEl>
                                          <p:spTgt spid="1745948"/>
                                        </p:tgtEl>
                                        <p:attrNameLst>
                                          <p:attrName>style.color</p:attrName>
                                        </p:attrNameLst>
                                      </p:cBhvr>
                                      <p:tavLst>
                                        <p:tav tm="0">
                                          <p:val>
                                            <p:clrVal>
                                              <a:schemeClr val="accent2"/>
                                            </p:clrVal>
                                          </p:val>
                                        </p:tav>
                                        <p:tav tm="50000">
                                          <p:val>
                                            <p:clrVal>
                                              <a:schemeClr val="hlink"/>
                                            </p:clrVal>
                                          </p:val>
                                        </p:tav>
                                      </p:tavLst>
                                    </p:anim>
                                    <p:anim calcmode="discrete" valueType="clr">
                                      <p:cBhvr>
                                        <p:cTn id="123" dur="80"/>
                                        <p:tgtEl>
                                          <p:spTgt spid="1745948"/>
                                        </p:tgtEl>
                                        <p:attrNameLst>
                                          <p:attrName>fillcolor</p:attrName>
                                        </p:attrNameLst>
                                      </p:cBhvr>
                                      <p:tavLst>
                                        <p:tav tm="0">
                                          <p:val>
                                            <p:clrVal>
                                              <a:schemeClr val="accent2"/>
                                            </p:clrVal>
                                          </p:val>
                                        </p:tav>
                                        <p:tav tm="50000">
                                          <p:val>
                                            <p:clrVal>
                                              <a:schemeClr val="hlink"/>
                                            </p:clrVal>
                                          </p:val>
                                        </p:tav>
                                      </p:tavLst>
                                    </p:anim>
                                    <p:set>
                                      <p:cBhvr>
                                        <p:cTn id="124" dur="80"/>
                                        <p:tgtEl>
                                          <p:spTgt spid="1745948"/>
                                        </p:tgtEl>
                                        <p:attrNameLst>
                                          <p:attrName>fill.type</p:attrName>
                                        </p:attrNameLst>
                                      </p:cBhvr>
                                      <p:to>
                                        <p:strVal val="solid"/>
                                      </p:to>
                                    </p:set>
                                  </p:childTnLst>
                                </p:cTn>
                              </p:par>
                            </p:childTnLst>
                          </p:cTn>
                        </p:par>
                        <p:par>
                          <p:cTn id="125" fill="hold">
                            <p:stCondLst>
                              <p:cond delay="2740"/>
                            </p:stCondLst>
                            <p:childTnLst>
                              <p:par>
                                <p:cTn id="126" presetID="27" presetClass="entr" presetSubtype="0" fill="hold" grpId="0" nodeType="afterEffect">
                                  <p:stCondLst>
                                    <p:cond delay="0"/>
                                  </p:stCondLst>
                                  <p:iterate type="lt">
                                    <p:tmPct val="50000"/>
                                  </p:iterate>
                                  <p:childTnLst>
                                    <p:set>
                                      <p:cBhvr>
                                        <p:cTn id="127" dur="1" fill="hold">
                                          <p:stCondLst>
                                            <p:cond delay="0"/>
                                          </p:stCondLst>
                                        </p:cTn>
                                        <p:tgtEl>
                                          <p:spTgt spid="1745947"/>
                                        </p:tgtEl>
                                        <p:attrNameLst>
                                          <p:attrName>style.visibility</p:attrName>
                                        </p:attrNameLst>
                                      </p:cBhvr>
                                      <p:to>
                                        <p:strVal val="visible"/>
                                      </p:to>
                                    </p:set>
                                    <p:anim calcmode="discrete" valueType="clr">
                                      <p:cBhvr override="childStyle">
                                        <p:cTn id="128" dur="80"/>
                                        <p:tgtEl>
                                          <p:spTgt spid="1745947"/>
                                        </p:tgtEl>
                                        <p:attrNameLst>
                                          <p:attrName>style.color</p:attrName>
                                        </p:attrNameLst>
                                      </p:cBhvr>
                                      <p:tavLst>
                                        <p:tav tm="0">
                                          <p:val>
                                            <p:clrVal>
                                              <a:schemeClr val="accent2"/>
                                            </p:clrVal>
                                          </p:val>
                                        </p:tav>
                                        <p:tav tm="50000">
                                          <p:val>
                                            <p:clrVal>
                                              <a:schemeClr val="hlink"/>
                                            </p:clrVal>
                                          </p:val>
                                        </p:tav>
                                      </p:tavLst>
                                    </p:anim>
                                    <p:anim calcmode="discrete" valueType="clr">
                                      <p:cBhvr>
                                        <p:cTn id="129" dur="80"/>
                                        <p:tgtEl>
                                          <p:spTgt spid="1745947"/>
                                        </p:tgtEl>
                                        <p:attrNameLst>
                                          <p:attrName>fillcolor</p:attrName>
                                        </p:attrNameLst>
                                      </p:cBhvr>
                                      <p:tavLst>
                                        <p:tav tm="0">
                                          <p:val>
                                            <p:clrVal>
                                              <a:schemeClr val="accent2"/>
                                            </p:clrVal>
                                          </p:val>
                                        </p:tav>
                                        <p:tav tm="50000">
                                          <p:val>
                                            <p:clrVal>
                                              <a:schemeClr val="hlink"/>
                                            </p:clrVal>
                                          </p:val>
                                        </p:tav>
                                      </p:tavLst>
                                    </p:anim>
                                    <p:set>
                                      <p:cBhvr>
                                        <p:cTn id="130" dur="80"/>
                                        <p:tgtEl>
                                          <p:spTgt spid="174594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026" grpId="0" animBg="1"/>
      <p:bldP spid="1745945" grpId="0"/>
      <p:bldP spid="1745946" grpId="0"/>
      <p:bldP spid="1745947" grpId="0"/>
      <p:bldP spid="1745948" grpId="0"/>
      <p:bldP spid="1745987" grpId="0" animBg="1"/>
      <p:bldP spid="1745988" grpId="0" animBg="1"/>
      <p:bldP spid="1745988" grpId="1" animBg="1"/>
      <p:bldP spid="1745991" grpId="0" animBg="1"/>
      <p:bldP spid="1745993" grpId="0" animBg="1"/>
      <p:bldP spid="1745995" grpId="0" animBg="1"/>
      <p:bldP spid="1745997" grpId="0" animBg="1"/>
      <p:bldP spid="1745997" grpId="1" animBg="1"/>
      <p:bldP spid="1745999" grpId="0" animBg="1"/>
      <p:bldP spid="1746001" grpId="0" animBg="1"/>
      <p:bldP spid="1746003" grpId="0" animBg="1"/>
      <p:bldP spid="1746005" grpId="0" animBg="1"/>
      <p:bldP spid="1746007" grpId="0" animBg="1"/>
      <p:bldP spid="1746009" grpId="0" animBg="1"/>
      <p:bldP spid="1746011" grpId="0" animBg="1"/>
      <p:bldP spid="1746013" grpId="0" animBg="1"/>
      <p:bldP spid="1746018" grpId="0" animBg="1"/>
      <p:bldP spid="1746019" grpId="0" animBg="1"/>
      <p:bldP spid="1746022" grpId="0" animBg="1"/>
      <p:bldP spid="1746023" grpId="0"/>
      <p:bldP spid="1746033" grpId="0" animBg="1"/>
      <p:bldP spid="1746034" grpId="0"/>
      <p:bldP spid="1746035" grpId="0"/>
      <p:bldP spid="1746036" grpId="0"/>
      <p:bldP spid="17460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016" name="Rectangle 32"/>
          <p:cNvSpPr>
            <a:spLocks noChangeArrowheads="1"/>
          </p:cNvSpPr>
          <p:nvPr/>
        </p:nvSpPr>
        <p:spPr bwMode="auto">
          <a:xfrm>
            <a:off x="1403350" y="2346325"/>
            <a:ext cx="149225" cy="149225"/>
          </a:xfrm>
          <a:prstGeom prst="rect">
            <a:avLst/>
          </a:prstGeom>
          <a:solidFill>
            <a:srgbClr val="CC0000"/>
          </a:solidFill>
          <a:ln w="9525" algn="ctr">
            <a:noFill/>
            <a:miter lim="800000"/>
            <a:headEnd/>
            <a:tailEnd/>
          </a:ln>
        </p:spPr>
        <p:txBody>
          <a:bodyPr wrap="none" anchor="ctr"/>
          <a:lstStyle/>
          <a:p>
            <a:pPr algn="ctr">
              <a:spcBef>
                <a:spcPct val="50000"/>
              </a:spcBef>
            </a:pPr>
            <a:endParaRPr lang="zh-CN" altLang="en-US"/>
          </a:p>
        </p:txBody>
      </p:sp>
      <p:sp>
        <p:nvSpPr>
          <p:cNvPr id="1706004" name="Rectangle 20"/>
          <p:cNvSpPr>
            <a:spLocks noChangeArrowheads="1"/>
          </p:cNvSpPr>
          <p:nvPr/>
        </p:nvSpPr>
        <p:spPr bwMode="auto">
          <a:xfrm>
            <a:off x="2143125" y="2349500"/>
            <a:ext cx="149225" cy="149225"/>
          </a:xfrm>
          <a:prstGeom prst="rect">
            <a:avLst/>
          </a:prstGeom>
          <a:solidFill>
            <a:schemeClr val="accent2"/>
          </a:solidFill>
          <a:ln w="9525" algn="ctr">
            <a:noFill/>
            <a:miter lim="800000"/>
            <a:headEnd/>
            <a:tailEnd/>
          </a:ln>
        </p:spPr>
        <p:txBody>
          <a:bodyPr wrap="none" anchor="ctr"/>
          <a:lstStyle/>
          <a:p>
            <a:pPr algn="ctr">
              <a:spcBef>
                <a:spcPct val="50000"/>
              </a:spcBef>
            </a:pPr>
            <a:endParaRPr lang="zh-CN" altLang="en-US"/>
          </a:p>
        </p:txBody>
      </p:sp>
      <p:sp>
        <p:nvSpPr>
          <p:cNvPr id="1706007" name="Rectangle 23"/>
          <p:cNvSpPr>
            <a:spLocks noChangeArrowheads="1"/>
          </p:cNvSpPr>
          <p:nvPr/>
        </p:nvSpPr>
        <p:spPr bwMode="auto">
          <a:xfrm>
            <a:off x="2089150" y="2663825"/>
            <a:ext cx="149225" cy="149225"/>
          </a:xfrm>
          <a:prstGeom prst="rect">
            <a:avLst/>
          </a:prstGeom>
          <a:solidFill>
            <a:srgbClr val="CC0000"/>
          </a:solidFill>
          <a:ln w="9525" algn="ctr">
            <a:noFill/>
            <a:miter lim="800000"/>
            <a:headEnd/>
            <a:tailEnd/>
          </a:ln>
        </p:spPr>
        <p:txBody>
          <a:bodyPr wrap="none" anchor="ctr"/>
          <a:lstStyle/>
          <a:p>
            <a:pPr algn="ctr">
              <a:spcBef>
                <a:spcPct val="50000"/>
              </a:spcBef>
            </a:pPr>
            <a:endParaRPr lang="zh-CN" altLang="en-US"/>
          </a:p>
        </p:txBody>
      </p:sp>
      <p:sp>
        <p:nvSpPr>
          <p:cNvPr id="1706008" name="Rectangle 24"/>
          <p:cNvSpPr>
            <a:spLocks noChangeArrowheads="1"/>
          </p:cNvSpPr>
          <p:nvPr/>
        </p:nvSpPr>
        <p:spPr bwMode="auto">
          <a:xfrm>
            <a:off x="1616075" y="2616200"/>
            <a:ext cx="149225" cy="149225"/>
          </a:xfrm>
          <a:prstGeom prst="rect">
            <a:avLst/>
          </a:prstGeom>
          <a:solidFill>
            <a:schemeClr val="folHlink"/>
          </a:solidFill>
          <a:ln w="9525" algn="ctr">
            <a:noFill/>
            <a:miter lim="800000"/>
            <a:headEnd/>
            <a:tailEnd/>
          </a:ln>
        </p:spPr>
        <p:txBody>
          <a:bodyPr wrap="none" anchor="ctr"/>
          <a:lstStyle/>
          <a:p>
            <a:pPr algn="ctr">
              <a:spcBef>
                <a:spcPct val="50000"/>
              </a:spcBef>
            </a:pPr>
            <a:endParaRPr lang="zh-CN" altLang="en-US"/>
          </a:p>
        </p:txBody>
      </p:sp>
      <p:sp>
        <p:nvSpPr>
          <p:cNvPr id="1706010" name="Rectangle 26"/>
          <p:cNvSpPr>
            <a:spLocks noChangeArrowheads="1"/>
          </p:cNvSpPr>
          <p:nvPr/>
        </p:nvSpPr>
        <p:spPr bwMode="auto">
          <a:xfrm>
            <a:off x="1908175" y="2609850"/>
            <a:ext cx="149225" cy="149225"/>
          </a:xfrm>
          <a:prstGeom prst="rect">
            <a:avLst/>
          </a:prstGeom>
          <a:solidFill>
            <a:schemeClr val="accent1"/>
          </a:solidFill>
          <a:ln w="9525" algn="ctr">
            <a:noFill/>
            <a:miter lim="800000"/>
            <a:headEnd/>
            <a:tailEnd/>
          </a:ln>
        </p:spPr>
        <p:txBody>
          <a:bodyPr wrap="none" anchor="ctr"/>
          <a:lstStyle/>
          <a:p>
            <a:pPr algn="ctr">
              <a:spcBef>
                <a:spcPct val="50000"/>
              </a:spcBef>
            </a:pPr>
            <a:endParaRPr lang="zh-CN" altLang="en-US"/>
          </a:p>
        </p:txBody>
      </p:sp>
      <p:sp>
        <p:nvSpPr>
          <p:cNvPr id="1706013" name="Rectangle 29"/>
          <p:cNvSpPr>
            <a:spLocks noChangeArrowheads="1"/>
          </p:cNvSpPr>
          <p:nvPr/>
        </p:nvSpPr>
        <p:spPr bwMode="auto">
          <a:xfrm>
            <a:off x="1377950" y="2619375"/>
            <a:ext cx="149225" cy="149225"/>
          </a:xfrm>
          <a:prstGeom prst="rect">
            <a:avLst/>
          </a:prstGeom>
          <a:solidFill>
            <a:srgbClr val="DADA18"/>
          </a:solidFill>
          <a:ln w="9525" algn="ctr">
            <a:noFill/>
            <a:miter lim="800000"/>
            <a:headEnd/>
            <a:tailEnd/>
          </a:ln>
        </p:spPr>
        <p:txBody>
          <a:bodyPr wrap="none" anchor="ctr"/>
          <a:lstStyle/>
          <a:p>
            <a:pPr algn="ctr">
              <a:spcBef>
                <a:spcPct val="50000"/>
              </a:spcBef>
            </a:pPr>
            <a:endParaRPr lang="zh-CN" altLang="en-US"/>
          </a:p>
        </p:txBody>
      </p:sp>
      <p:sp>
        <p:nvSpPr>
          <p:cNvPr id="1706017" name="Rectangle 33"/>
          <p:cNvSpPr>
            <a:spLocks noChangeArrowheads="1"/>
          </p:cNvSpPr>
          <p:nvPr/>
        </p:nvSpPr>
        <p:spPr bwMode="auto">
          <a:xfrm>
            <a:off x="1968500" y="2162175"/>
            <a:ext cx="149225" cy="149225"/>
          </a:xfrm>
          <a:prstGeom prst="rect">
            <a:avLst/>
          </a:prstGeom>
          <a:solidFill>
            <a:srgbClr val="DADA18"/>
          </a:solidFill>
          <a:ln w="9525" algn="ctr">
            <a:noFill/>
            <a:miter lim="800000"/>
            <a:headEnd/>
            <a:tailEnd/>
          </a:ln>
        </p:spPr>
        <p:txBody>
          <a:bodyPr wrap="none" anchor="ctr"/>
          <a:lstStyle/>
          <a:p>
            <a:pPr algn="ctr">
              <a:spcBef>
                <a:spcPct val="50000"/>
              </a:spcBef>
            </a:pPr>
            <a:endParaRPr lang="zh-CN" altLang="en-US"/>
          </a:p>
        </p:txBody>
      </p:sp>
      <p:sp>
        <p:nvSpPr>
          <p:cNvPr id="1706032" name="Rectangle 48"/>
          <p:cNvSpPr>
            <a:spLocks noChangeArrowheads="1"/>
          </p:cNvSpPr>
          <p:nvPr/>
        </p:nvSpPr>
        <p:spPr bwMode="auto">
          <a:xfrm>
            <a:off x="1533525" y="2089150"/>
            <a:ext cx="149225" cy="149225"/>
          </a:xfrm>
          <a:prstGeom prst="rect">
            <a:avLst/>
          </a:prstGeom>
          <a:solidFill>
            <a:schemeClr val="accent2"/>
          </a:solidFill>
          <a:ln w="9525" algn="ctr">
            <a:noFill/>
            <a:miter lim="800000"/>
            <a:headEnd/>
            <a:tailEnd/>
          </a:ln>
        </p:spPr>
        <p:txBody>
          <a:bodyPr wrap="none" anchor="ctr"/>
          <a:lstStyle/>
          <a:p>
            <a:pPr algn="ctr">
              <a:spcBef>
                <a:spcPct val="50000"/>
              </a:spcBef>
            </a:pPr>
            <a:endParaRPr lang="zh-CN" altLang="en-US"/>
          </a:p>
        </p:txBody>
      </p:sp>
      <p:sp>
        <p:nvSpPr>
          <p:cNvPr id="1706033" name="Rectangle 49"/>
          <p:cNvSpPr>
            <a:spLocks noChangeArrowheads="1"/>
          </p:cNvSpPr>
          <p:nvPr/>
        </p:nvSpPr>
        <p:spPr bwMode="auto">
          <a:xfrm>
            <a:off x="1666875" y="2374900"/>
            <a:ext cx="149225" cy="149225"/>
          </a:xfrm>
          <a:prstGeom prst="rect">
            <a:avLst/>
          </a:prstGeom>
          <a:solidFill>
            <a:schemeClr val="accent2"/>
          </a:solidFill>
          <a:ln w="9525" algn="ctr">
            <a:noFill/>
            <a:miter lim="800000"/>
            <a:headEnd/>
            <a:tailEnd/>
          </a:ln>
        </p:spPr>
        <p:txBody>
          <a:bodyPr wrap="none" anchor="ctr"/>
          <a:lstStyle/>
          <a:p>
            <a:pPr algn="ctr">
              <a:spcBef>
                <a:spcPct val="50000"/>
              </a:spcBef>
            </a:pPr>
            <a:endParaRPr lang="zh-CN" altLang="en-US"/>
          </a:p>
        </p:txBody>
      </p:sp>
      <p:sp>
        <p:nvSpPr>
          <p:cNvPr id="1706034" name="Rectangle 50"/>
          <p:cNvSpPr>
            <a:spLocks noChangeArrowheads="1"/>
          </p:cNvSpPr>
          <p:nvPr/>
        </p:nvSpPr>
        <p:spPr bwMode="auto">
          <a:xfrm>
            <a:off x="1778000" y="2162175"/>
            <a:ext cx="149225" cy="149225"/>
          </a:xfrm>
          <a:prstGeom prst="rect">
            <a:avLst/>
          </a:prstGeom>
          <a:solidFill>
            <a:srgbClr val="CC0000"/>
          </a:solidFill>
          <a:ln w="9525" algn="ctr">
            <a:noFill/>
            <a:miter lim="800000"/>
            <a:headEnd/>
            <a:tailEnd/>
          </a:ln>
        </p:spPr>
        <p:txBody>
          <a:bodyPr wrap="none" anchor="ctr"/>
          <a:lstStyle/>
          <a:p>
            <a:pPr algn="ctr">
              <a:spcBef>
                <a:spcPct val="50000"/>
              </a:spcBef>
            </a:pPr>
            <a:endParaRPr lang="zh-CN" altLang="en-US"/>
          </a:p>
        </p:txBody>
      </p:sp>
      <p:sp>
        <p:nvSpPr>
          <p:cNvPr id="1706021" name="Rectangle 37"/>
          <p:cNvSpPr>
            <a:spLocks noChangeArrowheads="1"/>
          </p:cNvSpPr>
          <p:nvPr/>
        </p:nvSpPr>
        <p:spPr bwMode="auto">
          <a:xfrm>
            <a:off x="1720850" y="4254500"/>
            <a:ext cx="149225" cy="149225"/>
          </a:xfrm>
          <a:prstGeom prst="rect">
            <a:avLst/>
          </a:prstGeom>
          <a:solidFill>
            <a:schemeClr val="accent1"/>
          </a:solidFill>
          <a:ln w="9525" algn="ctr">
            <a:noFill/>
            <a:miter lim="800000"/>
            <a:headEnd/>
            <a:tailEnd/>
          </a:ln>
        </p:spPr>
        <p:txBody>
          <a:bodyPr wrap="none" anchor="ctr"/>
          <a:lstStyle/>
          <a:p>
            <a:pPr algn="ctr">
              <a:spcBef>
                <a:spcPct val="50000"/>
              </a:spcBef>
            </a:pPr>
            <a:endParaRPr lang="zh-CN" altLang="en-US"/>
          </a:p>
        </p:txBody>
      </p:sp>
      <p:sp>
        <p:nvSpPr>
          <p:cNvPr id="1706018" name="Rectangle 34"/>
          <p:cNvSpPr>
            <a:spLocks noChangeArrowheads="1"/>
          </p:cNvSpPr>
          <p:nvPr/>
        </p:nvSpPr>
        <p:spPr bwMode="auto">
          <a:xfrm>
            <a:off x="1720850" y="4114800"/>
            <a:ext cx="149225" cy="149225"/>
          </a:xfrm>
          <a:prstGeom prst="rect">
            <a:avLst/>
          </a:prstGeom>
          <a:solidFill>
            <a:srgbClr val="CC0000"/>
          </a:solidFill>
          <a:ln w="9525" algn="ctr">
            <a:noFill/>
            <a:miter lim="800000"/>
            <a:headEnd/>
            <a:tailEnd/>
          </a:ln>
        </p:spPr>
        <p:txBody>
          <a:bodyPr wrap="none" anchor="ctr"/>
          <a:lstStyle/>
          <a:p>
            <a:pPr algn="ctr">
              <a:spcBef>
                <a:spcPct val="50000"/>
              </a:spcBef>
            </a:pPr>
            <a:endParaRPr lang="zh-CN" altLang="en-US"/>
          </a:p>
        </p:txBody>
      </p:sp>
      <p:sp>
        <p:nvSpPr>
          <p:cNvPr id="1706019" name="Rectangle 35"/>
          <p:cNvSpPr>
            <a:spLocks noChangeArrowheads="1"/>
          </p:cNvSpPr>
          <p:nvPr/>
        </p:nvSpPr>
        <p:spPr bwMode="auto">
          <a:xfrm>
            <a:off x="1720850" y="4546600"/>
            <a:ext cx="149225" cy="149225"/>
          </a:xfrm>
          <a:prstGeom prst="rect">
            <a:avLst/>
          </a:prstGeom>
          <a:solidFill>
            <a:schemeClr val="accent2"/>
          </a:solidFill>
          <a:ln w="9525" algn="ctr">
            <a:noFill/>
            <a:miter lim="800000"/>
            <a:headEnd/>
            <a:tailEnd/>
          </a:ln>
        </p:spPr>
        <p:txBody>
          <a:bodyPr wrap="none" anchor="ctr"/>
          <a:lstStyle/>
          <a:p>
            <a:pPr algn="ctr">
              <a:spcBef>
                <a:spcPct val="50000"/>
              </a:spcBef>
            </a:pPr>
            <a:endParaRPr lang="zh-CN" altLang="en-US"/>
          </a:p>
        </p:txBody>
      </p:sp>
      <p:sp>
        <p:nvSpPr>
          <p:cNvPr id="1706020" name="Rectangle 36"/>
          <p:cNvSpPr>
            <a:spLocks noChangeArrowheads="1"/>
          </p:cNvSpPr>
          <p:nvPr/>
        </p:nvSpPr>
        <p:spPr bwMode="auto">
          <a:xfrm>
            <a:off x="1720850" y="4397375"/>
            <a:ext cx="149225" cy="149225"/>
          </a:xfrm>
          <a:prstGeom prst="rect">
            <a:avLst/>
          </a:prstGeom>
          <a:solidFill>
            <a:srgbClr val="DADA18"/>
          </a:solidFill>
          <a:ln w="9525" algn="ctr">
            <a:noFill/>
            <a:miter lim="800000"/>
            <a:headEnd/>
            <a:tailEnd/>
          </a:ln>
        </p:spPr>
        <p:txBody>
          <a:bodyPr wrap="none" anchor="ctr"/>
          <a:lstStyle/>
          <a:p>
            <a:pPr algn="ctr">
              <a:spcBef>
                <a:spcPct val="50000"/>
              </a:spcBef>
            </a:pPr>
            <a:endParaRPr lang="zh-CN" altLang="en-US"/>
          </a:p>
        </p:txBody>
      </p:sp>
      <p:grpSp>
        <p:nvGrpSpPr>
          <p:cNvPr id="3" name="Group 41"/>
          <p:cNvGrpSpPr>
            <a:grpSpLocks/>
          </p:cNvGrpSpPr>
          <p:nvPr/>
        </p:nvGrpSpPr>
        <p:grpSpPr bwMode="auto">
          <a:xfrm>
            <a:off x="2930525" y="1182688"/>
            <a:ext cx="5888038" cy="2495550"/>
            <a:chOff x="2398" y="781"/>
            <a:chExt cx="2253" cy="1572"/>
          </a:xfrm>
        </p:grpSpPr>
        <p:sp>
          <p:nvSpPr>
            <p:cNvPr id="1706023" name="AutoShape 39"/>
            <p:cNvSpPr>
              <a:spLocks noChangeArrowheads="1"/>
            </p:cNvSpPr>
            <p:nvPr/>
          </p:nvSpPr>
          <p:spPr bwMode="auto">
            <a:xfrm>
              <a:off x="2398" y="936"/>
              <a:ext cx="2253"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3037" y="781"/>
              <a:ext cx="946" cy="274"/>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a:latin typeface="微软雅黑" pitchFamily="34" charset="-122"/>
                  <a:ea typeface="微软雅黑" pitchFamily="34" charset="-122"/>
                </a:rPr>
                <a:t>什么是重复数据删除</a:t>
              </a:r>
            </a:p>
          </p:txBody>
        </p:sp>
      </p:grpSp>
      <p:sp>
        <p:nvSpPr>
          <p:cNvPr id="1706027" name="Rectangle 43"/>
          <p:cNvSpPr>
            <a:spLocks noChangeArrowheads="1"/>
          </p:cNvSpPr>
          <p:nvPr/>
        </p:nvSpPr>
        <p:spPr bwMode="auto">
          <a:xfrm>
            <a:off x="3006725" y="1901825"/>
            <a:ext cx="5657850" cy="2323713"/>
          </a:xfrm>
          <a:prstGeom prst="rect">
            <a:avLst/>
          </a:prstGeom>
          <a:noFill/>
          <a:ln w="9525" algn="ctr">
            <a:noFill/>
            <a:miter lim="800000"/>
            <a:headEnd/>
            <a:tailEnd/>
          </a:ln>
        </p:spPr>
        <p:txBody>
          <a:bodyPr>
            <a:spAutoFit/>
          </a:bodyPr>
          <a:lstStyle/>
          <a:p>
            <a:pPr marL="342900" indent="-342900">
              <a:spcBef>
                <a:spcPct val="50000"/>
              </a:spcBef>
              <a:buFontTx/>
              <a:buAutoNum type="arabicPeriod"/>
              <a:tabLst>
                <a:tab pos="6342063" algn="r"/>
              </a:tabLst>
            </a:pPr>
            <a:r>
              <a:rPr lang="zh-CN" altLang="en-US" sz="1400" dirty="0">
                <a:latin typeface="微软雅黑" pitchFamily="34" charset="-122"/>
                <a:ea typeface="微软雅黑" pitchFamily="34" charset="-122"/>
              </a:rPr>
              <a:t>删除或去除冗余文件、字节或数据块，确保只有“都有”的数据存储在磁盘</a:t>
            </a:r>
            <a:r>
              <a:rPr lang="zh-CN" altLang="en-US" sz="1400" dirty="0" smtClean="0">
                <a:latin typeface="微软雅黑" pitchFamily="34" charset="-122"/>
                <a:ea typeface="微软雅黑" pitchFamily="34" charset="-122"/>
              </a:rPr>
              <a:t>上。</a:t>
            </a:r>
            <a:endParaRPr lang="zh-CN" altLang="en-US" sz="2400" b="0" dirty="0">
              <a:ea typeface="华文细黑" pitchFamily="2" charset="-122"/>
            </a:endParaRPr>
          </a:p>
          <a:p>
            <a:pPr marL="342900" indent="-342900">
              <a:spcBef>
                <a:spcPct val="50000"/>
              </a:spcBef>
              <a:buFontTx/>
              <a:buAutoNum type="arabicPeriod"/>
              <a:tabLst>
                <a:tab pos="6342063" algn="r"/>
              </a:tabLst>
            </a:pPr>
            <a:r>
              <a:rPr lang="zh-CN" altLang="en-US" sz="1400" dirty="0">
                <a:latin typeface="微软雅黑" pitchFamily="34" charset="-122"/>
                <a:ea typeface="微软雅黑" pitchFamily="34" charset="-122"/>
              </a:rPr>
              <a:t>重复数据删除在块级运行以查找和消除冗余数据。当利用重复数据删除技术的存储设备发现重复的数据块时，它会存储一个指针，而不是再次存储该数据块。由于它在块级运行，因此比寻找重复文件的单一实例存储技术更为强大。</a:t>
            </a:r>
          </a:p>
          <a:p>
            <a:pPr marL="342900" indent="-342900">
              <a:spcBef>
                <a:spcPct val="50000"/>
              </a:spcBef>
              <a:buFontTx/>
              <a:buAutoNum type="arabicPeriod"/>
              <a:tabLst>
                <a:tab pos="6342063" algn="r"/>
              </a:tabLst>
            </a:pPr>
            <a:endParaRPr lang="zh-CN" altLang="en-US" b="0" dirty="0">
              <a:ea typeface="华文细黑" pitchFamily="2" charset="-122"/>
            </a:endParaRPr>
          </a:p>
          <a:p>
            <a:pPr marL="342900" indent="-342900">
              <a:spcBef>
                <a:spcPct val="50000"/>
              </a:spcBef>
              <a:buFontTx/>
              <a:buAutoNum type="arabicPeriod"/>
              <a:tabLst>
                <a:tab pos="6342063" algn="r"/>
              </a:tabLst>
            </a:pPr>
            <a:endParaRPr lang="en-US" altLang="zh-CN" b="0" dirty="0">
              <a:ea typeface="华文细黑" pitchFamily="2" charset="-122"/>
            </a:endParaRPr>
          </a:p>
        </p:txBody>
      </p:sp>
      <p:grpSp>
        <p:nvGrpSpPr>
          <p:cNvPr id="4" name="Group 44"/>
          <p:cNvGrpSpPr>
            <a:grpSpLocks/>
          </p:cNvGrpSpPr>
          <p:nvPr/>
        </p:nvGrpSpPr>
        <p:grpSpPr bwMode="auto">
          <a:xfrm>
            <a:off x="2930525" y="3741738"/>
            <a:ext cx="5888038" cy="2495550"/>
            <a:chOff x="2398" y="781"/>
            <a:chExt cx="2253" cy="1572"/>
          </a:xfrm>
        </p:grpSpPr>
        <p:sp>
          <p:nvSpPr>
            <p:cNvPr id="1706029" name="AutoShape 45"/>
            <p:cNvSpPr>
              <a:spLocks noChangeArrowheads="1"/>
            </p:cNvSpPr>
            <p:nvPr/>
          </p:nvSpPr>
          <p:spPr bwMode="auto">
            <a:xfrm>
              <a:off x="2398" y="936"/>
              <a:ext cx="2253" cy="1417"/>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3037" y="781"/>
              <a:ext cx="946" cy="274"/>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a:latin typeface="微软雅黑" pitchFamily="34" charset="-122"/>
                  <a:ea typeface="微软雅黑" pitchFamily="34" charset="-122"/>
                </a:rPr>
                <a:t>重复数据删除的优势</a:t>
              </a:r>
            </a:p>
          </p:txBody>
        </p:sp>
      </p:grpSp>
      <p:sp>
        <p:nvSpPr>
          <p:cNvPr id="1706031" name="Rectangle 47"/>
          <p:cNvSpPr>
            <a:spLocks noChangeArrowheads="1"/>
          </p:cNvSpPr>
          <p:nvPr/>
        </p:nvSpPr>
        <p:spPr bwMode="auto">
          <a:xfrm>
            <a:off x="3006725" y="4429125"/>
            <a:ext cx="5657850" cy="3031599"/>
          </a:xfrm>
          <a:prstGeom prst="rect">
            <a:avLst/>
          </a:prstGeom>
          <a:noFill/>
          <a:ln w="9525" algn="ctr">
            <a:noFill/>
            <a:miter lim="800000"/>
            <a:headEnd/>
            <a:tailEnd/>
          </a:ln>
        </p:spPr>
        <p:txBody>
          <a:bodyPr>
            <a:spAutoFit/>
          </a:bodyPr>
          <a:lstStyle/>
          <a:p>
            <a:pPr marL="342900" indent="-342900">
              <a:spcBef>
                <a:spcPct val="50000"/>
              </a:spcBef>
              <a:buFontTx/>
              <a:buAutoNum type="arabicPeriod"/>
              <a:tabLst>
                <a:tab pos="6342063" algn="r"/>
              </a:tabLst>
            </a:pPr>
            <a:r>
              <a:rPr lang="zh-CN" altLang="en-US" sz="1400" dirty="0">
                <a:latin typeface="微软雅黑" pitchFamily="34" charset="-122"/>
                <a:ea typeface="微软雅黑" pitchFamily="34" charset="-122"/>
              </a:rPr>
              <a:t>释放容量，完成更多的备份数据，获取更成的数据</a:t>
            </a:r>
            <a:r>
              <a:rPr lang="zh-CN" altLang="en-US" sz="1400" dirty="0" smtClean="0">
                <a:latin typeface="微软雅黑" pitchFamily="34" charset="-122"/>
                <a:ea typeface="微软雅黑" pitchFamily="34" charset="-122"/>
              </a:rPr>
              <a:t>保留时间</a:t>
            </a:r>
            <a:endParaRPr lang="zh-CN" altLang="en-US" sz="2400" b="0" dirty="0">
              <a:ea typeface="华文细黑" pitchFamily="2" charset="-122"/>
            </a:endParaRPr>
          </a:p>
          <a:p>
            <a:pPr marL="342900" indent="-342900">
              <a:spcBef>
                <a:spcPct val="50000"/>
              </a:spcBef>
              <a:buFontTx/>
              <a:buAutoNum type="arabicPeriod"/>
              <a:tabLst>
                <a:tab pos="6342063" algn="r"/>
              </a:tabLst>
            </a:pPr>
            <a:r>
              <a:rPr lang="zh-CN" altLang="en-US" sz="1400" dirty="0">
                <a:latin typeface="微软雅黑" pitchFamily="34" charset="-122"/>
                <a:ea typeface="微软雅黑" pitchFamily="34" charset="-122"/>
              </a:rPr>
              <a:t>支持并扩展基于</a:t>
            </a:r>
            <a:r>
              <a:rPr lang="en-US" altLang="zh-CN" sz="1400" dirty="0">
                <a:latin typeface="微软雅黑" pitchFamily="34" charset="-122"/>
                <a:ea typeface="微软雅黑" pitchFamily="34" charset="-122"/>
              </a:rPr>
              <a:t>WAN</a:t>
            </a:r>
            <a:r>
              <a:rPr lang="zh-CN" altLang="en-US" sz="1400" dirty="0">
                <a:latin typeface="微软雅黑" pitchFamily="34" charset="-122"/>
                <a:ea typeface="微软雅黑" pitchFamily="34" charset="-122"/>
              </a:rPr>
              <a:t>的备份数据远程复制</a:t>
            </a:r>
            <a:r>
              <a:rPr lang="zh-CN" altLang="en-US" sz="1400" dirty="0" smtClean="0">
                <a:latin typeface="微软雅黑" pitchFamily="34" charset="-122"/>
                <a:ea typeface="微软雅黑" pitchFamily="34" charset="-122"/>
              </a:rPr>
              <a:t>选项</a:t>
            </a:r>
            <a:endParaRPr lang="zh-CN" altLang="en-US" sz="2400" b="0" dirty="0">
              <a:ea typeface="华文细黑" pitchFamily="2" charset="-122"/>
            </a:endParaRPr>
          </a:p>
          <a:p>
            <a:pPr marL="342900" indent="-342900">
              <a:spcBef>
                <a:spcPct val="50000"/>
              </a:spcBef>
              <a:buFontTx/>
              <a:buAutoNum type="arabicPeriod"/>
              <a:tabLst>
                <a:tab pos="6342063" algn="r"/>
              </a:tabLst>
            </a:pPr>
            <a:r>
              <a:rPr lang="zh-CN" altLang="en-US" sz="1400" dirty="0">
                <a:latin typeface="微软雅黑" pitchFamily="34" charset="-122"/>
                <a:ea typeface="微软雅黑" pitchFamily="34" charset="-122"/>
              </a:rPr>
              <a:t>减少备份容量，节约备份成本</a:t>
            </a:r>
          </a:p>
          <a:p>
            <a:pPr marL="342900" indent="-342900">
              <a:spcBef>
                <a:spcPct val="50000"/>
              </a:spcBef>
              <a:buFontTx/>
              <a:buAutoNum type="arabicPeriod"/>
              <a:tabLst>
                <a:tab pos="6342063" algn="r"/>
              </a:tabLst>
            </a:pPr>
            <a:endParaRPr lang="zh-CN" altLang="en-US" b="0" dirty="0">
              <a:ea typeface="华文细黑" pitchFamily="2" charset="-122"/>
            </a:endParaRPr>
          </a:p>
          <a:p>
            <a:pPr marL="342900" indent="-342900">
              <a:spcBef>
                <a:spcPct val="50000"/>
              </a:spcBef>
              <a:buFontTx/>
              <a:buAutoNum type="arabicPeriod"/>
              <a:tabLst>
                <a:tab pos="6342063" algn="r"/>
              </a:tabLst>
            </a:pPr>
            <a:endParaRPr lang="zh-CN" altLang="en-US" b="0" dirty="0">
              <a:ea typeface="华文细黑" pitchFamily="2" charset="-122"/>
            </a:endParaRPr>
          </a:p>
          <a:p>
            <a:pPr marL="342900" indent="-342900">
              <a:spcBef>
                <a:spcPct val="50000"/>
              </a:spcBef>
              <a:buFontTx/>
              <a:buAutoNum type="arabicPeriod"/>
              <a:tabLst>
                <a:tab pos="6342063" algn="r"/>
              </a:tabLst>
            </a:pPr>
            <a:endParaRPr lang="zh-CN" altLang="en-US" b="0" dirty="0">
              <a:ea typeface="华文细黑" pitchFamily="2" charset="-122"/>
            </a:endParaRPr>
          </a:p>
          <a:p>
            <a:pPr marL="342900" indent="-342900">
              <a:spcBef>
                <a:spcPct val="50000"/>
              </a:spcBef>
              <a:buFontTx/>
              <a:buAutoNum type="arabicPeriod"/>
              <a:tabLst>
                <a:tab pos="6342063" algn="r"/>
              </a:tabLst>
            </a:pPr>
            <a:endParaRPr lang="zh-CN" altLang="en-US" b="0" dirty="0">
              <a:ea typeface="华文细黑" pitchFamily="2" charset="-122"/>
            </a:endParaRPr>
          </a:p>
          <a:p>
            <a:pPr marL="342900" indent="-342900">
              <a:spcBef>
                <a:spcPct val="50000"/>
              </a:spcBef>
              <a:buFontTx/>
              <a:buAutoNum type="arabicPeriod"/>
              <a:tabLst>
                <a:tab pos="6342063" algn="r"/>
              </a:tabLst>
            </a:pPr>
            <a:endParaRPr lang="en-US" altLang="zh-CN" b="0" dirty="0">
              <a:ea typeface="华文细黑" pitchFamily="2" charset="-122"/>
            </a:endParaRPr>
          </a:p>
        </p:txBody>
      </p:sp>
      <p:grpSp>
        <p:nvGrpSpPr>
          <p:cNvPr id="5" name="Group 18"/>
          <p:cNvGrpSpPr>
            <a:grpSpLocks/>
          </p:cNvGrpSpPr>
          <p:nvPr/>
        </p:nvGrpSpPr>
        <p:grpSpPr bwMode="auto">
          <a:xfrm>
            <a:off x="1155700" y="2870200"/>
            <a:ext cx="1320800" cy="1927225"/>
            <a:chOff x="2408" y="1192"/>
            <a:chExt cx="832" cy="1350"/>
          </a:xfrm>
        </p:grpSpPr>
        <p:sp>
          <p:nvSpPr>
            <p:cNvPr id="99352" name="Oval 5"/>
            <p:cNvSpPr>
              <a:spLocks noChangeArrowheads="1"/>
            </p:cNvSpPr>
            <p:nvPr/>
          </p:nvSpPr>
          <p:spPr bwMode="auto">
            <a:xfrm>
              <a:off x="2408" y="1192"/>
              <a:ext cx="832" cy="160"/>
            </a:xfrm>
            <a:prstGeom prst="ellipse">
              <a:avLst/>
            </a:prstGeom>
            <a:gradFill rotWithShape="1">
              <a:gsLst>
                <a:gs pos="0">
                  <a:srgbClr val="CFCFCF"/>
                </a:gs>
                <a:gs pos="100000">
                  <a:srgbClr val="FFFFFF"/>
                </a:gs>
              </a:gsLst>
              <a:lin ang="5400000" scaled="1"/>
            </a:gradFill>
            <a:ln w="3175" algn="ctr">
              <a:solidFill>
                <a:srgbClr val="C0C0C0"/>
              </a:solidFill>
              <a:round/>
              <a:headEnd/>
              <a:tailEnd/>
            </a:ln>
          </p:spPr>
          <p:txBody>
            <a:bodyPr wrap="none" anchor="ctr"/>
            <a:lstStyle/>
            <a:p>
              <a:pPr algn="ctr">
                <a:spcBef>
                  <a:spcPct val="50000"/>
                </a:spcBef>
              </a:pPr>
              <a:endParaRPr lang="zh-CN" altLang="en-US"/>
            </a:p>
          </p:txBody>
        </p:sp>
        <p:sp>
          <p:nvSpPr>
            <p:cNvPr id="99353" name="Line 6"/>
            <p:cNvSpPr>
              <a:spLocks noChangeShapeType="1"/>
            </p:cNvSpPr>
            <p:nvPr/>
          </p:nvSpPr>
          <p:spPr bwMode="auto">
            <a:xfrm>
              <a:off x="2408" y="1280"/>
              <a:ext cx="358" cy="580"/>
            </a:xfrm>
            <a:prstGeom prst="line">
              <a:avLst/>
            </a:prstGeom>
            <a:noFill/>
            <a:ln w="3175">
              <a:solidFill>
                <a:srgbClr val="C0C0C0"/>
              </a:solidFill>
              <a:round/>
              <a:headEnd/>
              <a:tailEnd/>
            </a:ln>
          </p:spPr>
          <p:txBody>
            <a:bodyPr/>
            <a:lstStyle/>
            <a:p>
              <a:endParaRPr lang="zh-CN" altLang="en-US"/>
            </a:p>
          </p:txBody>
        </p:sp>
        <p:sp>
          <p:nvSpPr>
            <p:cNvPr id="99354" name="Line 9"/>
            <p:cNvSpPr>
              <a:spLocks noChangeShapeType="1"/>
            </p:cNvSpPr>
            <p:nvPr/>
          </p:nvSpPr>
          <p:spPr bwMode="auto">
            <a:xfrm flipH="1">
              <a:off x="2856" y="1272"/>
              <a:ext cx="384" cy="592"/>
            </a:xfrm>
            <a:prstGeom prst="line">
              <a:avLst/>
            </a:prstGeom>
            <a:noFill/>
            <a:ln w="3175">
              <a:solidFill>
                <a:srgbClr val="C0C0C0"/>
              </a:solidFill>
              <a:round/>
              <a:headEnd/>
              <a:tailEnd/>
            </a:ln>
          </p:spPr>
          <p:txBody>
            <a:bodyPr/>
            <a:lstStyle/>
            <a:p>
              <a:endParaRPr lang="zh-CN" altLang="en-US"/>
            </a:p>
          </p:txBody>
        </p:sp>
        <p:sp>
          <p:nvSpPr>
            <p:cNvPr id="99355" name="Line 13"/>
            <p:cNvSpPr>
              <a:spLocks noChangeShapeType="1"/>
            </p:cNvSpPr>
            <p:nvPr/>
          </p:nvSpPr>
          <p:spPr bwMode="auto">
            <a:xfrm>
              <a:off x="2766" y="1860"/>
              <a:ext cx="0" cy="610"/>
            </a:xfrm>
            <a:prstGeom prst="line">
              <a:avLst/>
            </a:prstGeom>
            <a:noFill/>
            <a:ln w="3175">
              <a:solidFill>
                <a:srgbClr val="C0C0C0"/>
              </a:solidFill>
              <a:round/>
              <a:headEnd/>
              <a:tailEnd/>
            </a:ln>
          </p:spPr>
          <p:txBody>
            <a:bodyPr/>
            <a:lstStyle/>
            <a:p>
              <a:endParaRPr lang="zh-CN" altLang="en-US"/>
            </a:p>
          </p:txBody>
        </p:sp>
        <p:sp>
          <p:nvSpPr>
            <p:cNvPr id="99356" name="Line 16"/>
            <p:cNvSpPr>
              <a:spLocks noChangeShapeType="1"/>
            </p:cNvSpPr>
            <p:nvPr/>
          </p:nvSpPr>
          <p:spPr bwMode="auto">
            <a:xfrm>
              <a:off x="2854" y="1864"/>
              <a:ext cx="0" cy="678"/>
            </a:xfrm>
            <a:prstGeom prst="line">
              <a:avLst/>
            </a:prstGeom>
            <a:noFill/>
            <a:ln w="3175">
              <a:solidFill>
                <a:srgbClr val="C0C0C0"/>
              </a:solidFill>
              <a:round/>
              <a:headEnd/>
              <a:tailEnd/>
            </a:ln>
          </p:spPr>
          <p:txBody>
            <a:bodyPr/>
            <a:lstStyle/>
            <a:p>
              <a:endParaRPr lang="zh-CN" altLang="en-US"/>
            </a:p>
          </p:txBody>
        </p:sp>
        <p:sp>
          <p:nvSpPr>
            <p:cNvPr id="99357" name="Line 17"/>
            <p:cNvSpPr>
              <a:spLocks noChangeShapeType="1"/>
            </p:cNvSpPr>
            <p:nvPr/>
          </p:nvSpPr>
          <p:spPr bwMode="auto">
            <a:xfrm>
              <a:off x="2766" y="2470"/>
              <a:ext cx="88" cy="72"/>
            </a:xfrm>
            <a:prstGeom prst="line">
              <a:avLst/>
            </a:prstGeom>
            <a:noFill/>
            <a:ln w="3175">
              <a:solidFill>
                <a:srgbClr val="C0C0C0"/>
              </a:solidFill>
              <a:round/>
              <a:headEnd/>
              <a:tailEnd/>
            </a:ln>
          </p:spPr>
          <p:txBody>
            <a:bodyPr/>
            <a:lstStyle/>
            <a:p>
              <a:endParaRPr lang="zh-CN" altLang="en-US"/>
            </a:p>
          </p:txBody>
        </p:sp>
      </p:grpSp>
      <p:sp>
        <p:nvSpPr>
          <p:cNvPr id="99351" name="Rectangle 55"/>
          <p:cNvSpPr>
            <a:spLocks noChangeArrowheads="1"/>
          </p:cNvSpPr>
          <p:nvPr/>
        </p:nvSpPr>
        <p:spPr bwMode="auto">
          <a:xfrm>
            <a:off x="185738" y="7141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存储备份领域的生力军</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重复数据删除</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06016"/>
                                        </p:tgtEl>
                                        <p:attrNameLst>
                                          <p:attrName>style.visibility</p:attrName>
                                        </p:attrNameLst>
                                      </p:cBhvr>
                                      <p:to>
                                        <p:strVal val="visible"/>
                                      </p:to>
                                    </p:set>
                                    <p:animEffect transition="in" filter="blinds(horizontal)">
                                      <p:cBhvr>
                                        <p:cTn id="12" dur="500"/>
                                        <p:tgtEl>
                                          <p:spTgt spid="17060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06004"/>
                                        </p:tgtEl>
                                        <p:attrNameLst>
                                          <p:attrName>style.visibility</p:attrName>
                                        </p:attrNameLst>
                                      </p:cBhvr>
                                      <p:to>
                                        <p:strVal val="visible"/>
                                      </p:to>
                                    </p:set>
                                    <p:animEffect transition="in" filter="blinds(horizontal)">
                                      <p:cBhvr>
                                        <p:cTn id="15" dur="500"/>
                                        <p:tgtEl>
                                          <p:spTgt spid="170600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06007"/>
                                        </p:tgtEl>
                                        <p:attrNameLst>
                                          <p:attrName>style.visibility</p:attrName>
                                        </p:attrNameLst>
                                      </p:cBhvr>
                                      <p:to>
                                        <p:strVal val="visible"/>
                                      </p:to>
                                    </p:set>
                                    <p:animEffect transition="in" filter="blinds(horizontal)">
                                      <p:cBhvr>
                                        <p:cTn id="18" dur="500"/>
                                        <p:tgtEl>
                                          <p:spTgt spid="170600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06008"/>
                                        </p:tgtEl>
                                        <p:attrNameLst>
                                          <p:attrName>style.visibility</p:attrName>
                                        </p:attrNameLst>
                                      </p:cBhvr>
                                      <p:to>
                                        <p:strVal val="visible"/>
                                      </p:to>
                                    </p:set>
                                    <p:animEffect transition="in" filter="blinds(horizontal)">
                                      <p:cBhvr>
                                        <p:cTn id="21" dur="500"/>
                                        <p:tgtEl>
                                          <p:spTgt spid="170600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06010"/>
                                        </p:tgtEl>
                                        <p:attrNameLst>
                                          <p:attrName>style.visibility</p:attrName>
                                        </p:attrNameLst>
                                      </p:cBhvr>
                                      <p:to>
                                        <p:strVal val="visible"/>
                                      </p:to>
                                    </p:set>
                                    <p:animEffect transition="in" filter="blinds(horizontal)">
                                      <p:cBhvr>
                                        <p:cTn id="24" dur="500"/>
                                        <p:tgtEl>
                                          <p:spTgt spid="17060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06013"/>
                                        </p:tgtEl>
                                        <p:attrNameLst>
                                          <p:attrName>style.visibility</p:attrName>
                                        </p:attrNameLst>
                                      </p:cBhvr>
                                      <p:to>
                                        <p:strVal val="visible"/>
                                      </p:to>
                                    </p:set>
                                    <p:animEffect transition="in" filter="blinds(horizontal)">
                                      <p:cBhvr>
                                        <p:cTn id="27" dur="500"/>
                                        <p:tgtEl>
                                          <p:spTgt spid="17060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06017"/>
                                        </p:tgtEl>
                                        <p:attrNameLst>
                                          <p:attrName>style.visibility</p:attrName>
                                        </p:attrNameLst>
                                      </p:cBhvr>
                                      <p:to>
                                        <p:strVal val="visible"/>
                                      </p:to>
                                    </p:set>
                                    <p:animEffect transition="in" filter="blinds(horizontal)">
                                      <p:cBhvr>
                                        <p:cTn id="30" dur="500"/>
                                        <p:tgtEl>
                                          <p:spTgt spid="170601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06032"/>
                                        </p:tgtEl>
                                        <p:attrNameLst>
                                          <p:attrName>style.visibility</p:attrName>
                                        </p:attrNameLst>
                                      </p:cBhvr>
                                      <p:to>
                                        <p:strVal val="visible"/>
                                      </p:to>
                                    </p:set>
                                    <p:animEffect transition="in" filter="blinds(horizontal)">
                                      <p:cBhvr>
                                        <p:cTn id="33" dur="500"/>
                                        <p:tgtEl>
                                          <p:spTgt spid="170603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706033"/>
                                        </p:tgtEl>
                                        <p:attrNameLst>
                                          <p:attrName>style.visibility</p:attrName>
                                        </p:attrNameLst>
                                      </p:cBhvr>
                                      <p:to>
                                        <p:strVal val="visible"/>
                                      </p:to>
                                    </p:set>
                                    <p:animEffect transition="in" filter="blinds(horizontal)">
                                      <p:cBhvr>
                                        <p:cTn id="36" dur="500"/>
                                        <p:tgtEl>
                                          <p:spTgt spid="170603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706034"/>
                                        </p:tgtEl>
                                        <p:attrNameLst>
                                          <p:attrName>style.visibility</p:attrName>
                                        </p:attrNameLst>
                                      </p:cBhvr>
                                      <p:to>
                                        <p:strVal val="visible"/>
                                      </p:to>
                                    </p:set>
                                    <p:animEffect transition="in" filter="blinds(horizontal)">
                                      <p:cBhvr>
                                        <p:cTn id="39" dur="500"/>
                                        <p:tgtEl>
                                          <p:spTgt spid="1706034"/>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1" nodeType="clickEffect">
                                  <p:stCondLst>
                                    <p:cond delay="0"/>
                                  </p:stCondLst>
                                  <p:childTnLst>
                                    <p:animMotion origin="layout" path="M -4.16667E-6 -0.00555 L -4.16667E-6 0.0426 " pathEditMode="relative" rAng="0" ptsTypes="AA">
                                      <p:cBhvr>
                                        <p:cTn id="43" dur="2000" fill="hold"/>
                                        <p:tgtEl>
                                          <p:spTgt spid="1706013"/>
                                        </p:tgtEl>
                                        <p:attrNameLst>
                                          <p:attrName>ppt_x</p:attrName>
                                          <p:attrName>ppt_y</p:attrName>
                                        </p:attrNameLst>
                                      </p:cBhvr>
                                      <p:rCtr x="0" y="24"/>
                                    </p:animMotion>
                                  </p:childTnLst>
                                </p:cTn>
                              </p:par>
                              <p:par>
                                <p:cTn id="44" presetID="0" presetClass="path" presetSubtype="0" accel="50000" decel="50000" fill="hold" grpId="1" nodeType="withEffect">
                                  <p:stCondLst>
                                    <p:cond delay="0"/>
                                  </p:stCondLst>
                                  <p:childTnLst>
                                    <p:animMotion origin="layout" path="M 8.33333E-7 3.7037E-6 L 8.33333E-7 0.08055 " pathEditMode="relative" ptsTypes="AA">
                                      <p:cBhvr>
                                        <p:cTn id="45" dur="2000" fill="hold"/>
                                        <p:tgtEl>
                                          <p:spTgt spid="1706016"/>
                                        </p:tgtEl>
                                        <p:attrNameLst>
                                          <p:attrName>ppt_x</p:attrName>
                                          <p:attrName>ppt_y</p:attrName>
                                        </p:attrNameLst>
                                      </p:cBhvr>
                                    </p:animMotion>
                                  </p:childTnLst>
                                </p:cTn>
                              </p:par>
                              <p:par>
                                <p:cTn id="46" presetID="0" presetClass="path" presetSubtype="0" accel="50000" decel="50000" fill="hold" grpId="1" nodeType="withEffect">
                                  <p:stCondLst>
                                    <p:cond delay="0"/>
                                  </p:stCondLst>
                                  <p:childTnLst>
                                    <p:animMotion origin="layout" path="M -4.16667E-6 2.59259E-6 L -4.16667E-6 0.03796 " pathEditMode="relative" ptsTypes="AA">
                                      <p:cBhvr>
                                        <p:cTn id="47" dur="2000" fill="hold"/>
                                        <p:tgtEl>
                                          <p:spTgt spid="1706008"/>
                                        </p:tgtEl>
                                        <p:attrNameLst>
                                          <p:attrName>ppt_x</p:attrName>
                                          <p:attrName>ppt_y</p:attrName>
                                        </p:attrNameLst>
                                      </p:cBhvr>
                                    </p:animMotion>
                                  </p:childTnLst>
                                </p:cTn>
                              </p:par>
                              <p:par>
                                <p:cTn id="48" presetID="0" presetClass="path" presetSubtype="0" accel="50000" decel="50000" fill="hold" grpId="1" nodeType="withEffect">
                                  <p:stCondLst>
                                    <p:cond delay="0"/>
                                  </p:stCondLst>
                                  <p:childTnLst>
                                    <p:animMotion origin="layout" path="M -1.94444E-6 -7.40741E-6 L -1.94444E-6 0.12499 " pathEditMode="relative" ptsTypes="AA">
                                      <p:cBhvr>
                                        <p:cTn id="49" dur="2000" fill="hold"/>
                                        <p:tgtEl>
                                          <p:spTgt spid="1706032"/>
                                        </p:tgtEl>
                                        <p:attrNameLst>
                                          <p:attrName>ppt_x</p:attrName>
                                          <p:attrName>ppt_y</p:attrName>
                                        </p:attrNameLst>
                                      </p:cBhvr>
                                    </p:animMotion>
                                  </p:childTnLst>
                                </p:cTn>
                              </p:par>
                              <p:par>
                                <p:cTn id="50" presetID="0" presetClass="path" presetSubtype="0" accel="50000" decel="50000" fill="hold" grpId="1" nodeType="withEffect">
                                  <p:stCondLst>
                                    <p:cond delay="0"/>
                                  </p:stCondLst>
                                  <p:childTnLst>
                                    <p:animMotion origin="layout" path="M 3.61111E-6 3.7037E-7 L 3.61111E-6 0.08519 " pathEditMode="relative" ptsTypes="AA">
                                      <p:cBhvr>
                                        <p:cTn id="51" dur="2000" fill="hold"/>
                                        <p:tgtEl>
                                          <p:spTgt spid="1706033"/>
                                        </p:tgtEl>
                                        <p:attrNameLst>
                                          <p:attrName>ppt_x</p:attrName>
                                          <p:attrName>ppt_y</p:attrName>
                                        </p:attrNameLst>
                                      </p:cBhvr>
                                    </p:animMotion>
                                  </p:childTnLst>
                                </p:cTn>
                              </p:par>
                              <p:par>
                                <p:cTn id="52" presetID="0" presetClass="path" presetSubtype="0" accel="50000" decel="50000" fill="hold" grpId="1" nodeType="withEffect">
                                  <p:stCondLst>
                                    <p:cond delay="0"/>
                                  </p:stCondLst>
                                  <p:childTnLst>
                                    <p:animMotion origin="layout" path="M 4.16667E-6 -1.85185E-6 L 0.00069 0.05093 " pathEditMode="relative" rAng="0" ptsTypes="AA">
                                      <p:cBhvr>
                                        <p:cTn id="53" dur="2000" fill="hold"/>
                                        <p:tgtEl>
                                          <p:spTgt spid="1706010"/>
                                        </p:tgtEl>
                                        <p:attrNameLst>
                                          <p:attrName>ppt_x</p:attrName>
                                          <p:attrName>ppt_y</p:attrName>
                                        </p:attrNameLst>
                                      </p:cBhvr>
                                      <p:rCtr x="0" y="25"/>
                                    </p:animMotion>
                                  </p:childTnLst>
                                </p:cTn>
                              </p:par>
                              <p:par>
                                <p:cTn id="54" presetID="0" presetClass="path" presetSubtype="0" accel="50000" decel="50000" fill="hold" grpId="2" nodeType="withEffect">
                                  <p:stCondLst>
                                    <p:cond delay="0"/>
                                  </p:stCondLst>
                                  <p:childTnLst>
                                    <p:animMotion origin="layout" path="M 2.5E-6 -3.7037E-6 L 2.5E-6 0.04907 " pathEditMode="relative" ptsTypes="AA">
                                      <p:cBhvr>
                                        <p:cTn id="55" dur="2000" fill="hold"/>
                                        <p:tgtEl>
                                          <p:spTgt spid="1706010"/>
                                        </p:tgtEl>
                                        <p:attrNameLst>
                                          <p:attrName>ppt_x</p:attrName>
                                          <p:attrName>ppt_y</p:attrName>
                                        </p:attrNameLst>
                                      </p:cBhvr>
                                    </p:animMotion>
                                  </p:childTnLst>
                                </p:cTn>
                              </p:par>
                              <p:par>
                                <p:cTn id="56" presetID="0" presetClass="path" presetSubtype="0" accel="50000" decel="50000" fill="hold" grpId="1" nodeType="withEffect">
                                  <p:stCondLst>
                                    <p:cond delay="0"/>
                                  </p:stCondLst>
                                  <p:childTnLst>
                                    <p:animMotion origin="layout" path="M 5.27778E-6 -8.51852E-6 L 5.27778E-6 0.03888 " pathEditMode="relative" ptsTypes="AA">
                                      <p:cBhvr>
                                        <p:cTn id="57" dur="2000" fill="hold"/>
                                        <p:tgtEl>
                                          <p:spTgt spid="1706007"/>
                                        </p:tgtEl>
                                        <p:attrNameLst>
                                          <p:attrName>ppt_x</p:attrName>
                                          <p:attrName>ppt_y</p:attrName>
                                        </p:attrNameLst>
                                      </p:cBhvr>
                                    </p:animMotion>
                                  </p:childTnLst>
                                </p:cTn>
                              </p:par>
                              <p:par>
                                <p:cTn id="58" presetID="0" presetClass="path" presetSubtype="0" accel="50000" decel="50000" fill="hold" grpId="1" nodeType="withEffect">
                                  <p:stCondLst>
                                    <p:cond delay="0"/>
                                  </p:stCondLst>
                                  <p:childTnLst>
                                    <p:animMotion origin="layout" path="M -3.61111E-6 3.7037E-7 L 0.0007 0.10834 " pathEditMode="relative" ptsTypes="AA">
                                      <p:cBhvr>
                                        <p:cTn id="59" dur="2000" fill="hold"/>
                                        <p:tgtEl>
                                          <p:spTgt spid="1706017"/>
                                        </p:tgtEl>
                                        <p:attrNameLst>
                                          <p:attrName>ppt_x</p:attrName>
                                          <p:attrName>ppt_y</p:attrName>
                                        </p:attrNameLst>
                                      </p:cBhvr>
                                    </p:animMotion>
                                  </p:childTnLst>
                                </p:cTn>
                              </p:par>
                              <p:par>
                                <p:cTn id="60" presetID="0" presetClass="path" presetSubtype="0" accel="50000" decel="50000" fill="hold" grpId="1" nodeType="withEffect">
                                  <p:stCondLst>
                                    <p:cond delay="0"/>
                                  </p:stCondLst>
                                  <p:childTnLst>
                                    <p:animMotion origin="layout" path="M -4.72222E-6 -0.00185 L -4.72222E-6 0.08333 " pathEditMode="relative" rAng="0" ptsTypes="AA">
                                      <p:cBhvr>
                                        <p:cTn id="61" dur="2000" fill="hold"/>
                                        <p:tgtEl>
                                          <p:spTgt spid="1706004"/>
                                        </p:tgtEl>
                                        <p:attrNameLst>
                                          <p:attrName>ppt_x</p:attrName>
                                          <p:attrName>ppt_y</p:attrName>
                                        </p:attrNameLst>
                                      </p:cBhvr>
                                      <p:rCtr x="0" y="43"/>
                                    </p:animMotion>
                                  </p:childTnLst>
                                </p:cTn>
                              </p:par>
                              <p:par>
                                <p:cTn id="62" presetID="0" presetClass="path" presetSubtype="0" accel="50000" decel="50000" fill="hold" grpId="1" nodeType="withEffect">
                                  <p:stCondLst>
                                    <p:cond delay="0"/>
                                  </p:stCondLst>
                                  <p:childTnLst>
                                    <p:animMotion origin="layout" path="M -0.00035 -0.00047 L -0.00035 0.11157 " pathEditMode="relative" rAng="0" ptsTypes="AA">
                                      <p:cBhvr>
                                        <p:cTn id="63" dur="2000" fill="hold"/>
                                        <p:tgtEl>
                                          <p:spTgt spid="1706034"/>
                                        </p:tgtEl>
                                        <p:attrNameLst>
                                          <p:attrName>ppt_x</p:attrName>
                                          <p:attrName>ppt_y</p:attrName>
                                        </p:attrNameLst>
                                      </p:cBhvr>
                                      <p:rCtr x="0" y="56"/>
                                    </p:animMotion>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706018"/>
                                        </p:tgtEl>
                                        <p:attrNameLst>
                                          <p:attrName>style.visibility</p:attrName>
                                        </p:attrNameLst>
                                      </p:cBhvr>
                                      <p:to>
                                        <p:strVal val="visible"/>
                                      </p:to>
                                    </p:set>
                                    <p:animEffect transition="in" filter="blinds(horizontal)">
                                      <p:cBhvr>
                                        <p:cTn id="68" dur="500"/>
                                        <p:tgtEl>
                                          <p:spTgt spid="1706018"/>
                                        </p:tgtEl>
                                      </p:cBhvr>
                                    </p:animEffect>
                                  </p:childTnLst>
                                </p:cTn>
                              </p:par>
                              <p:par>
                                <p:cTn id="69" presetID="0" presetClass="path" presetSubtype="0" accel="50000" decel="50000" fill="hold" grpId="1" nodeType="withEffect">
                                  <p:stCondLst>
                                    <p:cond delay="0"/>
                                  </p:stCondLst>
                                  <p:childTnLst>
                                    <p:animMotion origin="layout" path="M -0.00017 0.01088 L -0.00017 0.13588 " pathEditMode="relative" rAng="0" ptsTypes="AA">
                                      <p:cBhvr>
                                        <p:cTn id="70" dur="2000" fill="hold"/>
                                        <p:tgtEl>
                                          <p:spTgt spid="1706018"/>
                                        </p:tgtEl>
                                        <p:attrNameLst>
                                          <p:attrName>ppt_x</p:attrName>
                                          <p:attrName>ppt_y</p:attrName>
                                        </p:attrNameLst>
                                      </p:cBhvr>
                                      <p:rCtr x="0" y="63"/>
                                    </p:animMotion>
                                  </p:childTnLst>
                                </p:cTn>
                              </p:par>
                            </p:childTnLst>
                          </p:cTn>
                        </p:par>
                        <p:par>
                          <p:cTn id="71" fill="hold">
                            <p:stCondLst>
                              <p:cond delay="2000"/>
                            </p:stCondLst>
                            <p:childTnLst>
                              <p:par>
                                <p:cTn id="72" presetID="3" presetClass="entr" presetSubtype="10" fill="hold" grpId="0" nodeType="afterEffect">
                                  <p:stCondLst>
                                    <p:cond delay="0"/>
                                  </p:stCondLst>
                                  <p:childTnLst>
                                    <p:set>
                                      <p:cBhvr>
                                        <p:cTn id="73" dur="1" fill="hold">
                                          <p:stCondLst>
                                            <p:cond delay="0"/>
                                          </p:stCondLst>
                                        </p:cTn>
                                        <p:tgtEl>
                                          <p:spTgt spid="1706021"/>
                                        </p:tgtEl>
                                        <p:attrNameLst>
                                          <p:attrName>style.visibility</p:attrName>
                                        </p:attrNameLst>
                                      </p:cBhvr>
                                      <p:to>
                                        <p:strVal val="visible"/>
                                      </p:to>
                                    </p:set>
                                    <p:animEffect transition="in" filter="blinds(horizontal)">
                                      <p:cBhvr>
                                        <p:cTn id="74" dur="500"/>
                                        <p:tgtEl>
                                          <p:spTgt spid="1706021"/>
                                        </p:tgtEl>
                                      </p:cBhvr>
                                    </p:animEffect>
                                  </p:childTnLst>
                                </p:cTn>
                              </p:par>
                              <p:par>
                                <p:cTn id="75" presetID="0" presetClass="path" presetSubtype="0" accel="50000" decel="50000" fill="hold" grpId="1" nodeType="withEffect">
                                  <p:stCondLst>
                                    <p:cond delay="0"/>
                                  </p:stCondLst>
                                  <p:childTnLst>
                                    <p:animMotion origin="layout" path="M -4.16667E-6 1.11022E-16 L -0.00034 0.1338 " pathEditMode="relative" rAng="0" ptsTypes="AA">
                                      <p:cBhvr>
                                        <p:cTn id="76" dur="2000" fill="hold"/>
                                        <p:tgtEl>
                                          <p:spTgt spid="1706021"/>
                                        </p:tgtEl>
                                        <p:attrNameLst>
                                          <p:attrName>ppt_x</p:attrName>
                                          <p:attrName>ppt_y</p:attrName>
                                        </p:attrNameLst>
                                      </p:cBhvr>
                                      <p:rCtr x="0" y="67"/>
                                    </p:animMotion>
                                  </p:childTnLst>
                                </p:cTn>
                              </p:par>
                            </p:childTnLst>
                          </p:cTn>
                        </p:par>
                        <p:par>
                          <p:cTn id="77" fill="hold">
                            <p:stCondLst>
                              <p:cond delay="4000"/>
                            </p:stCondLst>
                            <p:childTnLst>
                              <p:par>
                                <p:cTn id="78" presetID="3" presetClass="entr" presetSubtype="10" fill="hold" grpId="0" nodeType="afterEffect">
                                  <p:stCondLst>
                                    <p:cond delay="0"/>
                                  </p:stCondLst>
                                  <p:childTnLst>
                                    <p:set>
                                      <p:cBhvr>
                                        <p:cTn id="79" dur="1" fill="hold">
                                          <p:stCondLst>
                                            <p:cond delay="0"/>
                                          </p:stCondLst>
                                        </p:cTn>
                                        <p:tgtEl>
                                          <p:spTgt spid="1706020"/>
                                        </p:tgtEl>
                                        <p:attrNameLst>
                                          <p:attrName>style.visibility</p:attrName>
                                        </p:attrNameLst>
                                      </p:cBhvr>
                                      <p:to>
                                        <p:strVal val="visible"/>
                                      </p:to>
                                    </p:set>
                                    <p:animEffect transition="in" filter="blinds(horizontal)">
                                      <p:cBhvr>
                                        <p:cTn id="80" dur="500"/>
                                        <p:tgtEl>
                                          <p:spTgt spid="1706020"/>
                                        </p:tgtEl>
                                      </p:cBhvr>
                                    </p:animEffect>
                                  </p:childTnLst>
                                </p:cTn>
                              </p:par>
                              <p:par>
                                <p:cTn id="81" presetID="0" presetClass="path" presetSubtype="0" accel="50000" decel="50000" fill="hold" grpId="1" nodeType="withEffect">
                                  <p:stCondLst>
                                    <p:cond delay="0"/>
                                  </p:stCondLst>
                                  <p:childTnLst>
                                    <p:animMotion origin="layout" path="M -4.16667E-6 -3.33333E-6 L -0.00034 0.13565 " pathEditMode="relative" rAng="0" ptsTypes="AA">
                                      <p:cBhvr>
                                        <p:cTn id="82" dur="2000" fill="hold"/>
                                        <p:tgtEl>
                                          <p:spTgt spid="1706020"/>
                                        </p:tgtEl>
                                        <p:attrNameLst>
                                          <p:attrName>ppt_x</p:attrName>
                                          <p:attrName>ppt_y</p:attrName>
                                        </p:attrNameLst>
                                      </p:cBhvr>
                                      <p:rCtr x="0" y="68"/>
                                    </p:animMotion>
                                  </p:childTnLst>
                                </p:cTn>
                              </p:par>
                            </p:childTnLst>
                          </p:cTn>
                        </p:par>
                        <p:par>
                          <p:cTn id="83" fill="hold">
                            <p:stCondLst>
                              <p:cond delay="6000"/>
                            </p:stCondLst>
                            <p:childTnLst>
                              <p:par>
                                <p:cTn id="84" presetID="3" presetClass="entr" presetSubtype="10" fill="hold" grpId="0" nodeType="afterEffect">
                                  <p:stCondLst>
                                    <p:cond delay="0"/>
                                  </p:stCondLst>
                                  <p:childTnLst>
                                    <p:set>
                                      <p:cBhvr>
                                        <p:cTn id="85" dur="1" fill="hold">
                                          <p:stCondLst>
                                            <p:cond delay="0"/>
                                          </p:stCondLst>
                                        </p:cTn>
                                        <p:tgtEl>
                                          <p:spTgt spid="1706019"/>
                                        </p:tgtEl>
                                        <p:attrNameLst>
                                          <p:attrName>style.visibility</p:attrName>
                                        </p:attrNameLst>
                                      </p:cBhvr>
                                      <p:to>
                                        <p:strVal val="visible"/>
                                      </p:to>
                                    </p:set>
                                    <p:animEffect transition="in" filter="blinds(horizontal)">
                                      <p:cBhvr>
                                        <p:cTn id="86" dur="500"/>
                                        <p:tgtEl>
                                          <p:spTgt spid="1706019"/>
                                        </p:tgtEl>
                                      </p:cBhvr>
                                    </p:animEffect>
                                  </p:childTnLst>
                                </p:cTn>
                              </p:par>
                              <p:par>
                                <p:cTn id="87" presetID="0" presetClass="path" presetSubtype="0" accel="50000" decel="50000" fill="hold" grpId="1" nodeType="withEffect">
                                  <p:stCondLst>
                                    <p:cond delay="0"/>
                                  </p:stCondLst>
                                  <p:childTnLst>
                                    <p:animMotion origin="layout" path="M -4.16667E-6 -2.59259E-6 L -0.00069 0.13611 " pathEditMode="relative" rAng="0" ptsTypes="AA">
                                      <p:cBhvr>
                                        <p:cTn id="88" dur="2000" fill="hold"/>
                                        <p:tgtEl>
                                          <p:spTgt spid="1706019"/>
                                        </p:tgtEl>
                                        <p:attrNameLst>
                                          <p:attrName>ppt_x</p:attrName>
                                          <p:attrName>ppt_y</p:attrName>
                                        </p:attrNameLst>
                                      </p:cBhvr>
                                      <p:rCtr x="0" y="68"/>
                                    </p:animMotion>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up)">
                                      <p:cBhvr>
                                        <p:cTn id="93" dur="500"/>
                                        <p:tgtEl>
                                          <p:spTgt spid="3"/>
                                        </p:tgtEl>
                                      </p:cBhvr>
                                    </p:animEffect>
                                  </p:childTnLst>
                                </p:cTn>
                              </p:par>
                            </p:childTnLst>
                          </p:cTn>
                        </p:par>
                        <p:par>
                          <p:cTn id="94" fill="hold">
                            <p:stCondLst>
                              <p:cond delay="500"/>
                            </p:stCondLst>
                            <p:childTnLst>
                              <p:par>
                                <p:cTn id="95" presetID="27" presetClass="entr" presetSubtype="0" fill="hold" nodeType="afterEffect">
                                  <p:stCondLst>
                                    <p:cond delay="0"/>
                                  </p:stCondLst>
                                  <p:iterate type="lt">
                                    <p:tmPct val="50000"/>
                                  </p:iterate>
                                  <p:childTnLst>
                                    <p:set>
                                      <p:cBhvr>
                                        <p:cTn id="96" dur="1" fill="hold">
                                          <p:stCondLst>
                                            <p:cond delay="0"/>
                                          </p:stCondLst>
                                        </p:cTn>
                                        <p:tgtEl>
                                          <p:spTgt spid="1706027">
                                            <p:txEl>
                                              <p:pRg st="0" end="0"/>
                                            </p:txEl>
                                          </p:spTgt>
                                        </p:tgtEl>
                                        <p:attrNameLst>
                                          <p:attrName>style.visibility</p:attrName>
                                        </p:attrNameLst>
                                      </p:cBhvr>
                                      <p:to>
                                        <p:strVal val="visible"/>
                                      </p:to>
                                    </p:set>
                                    <p:anim calcmode="discrete" valueType="clr">
                                      <p:cBhvr override="childStyle">
                                        <p:cTn id="97" dur="80"/>
                                        <p:tgtEl>
                                          <p:spTgt spid="17060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8" dur="80"/>
                                        <p:tgtEl>
                                          <p:spTgt spid="1706027">
                                            <p:txEl>
                                              <p:pRg st="0" end="0"/>
                                            </p:txEl>
                                          </p:spTgt>
                                        </p:tgtEl>
                                        <p:attrNameLst>
                                          <p:attrName>fillcolor</p:attrName>
                                        </p:attrNameLst>
                                      </p:cBhvr>
                                      <p:tavLst>
                                        <p:tav tm="0">
                                          <p:val>
                                            <p:clrVal>
                                              <a:schemeClr val="accent2"/>
                                            </p:clrVal>
                                          </p:val>
                                        </p:tav>
                                        <p:tav tm="50000">
                                          <p:val>
                                            <p:clrVal>
                                              <a:schemeClr val="hlink"/>
                                            </p:clrVal>
                                          </p:val>
                                        </p:tav>
                                      </p:tavLst>
                                    </p:anim>
                                    <p:set>
                                      <p:cBhvr>
                                        <p:cTn id="99" dur="80"/>
                                        <p:tgtEl>
                                          <p:spTgt spid="1706027">
                                            <p:txEl>
                                              <p:pRg st="0" end="0"/>
                                            </p:txEl>
                                          </p:spTgt>
                                        </p:tgtEl>
                                        <p:attrNameLst>
                                          <p:attrName>fill.type</p:attrName>
                                        </p:attrNameLst>
                                      </p:cBhvr>
                                      <p:to>
                                        <p:strVal val="solid"/>
                                      </p:to>
                                    </p:set>
                                  </p:childTnLst>
                                </p:cTn>
                              </p:par>
                            </p:childTnLst>
                          </p:cTn>
                        </p:par>
                        <p:par>
                          <p:cTn id="100" fill="hold">
                            <p:stCondLst>
                              <p:cond delay="1940"/>
                            </p:stCondLst>
                            <p:childTnLst>
                              <p:par>
                                <p:cTn id="101" presetID="27" presetClass="entr" presetSubtype="0" fill="hold" nodeType="afterEffect">
                                  <p:stCondLst>
                                    <p:cond delay="0"/>
                                  </p:stCondLst>
                                  <p:iterate type="lt">
                                    <p:tmPct val="50000"/>
                                  </p:iterate>
                                  <p:childTnLst>
                                    <p:set>
                                      <p:cBhvr>
                                        <p:cTn id="102" dur="1" fill="hold">
                                          <p:stCondLst>
                                            <p:cond delay="0"/>
                                          </p:stCondLst>
                                        </p:cTn>
                                        <p:tgtEl>
                                          <p:spTgt spid="1706027">
                                            <p:txEl>
                                              <p:pRg st="1" end="1"/>
                                            </p:txEl>
                                          </p:spTgt>
                                        </p:tgtEl>
                                        <p:attrNameLst>
                                          <p:attrName>style.visibility</p:attrName>
                                        </p:attrNameLst>
                                      </p:cBhvr>
                                      <p:to>
                                        <p:strVal val="visible"/>
                                      </p:to>
                                    </p:set>
                                    <p:anim calcmode="discrete" valueType="clr">
                                      <p:cBhvr override="childStyle">
                                        <p:cTn id="103" dur="80"/>
                                        <p:tgtEl>
                                          <p:spTgt spid="170602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4" dur="80"/>
                                        <p:tgtEl>
                                          <p:spTgt spid="1706027">
                                            <p:txEl>
                                              <p:pRg st="1" end="1"/>
                                            </p:txEl>
                                          </p:spTgt>
                                        </p:tgtEl>
                                        <p:attrNameLst>
                                          <p:attrName>fillcolor</p:attrName>
                                        </p:attrNameLst>
                                      </p:cBhvr>
                                      <p:tavLst>
                                        <p:tav tm="0">
                                          <p:val>
                                            <p:clrVal>
                                              <a:schemeClr val="accent2"/>
                                            </p:clrVal>
                                          </p:val>
                                        </p:tav>
                                        <p:tav tm="50000">
                                          <p:val>
                                            <p:clrVal>
                                              <a:schemeClr val="hlink"/>
                                            </p:clrVal>
                                          </p:val>
                                        </p:tav>
                                      </p:tavLst>
                                    </p:anim>
                                    <p:set>
                                      <p:cBhvr>
                                        <p:cTn id="105" dur="80"/>
                                        <p:tgtEl>
                                          <p:spTgt spid="1706027">
                                            <p:txEl>
                                              <p:pRg st="1" end="1"/>
                                            </p:txEl>
                                          </p:spTgt>
                                        </p:tgtEl>
                                        <p:attrNameLst>
                                          <p:attrName>fill.type</p:attrName>
                                        </p:attrNameLst>
                                      </p:cBhvr>
                                      <p:to>
                                        <p:strVal val="solid"/>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wipe(up)">
                                      <p:cBhvr>
                                        <p:cTn id="110" dur="500"/>
                                        <p:tgtEl>
                                          <p:spTgt spid="4"/>
                                        </p:tgtEl>
                                      </p:cBhvr>
                                    </p:animEffect>
                                  </p:childTnLst>
                                </p:cTn>
                              </p:par>
                            </p:childTnLst>
                          </p:cTn>
                        </p:par>
                        <p:par>
                          <p:cTn id="111" fill="hold">
                            <p:stCondLst>
                              <p:cond delay="500"/>
                            </p:stCondLst>
                            <p:childTnLst>
                              <p:par>
                                <p:cTn id="112" presetID="27" presetClass="entr" presetSubtype="0" fill="hold" nodeType="afterEffect">
                                  <p:stCondLst>
                                    <p:cond delay="0"/>
                                  </p:stCondLst>
                                  <p:iterate type="lt">
                                    <p:tmPct val="50000"/>
                                  </p:iterate>
                                  <p:childTnLst>
                                    <p:set>
                                      <p:cBhvr>
                                        <p:cTn id="113" dur="1" fill="hold">
                                          <p:stCondLst>
                                            <p:cond delay="0"/>
                                          </p:stCondLst>
                                        </p:cTn>
                                        <p:tgtEl>
                                          <p:spTgt spid="1706031">
                                            <p:txEl>
                                              <p:pRg st="0" end="0"/>
                                            </p:txEl>
                                          </p:spTgt>
                                        </p:tgtEl>
                                        <p:attrNameLst>
                                          <p:attrName>style.visibility</p:attrName>
                                        </p:attrNameLst>
                                      </p:cBhvr>
                                      <p:to>
                                        <p:strVal val="visible"/>
                                      </p:to>
                                    </p:set>
                                    <p:anim calcmode="discrete" valueType="clr">
                                      <p:cBhvr override="childStyle">
                                        <p:cTn id="114" dur="80"/>
                                        <p:tgtEl>
                                          <p:spTgt spid="170603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5" dur="80"/>
                                        <p:tgtEl>
                                          <p:spTgt spid="1706031">
                                            <p:txEl>
                                              <p:pRg st="0" end="0"/>
                                            </p:txEl>
                                          </p:spTgt>
                                        </p:tgtEl>
                                        <p:attrNameLst>
                                          <p:attrName>fillcolor</p:attrName>
                                        </p:attrNameLst>
                                      </p:cBhvr>
                                      <p:tavLst>
                                        <p:tav tm="0">
                                          <p:val>
                                            <p:clrVal>
                                              <a:schemeClr val="accent2"/>
                                            </p:clrVal>
                                          </p:val>
                                        </p:tav>
                                        <p:tav tm="50000">
                                          <p:val>
                                            <p:clrVal>
                                              <a:schemeClr val="hlink"/>
                                            </p:clrVal>
                                          </p:val>
                                        </p:tav>
                                      </p:tavLst>
                                    </p:anim>
                                    <p:set>
                                      <p:cBhvr>
                                        <p:cTn id="116" dur="80"/>
                                        <p:tgtEl>
                                          <p:spTgt spid="1706031">
                                            <p:txEl>
                                              <p:pRg st="0" end="0"/>
                                            </p:txEl>
                                          </p:spTgt>
                                        </p:tgtEl>
                                        <p:attrNameLst>
                                          <p:attrName>fill.type</p:attrName>
                                        </p:attrNameLst>
                                      </p:cBhvr>
                                      <p:to>
                                        <p:strVal val="solid"/>
                                      </p:to>
                                    </p:set>
                                  </p:childTnLst>
                                </p:cTn>
                              </p:par>
                            </p:childTnLst>
                          </p:cTn>
                        </p:par>
                        <p:par>
                          <p:cTn id="117" fill="hold">
                            <p:stCondLst>
                              <p:cond delay="1580"/>
                            </p:stCondLst>
                            <p:childTnLst>
                              <p:par>
                                <p:cTn id="118" presetID="27" presetClass="entr" presetSubtype="0" fill="hold" nodeType="afterEffect">
                                  <p:stCondLst>
                                    <p:cond delay="0"/>
                                  </p:stCondLst>
                                  <p:iterate type="lt">
                                    <p:tmPct val="50000"/>
                                  </p:iterate>
                                  <p:childTnLst>
                                    <p:set>
                                      <p:cBhvr>
                                        <p:cTn id="119" dur="1" fill="hold">
                                          <p:stCondLst>
                                            <p:cond delay="0"/>
                                          </p:stCondLst>
                                        </p:cTn>
                                        <p:tgtEl>
                                          <p:spTgt spid="1706031">
                                            <p:txEl>
                                              <p:pRg st="1" end="1"/>
                                            </p:txEl>
                                          </p:spTgt>
                                        </p:tgtEl>
                                        <p:attrNameLst>
                                          <p:attrName>style.visibility</p:attrName>
                                        </p:attrNameLst>
                                      </p:cBhvr>
                                      <p:to>
                                        <p:strVal val="visible"/>
                                      </p:to>
                                    </p:set>
                                    <p:anim calcmode="discrete" valueType="clr">
                                      <p:cBhvr override="childStyle">
                                        <p:cTn id="120" dur="80"/>
                                        <p:tgtEl>
                                          <p:spTgt spid="170603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1" dur="80"/>
                                        <p:tgtEl>
                                          <p:spTgt spid="1706031">
                                            <p:txEl>
                                              <p:pRg st="1" end="1"/>
                                            </p:txEl>
                                          </p:spTgt>
                                        </p:tgtEl>
                                        <p:attrNameLst>
                                          <p:attrName>fillcolor</p:attrName>
                                        </p:attrNameLst>
                                      </p:cBhvr>
                                      <p:tavLst>
                                        <p:tav tm="0">
                                          <p:val>
                                            <p:clrVal>
                                              <a:schemeClr val="accent2"/>
                                            </p:clrVal>
                                          </p:val>
                                        </p:tav>
                                        <p:tav tm="50000">
                                          <p:val>
                                            <p:clrVal>
                                              <a:schemeClr val="hlink"/>
                                            </p:clrVal>
                                          </p:val>
                                        </p:tav>
                                      </p:tavLst>
                                    </p:anim>
                                    <p:set>
                                      <p:cBhvr>
                                        <p:cTn id="122" dur="80"/>
                                        <p:tgtEl>
                                          <p:spTgt spid="1706031">
                                            <p:txEl>
                                              <p:pRg st="1" end="1"/>
                                            </p:txEl>
                                          </p:spTgt>
                                        </p:tgtEl>
                                        <p:attrNameLst>
                                          <p:attrName>fill.type</p:attrName>
                                        </p:attrNameLst>
                                      </p:cBhvr>
                                      <p:to>
                                        <p:strVal val="solid"/>
                                      </p:to>
                                    </p:set>
                                  </p:childTnLst>
                                </p:cTn>
                              </p:par>
                            </p:childTnLst>
                          </p:cTn>
                        </p:par>
                        <p:par>
                          <p:cTn id="123" fill="hold">
                            <p:stCondLst>
                              <p:cond delay="2460"/>
                            </p:stCondLst>
                            <p:childTnLst>
                              <p:par>
                                <p:cTn id="124" presetID="27" presetClass="entr" presetSubtype="0" fill="hold" nodeType="afterEffect">
                                  <p:stCondLst>
                                    <p:cond delay="0"/>
                                  </p:stCondLst>
                                  <p:iterate type="lt">
                                    <p:tmPct val="50000"/>
                                  </p:iterate>
                                  <p:childTnLst>
                                    <p:set>
                                      <p:cBhvr>
                                        <p:cTn id="125" dur="1" fill="hold">
                                          <p:stCondLst>
                                            <p:cond delay="0"/>
                                          </p:stCondLst>
                                        </p:cTn>
                                        <p:tgtEl>
                                          <p:spTgt spid="1706031">
                                            <p:txEl>
                                              <p:pRg st="2" end="2"/>
                                            </p:txEl>
                                          </p:spTgt>
                                        </p:tgtEl>
                                        <p:attrNameLst>
                                          <p:attrName>style.visibility</p:attrName>
                                        </p:attrNameLst>
                                      </p:cBhvr>
                                      <p:to>
                                        <p:strVal val="visible"/>
                                      </p:to>
                                    </p:set>
                                    <p:anim calcmode="discrete" valueType="clr">
                                      <p:cBhvr override="childStyle">
                                        <p:cTn id="126" dur="80"/>
                                        <p:tgtEl>
                                          <p:spTgt spid="170603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7" dur="80"/>
                                        <p:tgtEl>
                                          <p:spTgt spid="1706031">
                                            <p:txEl>
                                              <p:pRg st="2" end="2"/>
                                            </p:txEl>
                                          </p:spTgt>
                                        </p:tgtEl>
                                        <p:attrNameLst>
                                          <p:attrName>fillcolor</p:attrName>
                                        </p:attrNameLst>
                                      </p:cBhvr>
                                      <p:tavLst>
                                        <p:tav tm="0">
                                          <p:val>
                                            <p:clrVal>
                                              <a:schemeClr val="accent2"/>
                                            </p:clrVal>
                                          </p:val>
                                        </p:tav>
                                        <p:tav tm="50000">
                                          <p:val>
                                            <p:clrVal>
                                              <a:schemeClr val="hlink"/>
                                            </p:clrVal>
                                          </p:val>
                                        </p:tav>
                                      </p:tavLst>
                                    </p:anim>
                                    <p:set>
                                      <p:cBhvr>
                                        <p:cTn id="128" dur="80"/>
                                        <p:tgtEl>
                                          <p:spTgt spid="1706031">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6016" grpId="0" animBg="1"/>
      <p:bldP spid="1706016" grpId="1" animBg="1"/>
      <p:bldP spid="1706004" grpId="0" animBg="1"/>
      <p:bldP spid="1706004" grpId="1" animBg="1"/>
      <p:bldP spid="1706007" grpId="0" animBg="1"/>
      <p:bldP spid="1706007" grpId="1" animBg="1"/>
      <p:bldP spid="1706008" grpId="0" animBg="1"/>
      <p:bldP spid="1706008" grpId="1" animBg="1"/>
      <p:bldP spid="1706010" grpId="0" animBg="1"/>
      <p:bldP spid="1706010" grpId="1" animBg="1"/>
      <p:bldP spid="1706010" grpId="2" animBg="1"/>
      <p:bldP spid="1706013" grpId="0" animBg="1"/>
      <p:bldP spid="1706013" grpId="1" animBg="1"/>
      <p:bldP spid="1706017" grpId="0" animBg="1"/>
      <p:bldP spid="1706017" grpId="1" animBg="1"/>
      <p:bldP spid="1706032" grpId="0" animBg="1"/>
      <p:bldP spid="1706032" grpId="1" animBg="1"/>
      <p:bldP spid="1706033" grpId="0" animBg="1"/>
      <p:bldP spid="1706033" grpId="1" animBg="1"/>
      <p:bldP spid="1706034" grpId="0" animBg="1"/>
      <p:bldP spid="1706034" grpId="1" animBg="1"/>
      <p:bldP spid="1706021" grpId="0" animBg="1"/>
      <p:bldP spid="1706021" grpId="1" animBg="1"/>
      <p:bldP spid="1706018" grpId="0" animBg="1"/>
      <p:bldP spid="1706018" grpId="1" animBg="1"/>
      <p:bldP spid="1706019" grpId="0" animBg="1"/>
      <p:bldP spid="1706019" grpId="1" animBg="1"/>
      <p:bldP spid="1706020" grpId="0" animBg="1"/>
      <p:bldP spid="170602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332" name="AutoShape 132"/>
          <p:cNvSpPr>
            <a:spLocks noChangeArrowheads="1"/>
          </p:cNvSpPr>
          <p:nvPr/>
        </p:nvSpPr>
        <p:spPr bwMode="auto">
          <a:xfrm>
            <a:off x="1968520" y="4221178"/>
            <a:ext cx="5461000" cy="1422400"/>
          </a:xfrm>
          <a:prstGeom prst="flowChartAlternateProcess">
            <a:avLst/>
          </a:prstGeom>
          <a:solidFill>
            <a:schemeClr val="bg1"/>
          </a:solidFill>
          <a:ln w="9525" algn="ctr">
            <a:solidFill>
              <a:srgbClr val="CDE9EB"/>
            </a:solidFill>
            <a:miter lim="800000"/>
            <a:headEnd/>
            <a:tailEnd/>
          </a:ln>
          <a:effectLst>
            <a:outerShdw dist="107763" dir="18900000" algn="ctr"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sp>
        <p:nvSpPr>
          <p:cNvPr id="100357" name="Rectangle 33"/>
          <p:cNvSpPr>
            <a:spLocks noChangeArrowheads="1"/>
          </p:cNvSpPr>
          <p:nvPr/>
        </p:nvSpPr>
        <p:spPr bwMode="auto">
          <a:xfrm>
            <a:off x="69850" y="71414"/>
            <a:ext cx="8002588"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zh-CN" altLang="en-US" sz="3200" b="1" dirty="0" smtClean="0">
                <a:solidFill>
                  <a:schemeClr val="bg1"/>
                </a:solidFill>
                <a:latin typeface="微软雅黑" pitchFamily="34" charset="-122"/>
                <a:ea typeface="微软雅黑" pitchFamily="34" charset="-122"/>
                <a:cs typeface="Times New Roman" pitchFamily="18" charset="0"/>
              </a:rPr>
              <a:t>颠覆传统容灾的另类</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zh-CN" altLang="en-US" sz="3200" b="1" dirty="0" smtClean="0">
                <a:solidFill>
                  <a:schemeClr val="bg1"/>
                </a:solidFill>
                <a:latin typeface="微软雅黑" pitchFamily="34" charset="-122"/>
                <a:ea typeface="微软雅黑" pitchFamily="34" charset="-122"/>
                <a:cs typeface="Times New Roman" pitchFamily="18" charset="0"/>
              </a:rPr>
              <a:t>持续数据保护</a:t>
            </a:r>
          </a:p>
        </p:txBody>
      </p:sp>
      <p:pic>
        <p:nvPicPr>
          <p:cNvPr id="100358" name="Picture 89" descr="NF560D2"/>
          <p:cNvPicPr>
            <a:picLocks noChangeAspect="1" noChangeArrowheads="1"/>
          </p:cNvPicPr>
          <p:nvPr/>
        </p:nvPicPr>
        <p:blipFill>
          <a:blip r:embed="rId3"/>
          <a:srcRect/>
          <a:stretch>
            <a:fillRect/>
          </a:stretch>
        </p:blipFill>
        <p:spPr bwMode="auto">
          <a:xfrm>
            <a:off x="2527320" y="1693878"/>
            <a:ext cx="2047875" cy="1638300"/>
          </a:xfrm>
          <a:prstGeom prst="rect">
            <a:avLst/>
          </a:prstGeom>
          <a:noFill/>
          <a:ln w="9525">
            <a:noFill/>
            <a:miter lim="800000"/>
            <a:headEnd/>
            <a:tailEnd/>
          </a:ln>
        </p:spPr>
      </p:pic>
      <p:grpSp>
        <p:nvGrpSpPr>
          <p:cNvPr id="2" name="Group 124"/>
          <p:cNvGrpSpPr>
            <a:grpSpLocks/>
          </p:cNvGrpSpPr>
          <p:nvPr/>
        </p:nvGrpSpPr>
        <p:grpSpPr bwMode="auto">
          <a:xfrm>
            <a:off x="2214583" y="1719278"/>
            <a:ext cx="320675" cy="519113"/>
            <a:chOff x="867" y="1048"/>
            <a:chExt cx="202" cy="327"/>
          </a:xfrm>
        </p:grpSpPr>
        <p:pic>
          <p:nvPicPr>
            <p:cNvPr id="100400" name="Picture 92" descr="XP Flag Bullet"/>
            <p:cNvPicPr>
              <a:picLocks noChangeAspect="1" noChangeArrowheads="1"/>
            </p:cNvPicPr>
            <p:nvPr/>
          </p:nvPicPr>
          <p:blipFill>
            <a:blip r:embed="rId4"/>
            <a:srcRect/>
            <a:stretch>
              <a:fillRect/>
            </a:stretch>
          </p:blipFill>
          <p:spPr bwMode="auto">
            <a:xfrm>
              <a:off x="867" y="1048"/>
              <a:ext cx="202" cy="140"/>
            </a:xfrm>
            <a:prstGeom prst="rect">
              <a:avLst/>
            </a:prstGeom>
            <a:noFill/>
            <a:ln w="9525">
              <a:noFill/>
              <a:miter lim="800000"/>
              <a:headEnd/>
              <a:tailEnd/>
            </a:ln>
          </p:spPr>
        </p:pic>
        <p:pic>
          <p:nvPicPr>
            <p:cNvPr id="1715293" name="Picture 93" descr="storage9"/>
            <p:cNvPicPr>
              <a:picLocks noChangeAspect="1" noChangeArrowheads="1"/>
            </p:cNvPicPr>
            <p:nvPr/>
          </p:nvPicPr>
          <p:blipFill>
            <a:blip r:embed="rId5">
              <a:grayscl/>
            </a:blip>
            <a:srcRect/>
            <a:stretch>
              <a:fillRect/>
            </a:stretch>
          </p:blipFill>
          <p:spPr bwMode="auto">
            <a:xfrm>
              <a:off x="872" y="1117"/>
              <a:ext cx="183" cy="258"/>
            </a:xfrm>
            <a:prstGeom prst="rect">
              <a:avLst/>
            </a:prstGeom>
            <a:noFill/>
            <a:ln w="9525">
              <a:noFill/>
              <a:miter lim="800000"/>
              <a:headEnd/>
              <a:tailEnd/>
            </a:ln>
            <a:effectLst>
              <a:outerShdw dist="35921" dir="2700000" algn="ctr" rotWithShape="0">
                <a:schemeClr val="tx1">
                  <a:alpha val="81000"/>
                </a:schemeClr>
              </a:outerShdw>
            </a:effectLst>
          </p:spPr>
        </p:pic>
      </p:grpSp>
      <p:grpSp>
        <p:nvGrpSpPr>
          <p:cNvPr id="3" name="Group 103"/>
          <p:cNvGrpSpPr>
            <a:grpSpLocks/>
          </p:cNvGrpSpPr>
          <p:nvPr/>
        </p:nvGrpSpPr>
        <p:grpSpPr bwMode="auto">
          <a:xfrm>
            <a:off x="2222520" y="2233628"/>
            <a:ext cx="347663" cy="471488"/>
            <a:chOff x="736" y="2028"/>
            <a:chExt cx="219" cy="297"/>
          </a:xfrm>
        </p:grpSpPr>
        <p:pic>
          <p:nvPicPr>
            <p:cNvPr id="100398" name="Picture 102" descr="钱包"/>
            <p:cNvPicPr>
              <a:picLocks noChangeAspect="1" noChangeArrowheads="1"/>
            </p:cNvPicPr>
            <p:nvPr/>
          </p:nvPicPr>
          <p:blipFill>
            <a:blip r:embed="rId6"/>
            <a:srcRect/>
            <a:stretch>
              <a:fillRect/>
            </a:stretch>
          </p:blipFill>
          <p:spPr bwMode="auto">
            <a:xfrm>
              <a:off x="739" y="2028"/>
              <a:ext cx="216" cy="116"/>
            </a:xfrm>
            <a:prstGeom prst="rect">
              <a:avLst/>
            </a:prstGeom>
            <a:noFill/>
            <a:ln w="9525">
              <a:noFill/>
              <a:miter lim="800000"/>
              <a:headEnd/>
              <a:tailEnd/>
            </a:ln>
          </p:spPr>
        </p:pic>
        <p:pic>
          <p:nvPicPr>
            <p:cNvPr id="1715300" name="Picture 100" descr="storage9"/>
            <p:cNvPicPr>
              <a:picLocks noChangeAspect="1" noChangeArrowheads="1"/>
            </p:cNvPicPr>
            <p:nvPr/>
          </p:nvPicPr>
          <p:blipFill>
            <a:blip r:embed="rId5">
              <a:grayscl/>
            </a:blip>
            <a:srcRect/>
            <a:stretch>
              <a:fillRect/>
            </a:stretch>
          </p:blipFill>
          <p:spPr bwMode="auto">
            <a:xfrm>
              <a:off x="736" y="2067"/>
              <a:ext cx="183" cy="258"/>
            </a:xfrm>
            <a:prstGeom prst="rect">
              <a:avLst/>
            </a:prstGeom>
            <a:noFill/>
            <a:ln w="9525">
              <a:noFill/>
              <a:miter lim="800000"/>
              <a:headEnd/>
              <a:tailEnd/>
            </a:ln>
            <a:effectLst>
              <a:outerShdw dist="35921" dir="2700000" algn="ctr" rotWithShape="0">
                <a:schemeClr val="tx1">
                  <a:alpha val="81000"/>
                </a:schemeClr>
              </a:outerShdw>
            </a:effectLst>
          </p:spPr>
        </p:pic>
      </p:grpSp>
      <p:grpSp>
        <p:nvGrpSpPr>
          <p:cNvPr id="4" name="Group 123"/>
          <p:cNvGrpSpPr>
            <a:grpSpLocks/>
          </p:cNvGrpSpPr>
          <p:nvPr/>
        </p:nvGrpSpPr>
        <p:grpSpPr bwMode="auto">
          <a:xfrm>
            <a:off x="2219345" y="2701941"/>
            <a:ext cx="290513" cy="514350"/>
            <a:chOff x="723" y="2018"/>
            <a:chExt cx="183" cy="324"/>
          </a:xfrm>
        </p:grpSpPr>
        <p:pic>
          <p:nvPicPr>
            <p:cNvPr id="100396" name="Picture 119"/>
            <p:cNvPicPr>
              <a:picLocks noChangeAspect="1" noChangeArrowheads="1"/>
            </p:cNvPicPr>
            <p:nvPr/>
          </p:nvPicPr>
          <p:blipFill>
            <a:blip r:embed="rId7"/>
            <a:srcRect/>
            <a:stretch>
              <a:fillRect/>
            </a:stretch>
          </p:blipFill>
          <p:spPr bwMode="auto">
            <a:xfrm>
              <a:off x="739" y="2018"/>
              <a:ext cx="158" cy="123"/>
            </a:xfrm>
            <a:prstGeom prst="rect">
              <a:avLst/>
            </a:prstGeom>
            <a:noFill/>
            <a:ln w="9525">
              <a:noFill/>
              <a:miter lim="800000"/>
              <a:headEnd/>
              <a:tailEnd/>
            </a:ln>
          </p:spPr>
        </p:pic>
        <p:pic>
          <p:nvPicPr>
            <p:cNvPr id="1715322" name="Picture 122" descr="storage9"/>
            <p:cNvPicPr>
              <a:picLocks noChangeAspect="1" noChangeArrowheads="1"/>
            </p:cNvPicPr>
            <p:nvPr/>
          </p:nvPicPr>
          <p:blipFill>
            <a:blip r:embed="rId5">
              <a:grayscl/>
            </a:blip>
            <a:srcRect/>
            <a:stretch>
              <a:fillRect/>
            </a:stretch>
          </p:blipFill>
          <p:spPr bwMode="auto">
            <a:xfrm>
              <a:off x="723" y="2084"/>
              <a:ext cx="183" cy="258"/>
            </a:xfrm>
            <a:prstGeom prst="rect">
              <a:avLst/>
            </a:prstGeom>
            <a:noFill/>
            <a:ln w="9525">
              <a:noFill/>
              <a:miter lim="800000"/>
              <a:headEnd/>
              <a:tailEnd/>
            </a:ln>
            <a:effectLst>
              <a:outerShdw dist="35921" dir="2700000" algn="ctr" rotWithShape="0">
                <a:schemeClr val="tx1">
                  <a:alpha val="81000"/>
                </a:schemeClr>
              </a:outerShdw>
            </a:effectLst>
          </p:spPr>
        </p:pic>
      </p:grpSp>
      <p:sp>
        <p:nvSpPr>
          <p:cNvPr id="100362" name="Text Box 125"/>
          <p:cNvSpPr txBox="1">
            <a:spLocks noChangeArrowheads="1"/>
          </p:cNvSpPr>
          <p:nvPr/>
        </p:nvSpPr>
        <p:spPr bwMode="auto">
          <a:xfrm>
            <a:off x="1363683" y="1893903"/>
            <a:ext cx="742950" cy="260350"/>
          </a:xfrm>
          <a:prstGeom prst="rect">
            <a:avLst/>
          </a:prstGeom>
          <a:noFill/>
          <a:ln w="9525">
            <a:noFill/>
            <a:miter lim="800000"/>
            <a:headEnd/>
            <a:tailEnd/>
          </a:ln>
        </p:spPr>
        <p:txBody>
          <a:bodyPr wrap="none">
            <a:spAutoFit/>
          </a:bodyPr>
          <a:lstStyle/>
          <a:p>
            <a:pPr algn="ctr" eaLnBrk="0" hangingPunct="0"/>
            <a:r>
              <a:rPr lang="zh-CN" altLang="en-US" sz="1100">
                <a:latin typeface="微软雅黑" pitchFamily="34" charset="-122"/>
                <a:ea typeface="微软雅黑" pitchFamily="34" charset="-122"/>
              </a:rPr>
              <a:t>操作系统</a:t>
            </a:r>
          </a:p>
        </p:txBody>
      </p:sp>
      <p:sp>
        <p:nvSpPr>
          <p:cNvPr id="100363" name="Text Box 126"/>
          <p:cNvSpPr txBox="1">
            <a:spLocks noChangeArrowheads="1"/>
          </p:cNvSpPr>
          <p:nvPr/>
        </p:nvSpPr>
        <p:spPr bwMode="auto">
          <a:xfrm>
            <a:off x="1341458" y="2363803"/>
            <a:ext cx="742950" cy="260350"/>
          </a:xfrm>
          <a:prstGeom prst="rect">
            <a:avLst/>
          </a:prstGeom>
          <a:noFill/>
          <a:ln w="9525">
            <a:noFill/>
            <a:miter lim="800000"/>
            <a:headEnd/>
            <a:tailEnd/>
          </a:ln>
        </p:spPr>
        <p:txBody>
          <a:bodyPr wrap="none">
            <a:spAutoFit/>
          </a:bodyPr>
          <a:lstStyle/>
          <a:p>
            <a:pPr algn="ctr" eaLnBrk="0" hangingPunct="0"/>
            <a:r>
              <a:rPr lang="zh-CN" altLang="en-US" sz="1100">
                <a:latin typeface="微软雅黑" pitchFamily="34" charset="-122"/>
                <a:ea typeface="微软雅黑" pitchFamily="34" charset="-122"/>
              </a:rPr>
              <a:t>日志文件</a:t>
            </a:r>
          </a:p>
        </p:txBody>
      </p:sp>
      <p:sp>
        <p:nvSpPr>
          <p:cNvPr id="100364" name="Text Box 127"/>
          <p:cNvSpPr txBox="1">
            <a:spLocks noChangeArrowheads="1"/>
          </p:cNvSpPr>
          <p:nvPr/>
        </p:nvSpPr>
        <p:spPr bwMode="auto">
          <a:xfrm>
            <a:off x="1392258" y="2871803"/>
            <a:ext cx="669925" cy="260350"/>
          </a:xfrm>
          <a:prstGeom prst="rect">
            <a:avLst/>
          </a:prstGeom>
          <a:noFill/>
          <a:ln w="9525">
            <a:noFill/>
            <a:miter lim="800000"/>
            <a:headEnd/>
            <a:tailEnd/>
          </a:ln>
        </p:spPr>
        <p:txBody>
          <a:bodyPr wrap="none">
            <a:spAutoFit/>
          </a:bodyPr>
          <a:lstStyle/>
          <a:p>
            <a:pPr algn="ctr" eaLnBrk="0" hangingPunct="0"/>
            <a:r>
              <a:rPr lang="en-US" altLang="zh-CN" sz="1100">
                <a:latin typeface="微软雅黑" pitchFamily="34" charset="-122"/>
                <a:ea typeface="微软雅黑" pitchFamily="34" charset="-122"/>
              </a:rPr>
              <a:t>DB</a:t>
            </a:r>
            <a:r>
              <a:rPr lang="zh-CN" altLang="en-US" sz="1100">
                <a:latin typeface="微软雅黑" pitchFamily="34" charset="-122"/>
                <a:ea typeface="微软雅黑" pitchFamily="34" charset="-122"/>
              </a:rPr>
              <a:t>系统</a:t>
            </a:r>
          </a:p>
        </p:txBody>
      </p:sp>
      <p:grpSp>
        <p:nvGrpSpPr>
          <p:cNvPr id="5" name="Group 131"/>
          <p:cNvGrpSpPr>
            <a:grpSpLocks/>
          </p:cNvGrpSpPr>
          <p:nvPr/>
        </p:nvGrpSpPr>
        <p:grpSpPr bwMode="auto">
          <a:xfrm>
            <a:off x="2033608" y="4370403"/>
            <a:ext cx="1535112" cy="1092200"/>
            <a:chOff x="313" y="2494"/>
            <a:chExt cx="967" cy="688"/>
          </a:xfrm>
        </p:grpSpPr>
        <p:pic>
          <p:nvPicPr>
            <p:cNvPr id="100393" name="Picture 4" descr="3510"/>
            <p:cNvPicPr>
              <a:picLocks noChangeAspect="1" noChangeArrowheads="1"/>
            </p:cNvPicPr>
            <p:nvPr/>
          </p:nvPicPr>
          <p:blipFill>
            <a:blip r:embed="rId8"/>
            <a:srcRect/>
            <a:stretch>
              <a:fillRect/>
            </a:stretch>
          </p:blipFill>
          <p:spPr bwMode="auto">
            <a:xfrm>
              <a:off x="478" y="2494"/>
              <a:ext cx="760" cy="262"/>
            </a:xfrm>
            <a:prstGeom prst="rect">
              <a:avLst/>
            </a:prstGeom>
            <a:noFill/>
            <a:ln w="9525">
              <a:noFill/>
              <a:miter lim="800000"/>
              <a:headEnd/>
              <a:tailEnd/>
            </a:ln>
          </p:spPr>
        </p:pic>
        <p:pic>
          <p:nvPicPr>
            <p:cNvPr id="100394" name="Picture 129" descr="AS400-1"/>
            <p:cNvPicPr>
              <a:picLocks noChangeAspect="1" noChangeArrowheads="1"/>
            </p:cNvPicPr>
            <p:nvPr/>
          </p:nvPicPr>
          <p:blipFill>
            <a:blip r:embed="rId9"/>
            <a:srcRect/>
            <a:stretch>
              <a:fillRect/>
            </a:stretch>
          </p:blipFill>
          <p:spPr bwMode="auto">
            <a:xfrm>
              <a:off x="514" y="2886"/>
              <a:ext cx="766" cy="296"/>
            </a:xfrm>
            <a:prstGeom prst="rect">
              <a:avLst/>
            </a:prstGeom>
            <a:noFill/>
            <a:ln w="9525">
              <a:noFill/>
              <a:miter lim="800000"/>
              <a:headEnd/>
              <a:tailEnd/>
            </a:ln>
          </p:spPr>
        </p:pic>
        <p:sp>
          <p:nvSpPr>
            <p:cNvPr id="100395" name="Freeform 130"/>
            <p:cNvSpPr>
              <a:spLocks/>
            </p:cNvSpPr>
            <p:nvPr/>
          </p:nvSpPr>
          <p:spPr bwMode="auto">
            <a:xfrm>
              <a:off x="313" y="2583"/>
              <a:ext cx="231" cy="401"/>
            </a:xfrm>
            <a:custGeom>
              <a:avLst/>
              <a:gdLst>
                <a:gd name="T0" fmla="*/ 191 w 231"/>
                <a:gd name="T1" fmla="*/ 57 h 401"/>
                <a:gd name="T2" fmla="*/ 7 w 231"/>
                <a:gd name="T3" fmla="*/ 57 h 401"/>
                <a:gd name="T4" fmla="*/ 231 w 231"/>
                <a:gd name="T5" fmla="*/ 401 h 401"/>
                <a:gd name="T6" fmla="*/ 0 60000 65536"/>
                <a:gd name="T7" fmla="*/ 0 60000 65536"/>
                <a:gd name="T8" fmla="*/ 0 60000 65536"/>
                <a:gd name="T9" fmla="*/ 0 w 231"/>
                <a:gd name="T10" fmla="*/ 0 h 401"/>
                <a:gd name="T11" fmla="*/ 231 w 231"/>
                <a:gd name="T12" fmla="*/ 401 h 401"/>
              </a:gdLst>
              <a:ahLst/>
              <a:cxnLst>
                <a:cxn ang="T6">
                  <a:pos x="T0" y="T1"/>
                </a:cxn>
                <a:cxn ang="T7">
                  <a:pos x="T2" y="T3"/>
                </a:cxn>
                <a:cxn ang="T8">
                  <a:pos x="T4" y="T5"/>
                </a:cxn>
              </a:cxnLst>
              <a:rect l="T9" t="T10" r="T11" b="T12"/>
              <a:pathLst>
                <a:path w="231" h="401">
                  <a:moveTo>
                    <a:pt x="191" y="57"/>
                  </a:moveTo>
                  <a:cubicBezTo>
                    <a:pt x="95" y="28"/>
                    <a:pt x="0" y="0"/>
                    <a:pt x="7" y="57"/>
                  </a:cubicBezTo>
                  <a:cubicBezTo>
                    <a:pt x="14" y="114"/>
                    <a:pt x="122" y="257"/>
                    <a:pt x="231" y="401"/>
                  </a:cubicBezTo>
                </a:path>
              </a:pathLst>
            </a:custGeom>
            <a:noFill/>
            <a:ln w="28575">
              <a:solidFill>
                <a:srgbClr val="DADA18"/>
              </a:solidFill>
              <a:round/>
              <a:headEnd/>
              <a:tailEnd/>
            </a:ln>
          </p:spPr>
          <p:txBody>
            <a:bodyPr/>
            <a:lstStyle/>
            <a:p>
              <a:pPr algn="ctr">
                <a:spcBef>
                  <a:spcPct val="50000"/>
                </a:spcBef>
              </a:pPr>
              <a:endParaRPr lang="zh-CN" altLang="en-US"/>
            </a:p>
          </p:txBody>
        </p:sp>
      </p:grpSp>
      <p:sp>
        <p:nvSpPr>
          <p:cNvPr id="100366" name="Text Box 133"/>
          <p:cNvSpPr txBox="1">
            <a:spLocks noChangeArrowheads="1"/>
          </p:cNvSpPr>
          <p:nvPr/>
        </p:nvSpPr>
        <p:spPr bwMode="auto">
          <a:xfrm>
            <a:off x="2517795" y="5361003"/>
            <a:ext cx="603250" cy="260350"/>
          </a:xfrm>
          <a:prstGeom prst="rect">
            <a:avLst/>
          </a:prstGeom>
          <a:noFill/>
          <a:ln w="9525">
            <a:noFill/>
            <a:miter lim="800000"/>
            <a:headEnd/>
            <a:tailEnd/>
          </a:ln>
        </p:spPr>
        <p:txBody>
          <a:bodyPr wrap="none">
            <a:spAutoFit/>
          </a:bodyPr>
          <a:lstStyle/>
          <a:p>
            <a:pPr algn="ctr" eaLnBrk="0" hangingPunct="0"/>
            <a:r>
              <a:rPr lang="zh-CN" altLang="en-US" sz="1100">
                <a:latin typeface="微软雅黑" pitchFamily="34" charset="-122"/>
                <a:ea typeface="微软雅黑" pitchFamily="34" charset="-122"/>
              </a:rPr>
              <a:t>存储池</a:t>
            </a:r>
          </a:p>
        </p:txBody>
      </p:sp>
      <p:sp>
        <p:nvSpPr>
          <p:cNvPr id="100367" name="Freeform 134"/>
          <p:cNvSpPr>
            <a:spLocks/>
          </p:cNvSpPr>
          <p:nvPr/>
        </p:nvSpPr>
        <p:spPr bwMode="auto">
          <a:xfrm>
            <a:off x="2781320" y="3052778"/>
            <a:ext cx="1289050" cy="1333500"/>
          </a:xfrm>
          <a:custGeom>
            <a:avLst/>
            <a:gdLst>
              <a:gd name="T0" fmla="*/ 2147483647 w 812"/>
              <a:gd name="T1" fmla="*/ 0 h 840"/>
              <a:gd name="T2" fmla="*/ 2147483647 w 812"/>
              <a:gd name="T3" fmla="*/ 2147483647 h 840"/>
              <a:gd name="T4" fmla="*/ 0 w 812"/>
              <a:gd name="T5" fmla="*/ 2147483647 h 840"/>
              <a:gd name="T6" fmla="*/ 0 60000 65536"/>
              <a:gd name="T7" fmla="*/ 0 60000 65536"/>
              <a:gd name="T8" fmla="*/ 0 60000 65536"/>
              <a:gd name="T9" fmla="*/ 0 w 812"/>
              <a:gd name="T10" fmla="*/ 0 h 840"/>
              <a:gd name="T11" fmla="*/ 812 w 812"/>
              <a:gd name="T12" fmla="*/ 840 h 840"/>
            </a:gdLst>
            <a:ahLst/>
            <a:cxnLst>
              <a:cxn ang="T6">
                <a:pos x="T0" y="T1"/>
              </a:cxn>
              <a:cxn ang="T7">
                <a:pos x="T2" y="T3"/>
              </a:cxn>
              <a:cxn ang="T8">
                <a:pos x="T4" y="T5"/>
              </a:cxn>
            </a:cxnLst>
            <a:rect l="T9" t="T10" r="T11" b="T12"/>
            <a:pathLst>
              <a:path w="812" h="840">
                <a:moveTo>
                  <a:pt x="696" y="0"/>
                </a:moveTo>
                <a:cubicBezTo>
                  <a:pt x="754" y="150"/>
                  <a:pt x="812" y="300"/>
                  <a:pt x="696" y="440"/>
                </a:cubicBezTo>
                <a:cubicBezTo>
                  <a:pt x="580" y="580"/>
                  <a:pt x="116" y="773"/>
                  <a:pt x="0" y="840"/>
                </a:cubicBezTo>
              </a:path>
            </a:pathLst>
          </a:custGeom>
          <a:noFill/>
          <a:ln w="28575">
            <a:solidFill>
              <a:srgbClr val="CDB4FA"/>
            </a:solidFill>
            <a:round/>
            <a:headEnd/>
            <a:tailEnd/>
          </a:ln>
        </p:spPr>
        <p:txBody>
          <a:bodyPr/>
          <a:lstStyle/>
          <a:p>
            <a:pPr algn="ctr">
              <a:spcBef>
                <a:spcPct val="50000"/>
              </a:spcBef>
            </a:pPr>
            <a:endParaRPr lang="zh-CN" altLang="en-US"/>
          </a:p>
        </p:txBody>
      </p:sp>
      <p:grpSp>
        <p:nvGrpSpPr>
          <p:cNvPr id="6" name="Group 138"/>
          <p:cNvGrpSpPr>
            <a:grpSpLocks/>
          </p:cNvGrpSpPr>
          <p:nvPr/>
        </p:nvGrpSpPr>
        <p:grpSpPr bwMode="auto">
          <a:xfrm>
            <a:off x="3611583" y="4560903"/>
            <a:ext cx="292100" cy="531813"/>
            <a:chOff x="473" y="1743"/>
            <a:chExt cx="184" cy="335"/>
          </a:xfrm>
        </p:grpSpPr>
        <p:pic>
          <p:nvPicPr>
            <p:cNvPr id="1715339" name="Picture 139" descr="storage9"/>
            <p:cNvPicPr>
              <a:picLocks noChangeAspect="1" noChangeArrowheads="1"/>
            </p:cNvPicPr>
            <p:nvPr/>
          </p:nvPicPr>
          <p:blipFill>
            <a:blip r:embed="rId5">
              <a:grayscl/>
            </a:blip>
            <a:srcRect/>
            <a:stretch>
              <a:fillRect/>
            </a:stretch>
          </p:blipFill>
          <p:spPr bwMode="auto">
            <a:xfrm>
              <a:off x="474" y="1937"/>
              <a:ext cx="183" cy="141"/>
            </a:xfrm>
            <a:prstGeom prst="rect">
              <a:avLst/>
            </a:prstGeom>
            <a:noFill/>
            <a:ln w="9525">
              <a:noFill/>
              <a:miter lim="800000"/>
              <a:headEnd/>
              <a:tailEnd/>
            </a:ln>
            <a:effectLst>
              <a:outerShdw dist="35921" dir="2700000" algn="ctr" rotWithShape="0">
                <a:schemeClr val="tx1">
                  <a:alpha val="81000"/>
                </a:schemeClr>
              </a:outerShdw>
            </a:effectLst>
          </p:spPr>
        </p:pic>
        <p:pic>
          <p:nvPicPr>
            <p:cNvPr id="1715340" name="Picture 140" descr="storage9"/>
            <p:cNvPicPr>
              <a:picLocks noChangeAspect="1" noChangeArrowheads="1"/>
            </p:cNvPicPr>
            <p:nvPr/>
          </p:nvPicPr>
          <p:blipFill>
            <a:blip r:embed="rId5">
              <a:grayscl/>
            </a:blip>
            <a:srcRect/>
            <a:stretch>
              <a:fillRect/>
            </a:stretch>
          </p:blipFill>
          <p:spPr bwMode="auto">
            <a:xfrm>
              <a:off x="473" y="1843"/>
              <a:ext cx="183" cy="141"/>
            </a:xfrm>
            <a:prstGeom prst="rect">
              <a:avLst/>
            </a:prstGeom>
            <a:noFill/>
            <a:ln w="9525">
              <a:noFill/>
              <a:miter lim="800000"/>
              <a:headEnd/>
              <a:tailEnd/>
            </a:ln>
            <a:effectLst>
              <a:outerShdw dist="35921" dir="2700000" algn="ctr" rotWithShape="0">
                <a:schemeClr val="tx1">
                  <a:alpha val="81000"/>
                </a:schemeClr>
              </a:outerShdw>
            </a:effectLst>
          </p:spPr>
        </p:pic>
        <p:pic>
          <p:nvPicPr>
            <p:cNvPr id="1715341" name="Picture 141" descr="storage9"/>
            <p:cNvPicPr>
              <a:picLocks noChangeAspect="1" noChangeArrowheads="1"/>
            </p:cNvPicPr>
            <p:nvPr/>
          </p:nvPicPr>
          <p:blipFill>
            <a:blip r:embed="rId5">
              <a:grayscl/>
            </a:blip>
            <a:srcRect/>
            <a:stretch>
              <a:fillRect/>
            </a:stretch>
          </p:blipFill>
          <p:spPr bwMode="auto">
            <a:xfrm>
              <a:off x="473" y="1743"/>
              <a:ext cx="183" cy="141"/>
            </a:xfrm>
            <a:prstGeom prst="rect">
              <a:avLst/>
            </a:prstGeom>
            <a:noFill/>
            <a:ln w="9525">
              <a:noFill/>
              <a:miter lim="800000"/>
              <a:headEnd/>
              <a:tailEnd/>
            </a:ln>
            <a:effectLst>
              <a:outerShdw dist="35921" dir="2700000" algn="ctr" rotWithShape="0">
                <a:schemeClr val="tx1">
                  <a:alpha val="81000"/>
                </a:schemeClr>
              </a:outerShdw>
            </a:effectLst>
          </p:spPr>
        </p:pic>
      </p:grpSp>
      <p:sp>
        <p:nvSpPr>
          <p:cNvPr id="1715343" name="Freeform 143"/>
          <p:cNvSpPr>
            <a:spLocks/>
          </p:cNvSpPr>
          <p:nvPr/>
        </p:nvSpPr>
        <p:spPr bwMode="auto">
          <a:xfrm>
            <a:off x="3759220" y="3052778"/>
            <a:ext cx="655638" cy="1511300"/>
          </a:xfrm>
          <a:custGeom>
            <a:avLst/>
            <a:gdLst>
              <a:gd name="T0" fmla="*/ 2147483647 w 413"/>
              <a:gd name="T1" fmla="*/ 0 h 952"/>
              <a:gd name="T2" fmla="*/ 2147483647 w 413"/>
              <a:gd name="T3" fmla="*/ 2147483647 h 952"/>
              <a:gd name="T4" fmla="*/ 0 w 413"/>
              <a:gd name="T5" fmla="*/ 2147483647 h 952"/>
              <a:gd name="T6" fmla="*/ 0 60000 65536"/>
              <a:gd name="T7" fmla="*/ 0 60000 65536"/>
              <a:gd name="T8" fmla="*/ 0 60000 65536"/>
              <a:gd name="T9" fmla="*/ 0 w 413"/>
              <a:gd name="T10" fmla="*/ 0 h 952"/>
              <a:gd name="T11" fmla="*/ 413 w 413"/>
              <a:gd name="T12" fmla="*/ 952 h 952"/>
            </a:gdLst>
            <a:ahLst/>
            <a:cxnLst>
              <a:cxn ang="T6">
                <a:pos x="T0" y="T1"/>
              </a:cxn>
              <a:cxn ang="T7">
                <a:pos x="T2" y="T3"/>
              </a:cxn>
              <a:cxn ang="T8">
                <a:pos x="T4" y="T5"/>
              </a:cxn>
            </a:cxnLst>
            <a:rect l="T9" t="T10" r="T11" b="T12"/>
            <a:pathLst>
              <a:path w="413" h="952">
                <a:moveTo>
                  <a:pt x="80" y="0"/>
                </a:moveTo>
                <a:cubicBezTo>
                  <a:pt x="246" y="80"/>
                  <a:pt x="413" y="161"/>
                  <a:pt x="400" y="320"/>
                </a:cubicBezTo>
                <a:cubicBezTo>
                  <a:pt x="387" y="479"/>
                  <a:pt x="193" y="715"/>
                  <a:pt x="0" y="952"/>
                </a:cubicBezTo>
              </a:path>
            </a:pathLst>
          </a:custGeom>
          <a:noFill/>
          <a:ln w="9525" cap="rnd">
            <a:solidFill>
              <a:srgbClr val="000000"/>
            </a:solidFill>
            <a:prstDash val="sysDot"/>
            <a:round/>
            <a:headEnd/>
            <a:tailEnd type="triangle" w="med" len="med"/>
          </a:ln>
        </p:spPr>
        <p:txBody>
          <a:bodyPr/>
          <a:lstStyle/>
          <a:p>
            <a:pPr algn="ctr">
              <a:spcBef>
                <a:spcPct val="50000"/>
              </a:spcBef>
            </a:pPr>
            <a:endParaRPr lang="zh-CN" altLang="en-US"/>
          </a:p>
        </p:txBody>
      </p:sp>
      <p:sp>
        <p:nvSpPr>
          <p:cNvPr id="1715349" name="Text Box 149"/>
          <p:cNvSpPr txBox="1">
            <a:spLocks noChangeArrowheads="1"/>
          </p:cNvSpPr>
          <p:nvPr/>
        </p:nvSpPr>
        <p:spPr bwMode="auto">
          <a:xfrm>
            <a:off x="5035570" y="4354528"/>
            <a:ext cx="865188" cy="274638"/>
          </a:xfrm>
          <a:prstGeom prst="rect">
            <a:avLst/>
          </a:prstGeom>
          <a:noFill/>
          <a:ln w="9525">
            <a:noFill/>
            <a:miter lim="800000"/>
            <a:headEnd/>
            <a:tailEnd/>
          </a:ln>
        </p:spPr>
        <p:txBody>
          <a:bodyPr wrap="none">
            <a:spAutoFit/>
          </a:bodyPr>
          <a:lstStyle/>
          <a:p>
            <a:r>
              <a:rPr lang="en-US" altLang="zh-CN"/>
              <a:t>-</a:t>
            </a:r>
            <a:r>
              <a:rPr lang="en-US" altLang="zh-CN" sz="1100">
                <a:latin typeface="微软雅黑" pitchFamily="34" charset="-122"/>
                <a:ea typeface="微软雅黑" pitchFamily="34" charset="-122"/>
              </a:rPr>
              <a:t>A</a:t>
            </a:r>
            <a:r>
              <a:rPr lang="en-US" altLang="zh-TW" sz="1100">
                <a:latin typeface="微软雅黑" pitchFamily="34" charset="-122"/>
                <a:ea typeface="微软雅黑" pitchFamily="34" charset="-122"/>
              </a:rPr>
              <a:t>M09:00</a:t>
            </a:r>
          </a:p>
        </p:txBody>
      </p:sp>
      <p:sp>
        <p:nvSpPr>
          <p:cNvPr id="1715350" name="Text Box 150"/>
          <p:cNvSpPr txBox="1">
            <a:spLocks noChangeArrowheads="1"/>
          </p:cNvSpPr>
          <p:nvPr/>
        </p:nvSpPr>
        <p:spPr bwMode="auto">
          <a:xfrm>
            <a:off x="5029220" y="4722828"/>
            <a:ext cx="865188" cy="274638"/>
          </a:xfrm>
          <a:prstGeom prst="rect">
            <a:avLst/>
          </a:prstGeom>
          <a:noFill/>
          <a:ln w="9525">
            <a:noFill/>
            <a:miter lim="800000"/>
            <a:headEnd/>
            <a:tailEnd/>
          </a:ln>
        </p:spPr>
        <p:txBody>
          <a:bodyPr wrap="none">
            <a:spAutoFit/>
          </a:bodyPr>
          <a:lstStyle/>
          <a:p>
            <a:r>
              <a:rPr kumimoji="1" lang="en-US" altLang="zh-CN"/>
              <a:t>-</a:t>
            </a:r>
            <a:r>
              <a:rPr lang="en-US" altLang="zh-TW" sz="1100">
                <a:latin typeface="微软雅黑" pitchFamily="34" charset="-122"/>
                <a:ea typeface="微软雅黑" pitchFamily="34" charset="-122"/>
              </a:rPr>
              <a:t>AM11:00</a:t>
            </a:r>
          </a:p>
        </p:txBody>
      </p:sp>
      <p:sp>
        <p:nvSpPr>
          <p:cNvPr id="1715351" name="Text Box 151"/>
          <p:cNvSpPr txBox="1">
            <a:spLocks noChangeArrowheads="1"/>
          </p:cNvSpPr>
          <p:nvPr/>
        </p:nvSpPr>
        <p:spPr bwMode="auto">
          <a:xfrm>
            <a:off x="5035570" y="5119703"/>
            <a:ext cx="852488" cy="274638"/>
          </a:xfrm>
          <a:prstGeom prst="rect">
            <a:avLst/>
          </a:prstGeom>
          <a:noFill/>
          <a:ln w="9525">
            <a:noFill/>
            <a:miter lim="800000"/>
            <a:headEnd/>
            <a:tailEnd/>
          </a:ln>
        </p:spPr>
        <p:txBody>
          <a:bodyPr wrap="none">
            <a:spAutoFit/>
          </a:bodyPr>
          <a:lstStyle/>
          <a:p>
            <a:r>
              <a:rPr kumimoji="1" lang="en-US" altLang="zh-CN"/>
              <a:t>-</a:t>
            </a:r>
            <a:r>
              <a:rPr lang="en-US" altLang="zh-TW" sz="1100">
                <a:latin typeface="微软雅黑" pitchFamily="34" charset="-122"/>
                <a:ea typeface="微软雅黑" pitchFamily="34" charset="-122"/>
              </a:rPr>
              <a:t>PM01:00</a:t>
            </a:r>
          </a:p>
        </p:txBody>
      </p:sp>
      <p:sp>
        <p:nvSpPr>
          <p:cNvPr id="1715352" name="AutoShape 152"/>
          <p:cNvSpPr>
            <a:spLocks noChangeAspect="1" noChangeArrowheads="1"/>
          </p:cNvSpPr>
          <p:nvPr/>
        </p:nvSpPr>
        <p:spPr bwMode="auto">
          <a:xfrm>
            <a:off x="4697433" y="4316428"/>
            <a:ext cx="355600" cy="320675"/>
          </a:xfrm>
          <a:prstGeom prst="can">
            <a:avLst>
              <a:gd name="adj" fmla="val 25000"/>
            </a:avLst>
          </a:prstGeom>
          <a:gradFill rotWithShape="1">
            <a:gsLst>
              <a:gs pos="0">
                <a:srgbClr val="FFFFFF"/>
              </a:gs>
              <a:gs pos="100000">
                <a:srgbClr val="FF0000"/>
              </a:gs>
            </a:gsLst>
            <a:lin ang="5400000" scaled="1"/>
          </a:gradFill>
          <a:ln w="12700">
            <a:solidFill>
              <a:srgbClr val="FF9966"/>
            </a:solidFill>
            <a:round/>
            <a:headEnd/>
            <a:tailEnd/>
          </a:ln>
          <a:effectLst/>
        </p:spPr>
        <p:txBody>
          <a:bodyPr wrap="none" anchor="ctr"/>
          <a:lstStyle/>
          <a:p>
            <a:pPr algn="ctr">
              <a:defRPr/>
            </a:pPr>
            <a:endParaRPr lang="en-US" altLang="zh-TW" sz="1000">
              <a:solidFill>
                <a:srgbClr val="FFFF00"/>
              </a:solidFill>
              <a:effectLst>
                <a:outerShdw blurRad="38100" dist="38100" dir="2700000" algn="tl">
                  <a:srgbClr val="C0C0C0"/>
                </a:outerShdw>
              </a:effectLst>
              <a:latin typeface="Arial" pitchFamily="34" charset="0"/>
              <a:ea typeface="PMingLiU" pitchFamily="18" charset="-120"/>
            </a:endParaRPr>
          </a:p>
        </p:txBody>
      </p:sp>
      <p:sp>
        <p:nvSpPr>
          <p:cNvPr id="1715353" name="AutoShape 153"/>
          <p:cNvSpPr>
            <a:spLocks noChangeAspect="1" noChangeArrowheads="1"/>
          </p:cNvSpPr>
          <p:nvPr/>
        </p:nvSpPr>
        <p:spPr bwMode="auto">
          <a:xfrm>
            <a:off x="4697433" y="4694253"/>
            <a:ext cx="355600" cy="320675"/>
          </a:xfrm>
          <a:prstGeom prst="can">
            <a:avLst>
              <a:gd name="adj" fmla="val 25000"/>
            </a:avLst>
          </a:prstGeom>
          <a:gradFill rotWithShape="1">
            <a:gsLst>
              <a:gs pos="0">
                <a:srgbClr val="FFFFFF"/>
              </a:gs>
              <a:gs pos="100000">
                <a:srgbClr val="DADA18"/>
              </a:gs>
            </a:gsLst>
            <a:lin ang="5400000" scaled="1"/>
          </a:gradFill>
          <a:ln w="12700">
            <a:solidFill>
              <a:srgbClr val="FF9966"/>
            </a:solidFill>
            <a:round/>
            <a:headEnd/>
            <a:tailEnd/>
          </a:ln>
          <a:effectLst/>
        </p:spPr>
        <p:txBody>
          <a:bodyPr wrap="none" anchor="ctr"/>
          <a:lstStyle/>
          <a:p>
            <a:pPr algn="ctr">
              <a:defRPr/>
            </a:pPr>
            <a:endParaRPr lang="en-US" altLang="zh-TW" sz="1000">
              <a:solidFill>
                <a:srgbClr val="FFFF00"/>
              </a:solidFill>
              <a:effectLst>
                <a:outerShdw blurRad="38100" dist="38100" dir="2700000" algn="tl">
                  <a:srgbClr val="C0C0C0"/>
                </a:outerShdw>
              </a:effectLst>
              <a:latin typeface="Arial" pitchFamily="34" charset="0"/>
              <a:ea typeface="PMingLiU" pitchFamily="18" charset="-120"/>
            </a:endParaRPr>
          </a:p>
        </p:txBody>
      </p:sp>
      <p:sp>
        <p:nvSpPr>
          <p:cNvPr id="1715354" name="AutoShape 154"/>
          <p:cNvSpPr>
            <a:spLocks noChangeAspect="1" noChangeArrowheads="1"/>
          </p:cNvSpPr>
          <p:nvPr/>
        </p:nvSpPr>
        <p:spPr bwMode="auto">
          <a:xfrm>
            <a:off x="4697433" y="5072078"/>
            <a:ext cx="355600" cy="320675"/>
          </a:xfrm>
          <a:prstGeom prst="can">
            <a:avLst>
              <a:gd name="adj" fmla="val 25000"/>
            </a:avLst>
          </a:prstGeom>
          <a:gradFill rotWithShape="1">
            <a:gsLst>
              <a:gs pos="0">
                <a:srgbClr val="FFFFFF"/>
              </a:gs>
              <a:gs pos="100000">
                <a:srgbClr val="FF3399"/>
              </a:gs>
            </a:gsLst>
            <a:lin ang="5400000" scaled="1"/>
          </a:gradFill>
          <a:ln w="12700">
            <a:solidFill>
              <a:srgbClr val="FF9966"/>
            </a:solidFill>
            <a:round/>
            <a:headEnd/>
            <a:tailEnd/>
          </a:ln>
          <a:effectLst/>
        </p:spPr>
        <p:txBody>
          <a:bodyPr wrap="none" anchor="ctr"/>
          <a:lstStyle/>
          <a:p>
            <a:pPr algn="ctr">
              <a:defRPr/>
            </a:pPr>
            <a:endParaRPr lang="en-US" altLang="zh-TW" sz="1000">
              <a:solidFill>
                <a:srgbClr val="FFFF00"/>
              </a:solidFill>
              <a:effectLst>
                <a:outerShdw blurRad="38100" dist="38100" dir="2700000" algn="tl">
                  <a:srgbClr val="C0C0C0"/>
                </a:outerShdw>
              </a:effectLst>
              <a:latin typeface="Arial" pitchFamily="34" charset="0"/>
              <a:ea typeface="PMingLiU" pitchFamily="18" charset="-120"/>
            </a:endParaRPr>
          </a:p>
        </p:txBody>
      </p:sp>
      <p:sp>
        <p:nvSpPr>
          <p:cNvPr id="1715355" name="Freeform 155"/>
          <p:cNvSpPr>
            <a:spLocks/>
          </p:cNvSpPr>
          <p:nvPr/>
        </p:nvSpPr>
        <p:spPr bwMode="auto">
          <a:xfrm>
            <a:off x="3898920" y="4475178"/>
            <a:ext cx="787400" cy="381000"/>
          </a:xfrm>
          <a:custGeom>
            <a:avLst/>
            <a:gdLst>
              <a:gd name="T0" fmla="*/ 0 w 496"/>
              <a:gd name="T1" fmla="*/ 2147483647 h 240"/>
              <a:gd name="T2" fmla="*/ 2147483647 w 496"/>
              <a:gd name="T3" fmla="*/ 0 h 240"/>
              <a:gd name="T4" fmla="*/ 0 60000 65536"/>
              <a:gd name="T5" fmla="*/ 0 60000 65536"/>
              <a:gd name="T6" fmla="*/ 0 w 496"/>
              <a:gd name="T7" fmla="*/ 0 h 240"/>
              <a:gd name="T8" fmla="*/ 496 w 496"/>
              <a:gd name="T9" fmla="*/ 240 h 240"/>
            </a:gdLst>
            <a:ahLst/>
            <a:cxnLst>
              <a:cxn ang="T4">
                <a:pos x="T0" y="T1"/>
              </a:cxn>
              <a:cxn ang="T5">
                <a:pos x="T2" y="T3"/>
              </a:cxn>
            </a:cxnLst>
            <a:rect l="T6" t="T7" r="T8" b="T9"/>
            <a:pathLst>
              <a:path w="496" h="240">
                <a:moveTo>
                  <a:pt x="0" y="240"/>
                </a:moveTo>
                <a:cubicBezTo>
                  <a:pt x="206" y="140"/>
                  <a:pt x="413" y="40"/>
                  <a:pt x="496" y="0"/>
                </a:cubicBezTo>
              </a:path>
            </a:pathLst>
          </a:custGeom>
          <a:noFill/>
          <a:ln w="3175" cap="rnd">
            <a:solidFill>
              <a:schemeClr val="accent2"/>
            </a:solidFill>
            <a:prstDash val="sysDot"/>
            <a:round/>
            <a:headEnd/>
            <a:tailEnd type="triangle" w="med" len="med"/>
          </a:ln>
        </p:spPr>
        <p:txBody>
          <a:bodyPr/>
          <a:lstStyle/>
          <a:p>
            <a:pPr algn="ctr">
              <a:spcBef>
                <a:spcPct val="50000"/>
              </a:spcBef>
            </a:pPr>
            <a:endParaRPr lang="zh-CN" altLang="en-US"/>
          </a:p>
        </p:txBody>
      </p:sp>
      <p:sp>
        <p:nvSpPr>
          <p:cNvPr id="1715356" name="Freeform 156"/>
          <p:cNvSpPr>
            <a:spLocks/>
          </p:cNvSpPr>
          <p:nvPr/>
        </p:nvSpPr>
        <p:spPr bwMode="auto">
          <a:xfrm>
            <a:off x="3911620" y="4868878"/>
            <a:ext cx="762000" cy="1588"/>
          </a:xfrm>
          <a:custGeom>
            <a:avLst/>
            <a:gdLst>
              <a:gd name="T0" fmla="*/ 0 w 480"/>
              <a:gd name="T1" fmla="*/ 0 h 1"/>
              <a:gd name="T2" fmla="*/ 2147483647 w 480"/>
              <a:gd name="T3" fmla="*/ 0 h 1"/>
              <a:gd name="T4" fmla="*/ 0 60000 65536"/>
              <a:gd name="T5" fmla="*/ 0 60000 65536"/>
              <a:gd name="T6" fmla="*/ 0 w 480"/>
              <a:gd name="T7" fmla="*/ 0 h 1"/>
              <a:gd name="T8" fmla="*/ 480 w 480"/>
              <a:gd name="T9" fmla="*/ 1 h 1"/>
            </a:gdLst>
            <a:ahLst/>
            <a:cxnLst>
              <a:cxn ang="T4">
                <a:pos x="T0" y="T1"/>
              </a:cxn>
              <a:cxn ang="T5">
                <a:pos x="T2" y="T3"/>
              </a:cxn>
            </a:cxnLst>
            <a:rect l="T6" t="T7" r="T8" b="T9"/>
            <a:pathLst>
              <a:path w="480" h="1">
                <a:moveTo>
                  <a:pt x="0" y="0"/>
                </a:moveTo>
                <a:cubicBezTo>
                  <a:pt x="199" y="0"/>
                  <a:pt x="399" y="1"/>
                  <a:pt x="480" y="0"/>
                </a:cubicBezTo>
              </a:path>
            </a:pathLst>
          </a:custGeom>
          <a:noFill/>
          <a:ln w="3175" cap="rnd">
            <a:solidFill>
              <a:schemeClr val="accent2"/>
            </a:solidFill>
            <a:prstDash val="sysDot"/>
            <a:round/>
            <a:headEnd/>
            <a:tailEnd type="triangle" w="med" len="med"/>
          </a:ln>
        </p:spPr>
        <p:txBody>
          <a:bodyPr/>
          <a:lstStyle/>
          <a:p>
            <a:pPr algn="ctr">
              <a:spcBef>
                <a:spcPct val="50000"/>
              </a:spcBef>
            </a:pPr>
            <a:endParaRPr lang="zh-CN" altLang="en-US"/>
          </a:p>
        </p:txBody>
      </p:sp>
      <p:sp>
        <p:nvSpPr>
          <p:cNvPr id="1715357" name="Freeform 157"/>
          <p:cNvSpPr>
            <a:spLocks/>
          </p:cNvSpPr>
          <p:nvPr/>
        </p:nvSpPr>
        <p:spPr bwMode="auto">
          <a:xfrm>
            <a:off x="3911620" y="4856178"/>
            <a:ext cx="774700" cy="393700"/>
          </a:xfrm>
          <a:custGeom>
            <a:avLst/>
            <a:gdLst>
              <a:gd name="T0" fmla="*/ 0 w 488"/>
              <a:gd name="T1" fmla="*/ 0 h 248"/>
              <a:gd name="T2" fmla="*/ 2147483647 w 488"/>
              <a:gd name="T3" fmla="*/ 2147483647 h 248"/>
              <a:gd name="T4" fmla="*/ 0 60000 65536"/>
              <a:gd name="T5" fmla="*/ 0 60000 65536"/>
              <a:gd name="T6" fmla="*/ 0 w 488"/>
              <a:gd name="T7" fmla="*/ 0 h 248"/>
              <a:gd name="T8" fmla="*/ 488 w 488"/>
              <a:gd name="T9" fmla="*/ 248 h 248"/>
            </a:gdLst>
            <a:ahLst/>
            <a:cxnLst>
              <a:cxn ang="T4">
                <a:pos x="T0" y="T1"/>
              </a:cxn>
              <a:cxn ang="T5">
                <a:pos x="T2" y="T3"/>
              </a:cxn>
            </a:cxnLst>
            <a:rect l="T6" t="T7" r="T8" b="T9"/>
            <a:pathLst>
              <a:path w="488" h="248">
                <a:moveTo>
                  <a:pt x="0" y="0"/>
                </a:moveTo>
                <a:cubicBezTo>
                  <a:pt x="203" y="103"/>
                  <a:pt x="407" y="207"/>
                  <a:pt x="488" y="248"/>
                </a:cubicBezTo>
              </a:path>
            </a:pathLst>
          </a:custGeom>
          <a:noFill/>
          <a:ln w="3175" cap="rnd">
            <a:solidFill>
              <a:schemeClr val="accent2"/>
            </a:solidFill>
            <a:prstDash val="sysDot"/>
            <a:round/>
            <a:headEnd/>
            <a:tailEnd type="triangle" w="med" len="med"/>
          </a:ln>
        </p:spPr>
        <p:txBody>
          <a:bodyPr/>
          <a:lstStyle/>
          <a:p>
            <a:pPr algn="ctr">
              <a:spcBef>
                <a:spcPct val="50000"/>
              </a:spcBef>
            </a:pPr>
            <a:endParaRPr lang="zh-CN" altLang="en-US"/>
          </a:p>
        </p:txBody>
      </p:sp>
      <p:pic>
        <p:nvPicPr>
          <p:cNvPr id="1715358" name="Picture 158" descr="w200394123446"/>
          <p:cNvPicPr>
            <a:picLocks noChangeAspect="1" noChangeArrowheads="1"/>
          </p:cNvPicPr>
          <p:nvPr/>
        </p:nvPicPr>
        <p:blipFill>
          <a:blip r:embed="rId10"/>
          <a:srcRect/>
          <a:stretch>
            <a:fillRect/>
          </a:stretch>
        </p:blipFill>
        <p:spPr bwMode="auto">
          <a:xfrm>
            <a:off x="2163783" y="1812941"/>
            <a:ext cx="409575" cy="409575"/>
          </a:xfrm>
          <a:prstGeom prst="rect">
            <a:avLst/>
          </a:prstGeom>
          <a:noFill/>
          <a:ln w="9525">
            <a:noFill/>
            <a:miter lim="800000"/>
            <a:headEnd/>
            <a:tailEnd/>
          </a:ln>
        </p:spPr>
      </p:pic>
      <p:pic>
        <p:nvPicPr>
          <p:cNvPr id="1715359" name="Picture 159" descr="w200394123446"/>
          <p:cNvPicPr>
            <a:picLocks noChangeAspect="1" noChangeArrowheads="1"/>
          </p:cNvPicPr>
          <p:nvPr/>
        </p:nvPicPr>
        <p:blipFill>
          <a:blip r:embed="rId10"/>
          <a:srcRect/>
          <a:stretch>
            <a:fillRect/>
          </a:stretch>
        </p:blipFill>
        <p:spPr bwMode="auto">
          <a:xfrm>
            <a:off x="2163783" y="2295541"/>
            <a:ext cx="409575" cy="409575"/>
          </a:xfrm>
          <a:prstGeom prst="rect">
            <a:avLst/>
          </a:prstGeom>
          <a:noFill/>
          <a:ln w="9525">
            <a:noFill/>
            <a:miter lim="800000"/>
            <a:headEnd/>
            <a:tailEnd/>
          </a:ln>
        </p:spPr>
      </p:pic>
      <p:pic>
        <p:nvPicPr>
          <p:cNvPr id="1715360" name="Picture 160" descr="w200394123446"/>
          <p:cNvPicPr>
            <a:picLocks noChangeAspect="1" noChangeArrowheads="1"/>
          </p:cNvPicPr>
          <p:nvPr/>
        </p:nvPicPr>
        <p:blipFill>
          <a:blip r:embed="rId10"/>
          <a:srcRect/>
          <a:stretch>
            <a:fillRect/>
          </a:stretch>
        </p:blipFill>
        <p:spPr bwMode="auto">
          <a:xfrm>
            <a:off x="2163783" y="2790841"/>
            <a:ext cx="409575" cy="409575"/>
          </a:xfrm>
          <a:prstGeom prst="rect">
            <a:avLst/>
          </a:prstGeom>
          <a:noFill/>
          <a:ln w="9525">
            <a:noFill/>
            <a:miter lim="800000"/>
            <a:headEnd/>
            <a:tailEnd/>
          </a:ln>
        </p:spPr>
      </p:pic>
      <p:sp>
        <p:nvSpPr>
          <p:cNvPr id="1715362" name="Rectangle 162"/>
          <p:cNvSpPr>
            <a:spLocks noChangeArrowheads="1"/>
          </p:cNvSpPr>
          <p:nvPr/>
        </p:nvSpPr>
        <p:spPr bwMode="auto">
          <a:xfrm>
            <a:off x="4572020" y="4271978"/>
            <a:ext cx="1257300" cy="1155700"/>
          </a:xfrm>
          <a:prstGeom prst="rect">
            <a:avLst/>
          </a:prstGeom>
          <a:noFill/>
          <a:ln w="9525" algn="ctr">
            <a:solidFill>
              <a:schemeClr val="accent1"/>
            </a:solidFill>
            <a:miter lim="800000"/>
            <a:headEnd/>
            <a:tailEnd/>
          </a:ln>
        </p:spPr>
        <p:txBody>
          <a:bodyPr wrap="none" anchor="ctr"/>
          <a:lstStyle/>
          <a:p>
            <a:pPr algn="ctr">
              <a:spcBef>
                <a:spcPct val="50000"/>
              </a:spcBef>
            </a:pPr>
            <a:endParaRPr lang="zh-CN" altLang="en-US"/>
          </a:p>
        </p:txBody>
      </p:sp>
      <p:sp>
        <p:nvSpPr>
          <p:cNvPr id="1715364" name="Freeform 164"/>
          <p:cNvSpPr>
            <a:spLocks/>
          </p:cNvSpPr>
          <p:nvPr/>
        </p:nvSpPr>
        <p:spPr bwMode="auto">
          <a:xfrm>
            <a:off x="4229120" y="2709878"/>
            <a:ext cx="2640013" cy="2146300"/>
          </a:xfrm>
          <a:custGeom>
            <a:avLst/>
            <a:gdLst>
              <a:gd name="T0" fmla="*/ 2147483647 w 1663"/>
              <a:gd name="T1" fmla="*/ 2147483647 h 1352"/>
              <a:gd name="T2" fmla="*/ 2147483647 w 1663"/>
              <a:gd name="T3" fmla="*/ 2147483647 h 1352"/>
              <a:gd name="T4" fmla="*/ 0 w 1663"/>
              <a:gd name="T5" fmla="*/ 0 h 1352"/>
              <a:gd name="T6" fmla="*/ 0 60000 65536"/>
              <a:gd name="T7" fmla="*/ 0 60000 65536"/>
              <a:gd name="T8" fmla="*/ 0 60000 65536"/>
              <a:gd name="T9" fmla="*/ 0 w 1663"/>
              <a:gd name="T10" fmla="*/ 0 h 1352"/>
              <a:gd name="T11" fmla="*/ 1663 w 1663"/>
              <a:gd name="T12" fmla="*/ 1352 h 1352"/>
            </a:gdLst>
            <a:ahLst/>
            <a:cxnLst>
              <a:cxn ang="T6">
                <a:pos x="T0" y="T1"/>
              </a:cxn>
              <a:cxn ang="T7">
                <a:pos x="T2" y="T3"/>
              </a:cxn>
              <a:cxn ang="T8">
                <a:pos x="T4" y="T5"/>
              </a:cxn>
            </a:cxnLst>
            <a:rect l="T9" t="T10" r="T11" b="T12"/>
            <a:pathLst>
              <a:path w="1663" h="1352">
                <a:moveTo>
                  <a:pt x="1000" y="1352"/>
                </a:moveTo>
                <a:cubicBezTo>
                  <a:pt x="1331" y="1312"/>
                  <a:pt x="1663" y="1273"/>
                  <a:pt x="1496" y="1048"/>
                </a:cubicBezTo>
                <a:cubicBezTo>
                  <a:pt x="1329" y="823"/>
                  <a:pt x="249" y="175"/>
                  <a:pt x="0" y="0"/>
                </a:cubicBezTo>
              </a:path>
            </a:pathLst>
          </a:custGeom>
          <a:noFill/>
          <a:ln w="9525" cap="rnd">
            <a:solidFill>
              <a:srgbClr val="000000"/>
            </a:solidFill>
            <a:prstDash val="sysDot"/>
            <a:round/>
            <a:headEnd/>
            <a:tailEnd type="triangle" w="med" len="med"/>
          </a:ln>
        </p:spPr>
        <p:txBody>
          <a:bodyPr/>
          <a:lstStyle/>
          <a:p>
            <a:pPr algn="ctr">
              <a:spcBef>
                <a:spcPct val="50000"/>
              </a:spcBef>
            </a:pPr>
            <a:endParaRPr lang="zh-CN" altLang="en-US"/>
          </a:p>
        </p:txBody>
      </p:sp>
      <p:grpSp>
        <p:nvGrpSpPr>
          <p:cNvPr id="7" name="组合 54"/>
          <p:cNvGrpSpPr>
            <a:grpSpLocks/>
          </p:cNvGrpSpPr>
          <p:nvPr/>
        </p:nvGrpSpPr>
        <p:grpSpPr bwMode="auto">
          <a:xfrm>
            <a:off x="4470420" y="3398853"/>
            <a:ext cx="1755775" cy="444500"/>
            <a:chOff x="6560462" y="3197863"/>
            <a:chExt cx="1756224" cy="445222"/>
          </a:xfrm>
        </p:grpSpPr>
        <p:sp>
          <p:nvSpPr>
            <p:cNvPr id="51" name="AutoShape 5"/>
            <p:cNvSpPr>
              <a:spLocks noChangeArrowheads="1"/>
            </p:cNvSpPr>
            <p:nvPr/>
          </p:nvSpPr>
          <p:spPr bwMode="gray">
            <a:xfrm>
              <a:off x="6560462" y="3197863"/>
              <a:ext cx="1756224" cy="445222"/>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rgbClr val="969696"/>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00389" name="矩形 53"/>
            <p:cNvSpPr>
              <a:spLocks noChangeArrowheads="1"/>
            </p:cNvSpPr>
            <p:nvPr/>
          </p:nvSpPr>
          <p:spPr bwMode="auto">
            <a:xfrm>
              <a:off x="6584054" y="3275987"/>
              <a:ext cx="1723549" cy="276999"/>
            </a:xfrm>
            <a:prstGeom prst="rect">
              <a:avLst/>
            </a:prstGeom>
            <a:noFill/>
            <a:ln w="9525">
              <a:noFill/>
              <a:miter lim="800000"/>
              <a:headEnd/>
              <a:tailEnd/>
            </a:ln>
          </p:spPr>
          <p:txBody>
            <a:bodyPr wrap="none">
              <a:spAutoFit/>
            </a:bodyPr>
            <a:lstStyle/>
            <a:p>
              <a:pPr>
                <a:spcBef>
                  <a:spcPct val="50000"/>
                </a:spcBef>
                <a:tabLst>
                  <a:tab pos="6342063" algn="r"/>
                </a:tabLst>
              </a:pPr>
              <a:r>
                <a:rPr lang="zh-CN" altLang="en-US">
                  <a:latin typeface="微软雅黑" pitchFamily="34" charset="-122"/>
                  <a:ea typeface="微软雅黑" pitchFamily="34" charset="-122"/>
                </a:rPr>
                <a:t>周期性或持续数据镜像</a:t>
              </a:r>
            </a:p>
          </p:txBody>
        </p:sp>
      </p:grpSp>
      <p:grpSp>
        <p:nvGrpSpPr>
          <p:cNvPr id="8" name="组合 55"/>
          <p:cNvGrpSpPr>
            <a:grpSpLocks/>
          </p:cNvGrpSpPr>
          <p:nvPr/>
        </p:nvGrpSpPr>
        <p:grpSpPr bwMode="auto">
          <a:xfrm>
            <a:off x="2655908" y="1446228"/>
            <a:ext cx="2263775" cy="446088"/>
            <a:chOff x="6560462" y="3197863"/>
            <a:chExt cx="1947226" cy="445222"/>
          </a:xfrm>
        </p:grpSpPr>
        <p:sp>
          <p:nvSpPr>
            <p:cNvPr id="57" name="AutoShape 5"/>
            <p:cNvSpPr>
              <a:spLocks noChangeArrowheads="1"/>
            </p:cNvSpPr>
            <p:nvPr/>
          </p:nvSpPr>
          <p:spPr bwMode="gray">
            <a:xfrm>
              <a:off x="6560462" y="3197863"/>
              <a:ext cx="1756054" cy="445222"/>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rgbClr val="969696"/>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100387" name="矩形 57"/>
            <p:cNvSpPr>
              <a:spLocks noChangeArrowheads="1"/>
            </p:cNvSpPr>
            <p:nvPr/>
          </p:nvSpPr>
          <p:spPr bwMode="auto">
            <a:xfrm>
              <a:off x="6630250" y="3290501"/>
              <a:ext cx="1877438" cy="276999"/>
            </a:xfrm>
            <a:prstGeom prst="rect">
              <a:avLst/>
            </a:prstGeom>
            <a:noFill/>
            <a:ln w="9525">
              <a:noFill/>
              <a:miter lim="800000"/>
              <a:headEnd/>
              <a:tailEnd/>
            </a:ln>
          </p:spPr>
          <p:txBody>
            <a:bodyPr wrap="none">
              <a:spAutoFit/>
            </a:bodyPr>
            <a:lstStyle/>
            <a:p>
              <a:pPr>
                <a:spcBef>
                  <a:spcPct val="50000"/>
                </a:spcBef>
                <a:tabLst>
                  <a:tab pos="6342063" algn="r"/>
                </a:tabLst>
              </a:pPr>
              <a:r>
                <a:rPr lang="zh-CN" altLang="en-US">
                  <a:latin typeface="微软雅黑" pitchFamily="34" charset="-122"/>
                  <a:ea typeface="微软雅黑" pitchFamily="34" charset="-122"/>
                </a:rPr>
                <a:t>远程起动，应用恢复正常</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indefinite" fill="hold" grpId="0" nodeType="clickEffect">
                                  <p:stCondLst>
                                    <p:cond delay="0"/>
                                  </p:stCondLst>
                                  <p:childTnLst>
                                    <p:set>
                                      <p:cBhvr>
                                        <p:cTn id="6" dur="1" fill="hold">
                                          <p:stCondLst>
                                            <p:cond delay="0"/>
                                          </p:stCondLst>
                                        </p:cTn>
                                        <p:tgtEl>
                                          <p:spTgt spid="1715343"/>
                                        </p:tgtEl>
                                        <p:attrNameLst>
                                          <p:attrName>style.visibility</p:attrName>
                                        </p:attrNameLst>
                                      </p:cBhvr>
                                      <p:to>
                                        <p:strVal val="visible"/>
                                      </p:to>
                                    </p:set>
                                    <p:animEffect transition="in" filter="wipe(up)">
                                      <p:cBhvr>
                                        <p:cTn id="7" dur="500"/>
                                        <p:tgtEl>
                                          <p:spTgt spid="17153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6" presetClass="emph" presetSubtype="0" repeatCount="indefinite" fill="hold" nodeType="withEffect">
                                  <p:stCondLst>
                                    <p:cond delay="0"/>
                                  </p:stCondLst>
                                  <p:childTnLst>
                                    <p:animEffect transition="out" filter="fade">
                                      <p:cBhvr>
                                        <p:cTn id="13" dur="500" tmFilter="0, 0; .2, .5; .8, .5; 1, 0"/>
                                        <p:tgtEl>
                                          <p:spTgt spid="7"/>
                                        </p:tgtEl>
                                      </p:cBhvr>
                                    </p:animEffect>
                                    <p:animScale>
                                      <p:cBhvr>
                                        <p:cTn id="14" dur="250" autoRev="1" fill="hold"/>
                                        <p:tgtEl>
                                          <p:spTgt spid="7"/>
                                        </p:tgtEl>
                                      </p:cBhvr>
                                      <p:by x="105000" y="105000"/>
                                    </p:animScale>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15355"/>
                                        </p:tgtEl>
                                        <p:attrNameLst>
                                          <p:attrName>style.visibility</p:attrName>
                                        </p:attrNameLst>
                                      </p:cBhvr>
                                      <p:to>
                                        <p:strVal val="visible"/>
                                      </p:to>
                                    </p:set>
                                    <p:animEffect transition="in" filter="wipe(down)">
                                      <p:cBhvr>
                                        <p:cTn id="22" dur="500"/>
                                        <p:tgtEl>
                                          <p:spTgt spid="171535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715352"/>
                                        </p:tgtEl>
                                        <p:attrNameLst>
                                          <p:attrName>style.visibility</p:attrName>
                                        </p:attrNameLst>
                                      </p:cBhvr>
                                      <p:to>
                                        <p:strVal val="visible"/>
                                      </p:to>
                                    </p:set>
                                    <p:animEffect transition="in" filter="wipe(down)">
                                      <p:cBhvr>
                                        <p:cTn id="26" dur="500"/>
                                        <p:tgtEl>
                                          <p:spTgt spid="1715352"/>
                                        </p:tgtEl>
                                      </p:cBhvr>
                                    </p:animEffect>
                                  </p:childTnLst>
                                </p:cTn>
                              </p:par>
                            </p:childTnLst>
                          </p:cTn>
                        </p:par>
                        <p:par>
                          <p:cTn id="27" fill="hold">
                            <p:stCondLst>
                              <p:cond delay="10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1715349"/>
                                        </p:tgtEl>
                                        <p:attrNameLst>
                                          <p:attrName>style.visibility</p:attrName>
                                        </p:attrNameLst>
                                      </p:cBhvr>
                                      <p:to>
                                        <p:strVal val="visible"/>
                                      </p:to>
                                    </p:set>
                                    <p:anim calcmode="discrete" valueType="clr">
                                      <p:cBhvr override="childStyle">
                                        <p:cTn id="30" dur="80"/>
                                        <p:tgtEl>
                                          <p:spTgt spid="1715349"/>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715349"/>
                                        </p:tgtEl>
                                        <p:attrNameLst>
                                          <p:attrName>fillcolor</p:attrName>
                                        </p:attrNameLst>
                                      </p:cBhvr>
                                      <p:tavLst>
                                        <p:tav tm="0">
                                          <p:val>
                                            <p:clrVal>
                                              <a:schemeClr val="accent2"/>
                                            </p:clrVal>
                                          </p:val>
                                        </p:tav>
                                        <p:tav tm="50000">
                                          <p:val>
                                            <p:clrVal>
                                              <a:schemeClr val="hlink"/>
                                            </p:clrVal>
                                          </p:val>
                                        </p:tav>
                                      </p:tavLst>
                                    </p:anim>
                                    <p:set>
                                      <p:cBhvr>
                                        <p:cTn id="32" dur="80"/>
                                        <p:tgtEl>
                                          <p:spTgt spid="1715349"/>
                                        </p:tgtEl>
                                        <p:attrNameLst>
                                          <p:attrName>fill.type</p:attrName>
                                        </p:attrNameLst>
                                      </p:cBhvr>
                                      <p:to>
                                        <p:strVal val="solid"/>
                                      </p:to>
                                    </p:set>
                                  </p:childTnLst>
                                </p:cTn>
                              </p:par>
                            </p:childTnLst>
                          </p:cTn>
                        </p:par>
                        <p:par>
                          <p:cTn id="33" fill="hold">
                            <p:stCondLst>
                              <p:cond delay="1360"/>
                            </p:stCondLst>
                            <p:childTnLst>
                              <p:par>
                                <p:cTn id="34" presetID="22" presetClass="entr" presetSubtype="8" fill="hold" grpId="0" nodeType="afterEffect">
                                  <p:stCondLst>
                                    <p:cond delay="0"/>
                                  </p:stCondLst>
                                  <p:childTnLst>
                                    <p:set>
                                      <p:cBhvr>
                                        <p:cTn id="35" dur="1" fill="hold">
                                          <p:stCondLst>
                                            <p:cond delay="0"/>
                                          </p:stCondLst>
                                        </p:cTn>
                                        <p:tgtEl>
                                          <p:spTgt spid="1715356"/>
                                        </p:tgtEl>
                                        <p:attrNameLst>
                                          <p:attrName>style.visibility</p:attrName>
                                        </p:attrNameLst>
                                      </p:cBhvr>
                                      <p:to>
                                        <p:strVal val="visible"/>
                                      </p:to>
                                    </p:set>
                                    <p:animEffect transition="in" filter="wipe(left)">
                                      <p:cBhvr>
                                        <p:cTn id="36" dur="500"/>
                                        <p:tgtEl>
                                          <p:spTgt spid="1715356"/>
                                        </p:tgtEl>
                                      </p:cBhvr>
                                    </p:animEffect>
                                  </p:childTnLst>
                                </p:cTn>
                              </p:par>
                            </p:childTnLst>
                          </p:cTn>
                        </p:par>
                        <p:par>
                          <p:cTn id="37" fill="hold">
                            <p:stCondLst>
                              <p:cond delay="1860"/>
                            </p:stCondLst>
                            <p:childTnLst>
                              <p:par>
                                <p:cTn id="38" presetID="22" presetClass="entr" presetSubtype="4" fill="hold" grpId="0" nodeType="afterEffect">
                                  <p:stCondLst>
                                    <p:cond delay="0"/>
                                  </p:stCondLst>
                                  <p:childTnLst>
                                    <p:set>
                                      <p:cBhvr>
                                        <p:cTn id="39" dur="1" fill="hold">
                                          <p:stCondLst>
                                            <p:cond delay="0"/>
                                          </p:stCondLst>
                                        </p:cTn>
                                        <p:tgtEl>
                                          <p:spTgt spid="1715353"/>
                                        </p:tgtEl>
                                        <p:attrNameLst>
                                          <p:attrName>style.visibility</p:attrName>
                                        </p:attrNameLst>
                                      </p:cBhvr>
                                      <p:to>
                                        <p:strVal val="visible"/>
                                      </p:to>
                                    </p:set>
                                    <p:animEffect transition="in" filter="wipe(down)">
                                      <p:cBhvr>
                                        <p:cTn id="40" dur="500"/>
                                        <p:tgtEl>
                                          <p:spTgt spid="1715353"/>
                                        </p:tgtEl>
                                      </p:cBhvr>
                                    </p:animEffect>
                                  </p:childTnLst>
                                </p:cTn>
                              </p:par>
                            </p:childTnLst>
                          </p:cTn>
                        </p:par>
                        <p:par>
                          <p:cTn id="41" fill="hold">
                            <p:stCondLst>
                              <p:cond delay="2360"/>
                            </p:stCondLst>
                            <p:childTnLst>
                              <p:par>
                                <p:cTn id="42" presetID="27" presetClass="entr" presetSubtype="0" fill="hold" grpId="0" nodeType="afterEffect">
                                  <p:stCondLst>
                                    <p:cond delay="0"/>
                                  </p:stCondLst>
                                  <p:iterate type="lt">
                                    <p:tmPct val="50000"/>
                                  </p:iterate>
                                  <p:childTnLst>
                                    <p:set>
                                      <p:cBhvr>
                                        <p:cTn id="43" dur="1" fill="hold">
                                          <p:stCondLst>
                                            <p:cond delay="0"/>
                                          </p:stCondLst>
                                        </p:cTn>
                                        <p:tgtEl>
                                          <p:spTgt spid="1715350"/>
                                        </p:tgtEl>
                                        <p:attrNameLst>
                                          <p:attrName>style.visibility</p:attrName>
                                        </p:attrNameLst>
                                      </p:cBhvr>
                                      <p:to>
                                        <p:strVal val="visible"/>
                                      </p:to>
                                    </p:set>
                                    <p:anim calcmode="discrete" valueType="clr">
                                      <p:cBhvr override="childStyle">
                                        <p:cTn id="44" dur="80"/>
                                        <p:tgtEl>
                                          <p:spTgt spid="1715350"/>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715350"/>
                                        </p:tgtEl>
                                        <p:attrNameLst>
                                          <p:attrName>fillcolor</p:attrName>
                                        </p:attrNameLst>
                                      </p:cBhvr>
                                      <p:tavLst>
                                        <p:tav tm="0">
                                          <p:val>
                                            <p:clrVal>
                                              <a:schemeClr val="accent2"/>
                                            </p:clrVal>
                                          </p:val>
                                        </p:tav>
                                        <p:tav tm="50000">
                                          <p:val>
                                            <p:clrVal>
                                              <a:schemeClr val="hlink"/>
                                            </p:clrVal>
                                          </p:val>
                                        </p:tav>
                                      </p:tavLst>
                                    </p:anim>
                                    <p:set>
                                      <p:cBhvr>
                                        <p:cTn id="46" dur="80"/>
                                        <p:tgtEl>
                                          <p:spTgt spid="1715350"/>
                                        </p:tgtEl>
                                        <p:attrNameLst>
                                          <p:attrName>fill.type</p:attrName>
                                        </p:attrNameLst>
                                      </p:cBhvr>
                                      <p:to>
                                        <p:strVal val="solid"/>
                                      </p:to>
                                    </p:set>
                                  </p:childTnLst>
                                </p:cTn>
                              </p:par>
                            </p:childTnLst>
                          </p:cTn>
                        </p:par>
                        <p:par>
                          <p:cTn id="47" fill="hold">
                            <p:stCondLst>
                              <p:cond delay="2720"/>
                            </p:stCondLst>
                            <p:childTnLst>
                              <p:par>
                                <p:cTn id="48" presetID="22" presetClass="entr" presetSubtype="8" fill="hold" grpId="0" nodeType="afterEffect">
                                  <p:stCondLst>
                                    <p:cond delay="0"/>
                                  </p:stCondLst>
                                  <p:childTnLst>
                                    <p:set>
                                      <p:cBhvr>
                                        <p:cTn id="49" dur="1" fill="hold">
                                          <p:stCondLst>
                                            <p:cond delay="0"/>
                                          </p:stCondLst>
                                        </p:cTn>
                                        <p:tgtEl>
                                          <p:spTgt spid="1715357"/>
                                        </p:tgtEl>
                                        <p:attrNameLst>
                                          <p:attrName>style.visibility</p:attrName>
                                        </p:attrNameLst>
                                      </p:cBhvr>
                                      <p:to>
                                        <p:strVal val="visible"/>
                                      </p:to>
                                    </p:set>
                                    <p:animEffect transition="in" filter="wipe(left)">
                                      <p:cBhvr>
                                        <p:cTn id="50" dur="500"/>
                                        <p:tgtEl>
                                          <p:spTgt spid="1715357"/>
                                        </p:tgtEl>
                                      </p:cBhvr>
                                    </p:animEffect>
                                  </p:childTnLst>
                                </p:cTn>
                              </p:par>
                            </p:childTnLst>
                          </p:cTn>
                        </p:par>
                        <p:par>
                          <p:cTn id="51" fill="hold">
                            <p:stCondLst>
                              <p:cond delay="3220"/>
                            </p:stCondLst>
                            <p:childTnLst>
                              <p:par>
                                <p:cTn id="52" presetID="22" presetClass="entr" presetSubtype="4" fill="hold" grpId="0" nodeType="afterEffect">
                                  <p:stCondLst>
                                    <p:cond delay="0"/>
                                  </p:stCondLst>
                                  <p:childTnLst>
                                    <p:set>
                                      <p:cBhvr>
                                        <p:cTn id="53" dur="1" fill="hold">
                                          <p:stCondLst>
                                            <p:cond delay="0"/>
                                          </p:stCondLst>
                                        </p:cTn>
                                        <p:tgtEl>
                                          <p:spTgt spid="1715354"/>
                                        </p:tgtEl>
                                        <p:attrNameLst>
                                          <p:attrName>style.visibility</p:attrName>
                                        </p:attrNameLst>
                                      </p:cBhvr>
                                      <p:to>
                                        <p:strVal val="visible"/>
                                      </p:to>
                                    </p:set>
                                    <p:animEffect transition="in" filter="wipe(down)">
                                      <p:cBhvr>
                                        <p:cTn id="54" dur="500"/>
                                        <p:tgtEl>
                                          <p:spTgt spid="1715354"/>
                                        </p:tgtEl>
                                      </p:cBhvr>
                                    </p:animEffect>
                                  </p:childTnLst>
                                </p:cTn>
                              </p:par>
                            </p:childTnLst>
                          </p:cTn>
                        </p:par>
                        <p:par>
                          <p:cTn id="55" fill="hold">
                            <p:stCondLst>
                              <p:cond delay="3720"/>
                            </p:stCondLst>
                            <p:childTnLst>
                              <p:par>
                                <p:cTn id="56" presetID="27" presetClass="entr" presetSubtype="0" fill="hold" grpId="0" nodeType="afterEffect">
                                  <p:stCondLst>
                                    <p:cond delay="0"/>
                                  </p:stCondLst>
                                  <p:iterate type="lt">
                                    <p:tmPct val="50000"/>
                                  </p:iterate>
                                  <p:childTnLst>
                                    <p:set>
                                      <p:cBhvr>
                                        <p:cTn id="57" dur="1" fill="hold">
                                          <p:stCondLst>
                                            <p:cond delay="0"/>
                                          </p:stCondLst>
                                        </p:cTn>
                                        <p:tgtEl>
                                          <p:spTgt spid="1715351"/>
                                        </p:tgtEl>
                                        <p:attrNameLst>
                                          <p:attrName>style.visibility</p:attrName>
                                        </p:attrNameLst>
                                      </p:cBhvr>
                                      <p:to>
                                        <p:strVal val="visible"/>
                                      </p:to>
                                    </p:set>
                                    <p:anim calcmode="discrete" valueType="clr">
                                      <p:cBhvr override="childStyle">
                                        <p:cTn id="58" dur="80"/>
                                        <p:tgtEl>
                                          <p:spTgt spid="1715351"/>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1715351"/>
                                        </p:tgtEl>
                                        <p:attrNameLst>
                                          <p:attrName>fillcolor</p:attrName>
                                        </p:attrNameLst>
                                      </p:cBhvr>
                                      <p:tavLst>
                                        <p:tav tm="0">
                                          <p:val>
                                            <p:clrVal>
                                              <a:schemeClr val="accent2"/>
                                            </p:clrVal>
                                          </p:val>
                                        </p:tav>
                                        <p:tav tm="50000">
                                          <p:val>
                                            <p:clrVal>
                                              <a:schemeClr val="hlink"/>
                                            </p:clrVal>
                                          </p:val>
                                        </p:tav>
                                      </p:tavLst>
                                    </p:anim>
                                    <p:set>
                                      <p:cBhvr>
                                        <p:cTn id="60" dur="80"/>
                                        <p:tgtEl>
                                          <p:spTgt spid="1715351"/>
                                        </p:tgtEl>
                                        <p:attrNameLst>
                                          <p:attrName>fill.type</p:attrName>
                                        </p:attrNameLst>
                                      </p:cBhvr>
                                      <p:to>
                                        <p:strVal val="solid"/>
                                      </p:to>
                                    </p:set>
                                  </p:childTnLst>
                                </p:cTn>
                              </p:par>
                            </p:childTnLst>
                          </p:cTn>
                        </p:par>
                        <p:par>
                          <p:cTn id="61" fill="hold">
                            <p:stCondLst>
                              <p:cond delay="4080"/>
                            </p:stCondLst>
                            <p:childTnLst>
                              <p:par>
                                <p:cTn id="62" presetID="4" presetClass="entr" presetSubtype="16" fill="hold" nodeType="afterEffect">
                                  <p:stCondLst>
                                    <p:cond delay="0"/>
                                  </p:stCondLst>
                                  <p:childTnLst>
                                    <p:set>
                                      <p:cBhvr>
                                        <p:cTn id="63" dur="1" fill="hold">
                                          <p:stCondLst>
                                            <p:cond delay="0"/>
                                          </p:stCondLst>
                                        </p:cTn>
                                        <p:tgtEl>
                                          <p:spTgt spid="1715358"/>
                                        </p:tgtEl>
                                        <p:attrNameLst>
                                          <p:attrName>style.visibility</p:attrName>
                                        </p:attrNameLst>
                                      </p:cBhvr>
                                      <p:to>
                                        <p:strVal val="visible"/>
                                      </p:to>
                                    </p:set>
                                    <p:animEffect transition="in" filter="box(in)">
                                      <p:cBhvr>
                                        <p:cTn id="64" dur="500"/>
                                        <p:tgtEl>
                                          <p:spTgt spid="1715358"/>
                                        </p:tgtEl>
                                      </p:cBhvr>
                                    </p:animEffect>
                                  </p:childTnLst>
                                </p:cTn>
                              </p:par>
                            </p:childTnLst>
                          </p:cTn>
                        </p:par>
                        <p:par>
                          <p:cTn id="65" fill="hold">
                            <p:stCondLst>
                              <p:cond delay="4580"/>
                            </p:stCondLst>
                            <p:childTnLst>
                              <p:par>
                                <p:cTn id="66" presetID="4" presetClass="entr" presetSubtype="16" fill="hold" nodeType="afterEffect">
                                  <p:stCondLst>
                                    <p:cond delay="0"/>
                                  </p:stCondLst>
                                  <p:childTnLst>
                                    <p:set>
                                      <p:cBhvr>
                                        <p:cTn id="67" dur="1" fill="hold">
                                          <p:stCondLst>
                                            <p:cond delay="0"/>
                                          </p:stCondLst>
                                        </p:cTn>
                                        <p:tgtEl>
                                          <p:spTgt spid="1715359"/>
                                        </p:tgtEl>
                                        <p:attrNameLst>
                                          <p:attrName>style.visibility</p:attrName>
                                        </p:attrNameLst>
                                      </p:cBhvr>
                                      <p:to>
                                        <p:strVal val="visible"/>
                                      </p:to>
                                    </p:set>
                                    <p:animEffect transition="in" filter="box(in)">
                                      <p:cBhvr>
                                        <p:cTn id="68" dur="500"/>
                                        <p:tgtEl>
                                          <p:spTgt spid="1715359"/>
                                        </p:tgtEl>
                                      </p:cBhvr>
                                    </p:animEffect>
                                  </p:childTnLst>
                                </p:cTn>
                              </p:par>
                            </p:childTnLst>
                          </p:cTn>
                        </p:par>
                        <p:par>
                          <p:cTn id="69" fill="hold">
                            <p:stCondLst>
                              <p:cond delay="5080"/>
                            </p:stCondLst>
                            <p:childTnLst>
                              <p:par>
                                <p:cTn id="70" presetID="4" presetClass="entr" presetSubtype="16" fill="hold" nodeType="afterEffect">
                                  <p:stCondLst>
                                    <p:cond delay="0"/>
                                  </p:stCondLst>
                                  <p:childTnLst>
                                    <p:set>
                                      <p:cBhvr>
                                        <p:cTn id="71" dur="1" fill="hold">
                                          <p:stCondLst>
                                            <p:cond delay="0"/>
                                          </p:stCondLst>
                                        </p:cTn>
                                        <p:tgtEl>
                                          <p:spTgt spid="1715360"/>
                                        </p:tgtEl>
                                        <p:attrNameLst>
                                          <p:attrName>style.visibility</p:attrName>
                                        </p:attrNameLst>
                                      </p:cBhvr>
                                      <p:to>
                                        <p:strVal val="visible"/>
                                      </p:to>
                                    </p:set>
                                    <p:animEffect transition="in" filter="box(in)">
                                      <p:cBhvr>
                                        <p:cTn id="72" dur="500"/>
                                        <p:tgtEl>
                                          <p:spTgt spid="1715360"/>
                                        </p:tgtEl>
                                      </p:cBhvr>
                                    </p:animEffect>
                                  </p:childTnLst>
                                </p:cTn>
                              </p:par>
                            </p:childTnLst>
                          </p:cTn>
                        </p:par>
                        <p:par>
                          <p:cTn id="73" fill="hold">
                            <p:stCondLst>
                              <p:cond delay="5580"/>
                            </p:stCondLst>
                            <p:childTnLst>
                              <p:par>
                                <p:cTn id="74" presetID="22" presetClass="entr" presetSubtype="4" fill="hold" grpId="0" nodeType="afterEffect">
                                  <p:stCondLst>
                                    <p:cond delay="0"/>
                                  </p:stCondLst>
                                  <p:childTnLst>
                                    <p:set>
                                      <p:cBhvr>
                                        <p:cTn id="75" dur="1" fill="hold">
                                          <p:stCondLst>
                                            <p:cond delay="0"/>
                                          </p:stCondLst>
                                        </p:cTn>
                                        <p:tgtEl>
                                          <p:spTgt spid="1715362"/>
                                        </p:tgtEl>
                                        <p:attrNameLst>
                                          <p:attrName>style.visibility</p:attrName>
                                        </p:attrNameLst>
                                      </p:cBhvr>
                                      <p:to>
                                        <p:strVal val="visible"/>
                                      </p:to>
                                    </p:set>
                                    <p:animEffect transition="in" filter="wipe(down)">
                                      <p:cBhvr>
                                        <p:cTn id="76" dur="500"/>
                                        <p:tgtEl>
                                          <p:spTgt spid="171536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715364"/>
                                        </p:tgtEl>
                                        <p:attrNameLst>
                                          <p:attrName>style.visibility</p:attrName>
                                        </p:attrNameLst>
                                      </p:cBhvr>
                                      <p:to>
                                        <p:strVal val="visible"/>
                                      </p:to>
                                    </p:set>
                                    <p:animEffect transition="in" filter="wipe(down)">
                                      <p:cBhvr>
                                        <p:cTn id="79" dur="500"/>
                                        <p:tgtEl>
                                          <p:spTgt spid="171536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childTnLst>
                          </p:cTn>
                        </p:par>
                        <p:par>
                          <p:cTn id="85" fill="hold">
                            <p:stCondLst>
                              <p:cond delay="500"/>
                            </p:stCondLst>
                            <p:childTnLst>
                              <p:par>
                                <p:cTn id="86" presetID="22" presetClass="exit" presetSubtype="4" fill="hold" nodeType="afterEffect">
                                  <p:stCondLst>
                                    <p:cond delay="0"/>
                                  </p:stCondLst>
                                  <p:childTnLst>
                                    <p:animEffect transition="out" filter="wipe(down)">
                                      <p:cBhvr>
                                        <p:cTn id="87" dur="500"/>
                                        <p:tgtEl>
                                          <p:spTgt spid="1715358"/>
                                        </p:tgtEl>
                                      </p:cBhvr>
                                    </p:animEffect>
                                    <p:set>
                                      <p:cBhvr>
                                        <p:cTn id="88" dur="1" fill="hold">
                                          <p:stCondLst>
                                            <p:cond delay="499"/>
                                          </p:stCondLst>
                                        </p:cTn>
                                        <p:tgtEl>
                                          <p:spTgt spid="1715358"/>
                                        </p:tgtEl>
                                        <p:attrNameLst>
                                          <p:attrName>style.visibility</p:attrName>
                                        </p:attrNameLst>
                                      </p:cBhvr>
                                      <p:to>
                                        <p:strVal val="hidden"/>
                                      </p:to>
                                    </p:set>
                                  </p:childTnLst>
                                </p:cTn>
                              </p:par>
                            </p:childTnLst>
                          </p:cTn>
                        </p:par>
                        <p:par>
                          <p:cTn id="89" fill="hold">
                            <p:stCondLst>
                              <p:cond delay="1000"/>
                            </p:stCondLst>
                            <p:childTnLst>
                              <p:par>
                                <p:cTn id="90" presetID="22" presetClass="exit" presetSubtype="4" fill="hold" nodeType="afterEffect">
                                  <p:stCondLst>
                                    <p:cond delay="0"/>
                                  </p:stCondLst>
                                  <p:childTnLst>
                                    <p:animEffect transition="out" filter="wipe(down)">
                                      <p:cBhvr>
                                        <p:cTn id="91" dur="500"/>
                                        <p:tgtEl>
                                          <p:spTgt spid="1715359"/>
                                        </p:tgtEl>
                                      </p:cBhvr>
                                    </p:animEffect>
                                    <p:set>
                                      <p:cBhvr>
                                        <p:cTn id="92" dur="1" fill="hold">
                                          <p:stCondLst>
                                            <p:cond delay="499"/>
                                          </p:stCondLst>
                                        </p:cTn>
                                        <p:tgtEl>
                                          <p:spTgt spid="1715359"/>
                                        </p:tgtEl>
                                        <p:attrNameLst>
                                          <p:attrName>style.visibility</p:attrName>
                                        </p:attrNameLst>
                                      </p:cBhvr>
                                      <p:to>
                                        <p:strVal val="hidden"/>
                                      </p:to>
                                    </p:set>
                                  </p:childTnLst>
                                </p:cTn>
                              </p:par>
                            </p:childTnLst>
                          </p:cTn>
                        </p:par>
                        <p:par>
                          <p:cTn id="93" fill="hold">
                            <p:stCondLst>
                              <p:cond delay="1500"/>
                            </p:stCondLst>
                            <p:childTnLst>
                              <p:par>
                                <p:cTn id="94" presetID="22" presetClass="exit" presetSubtype="4" fill="hold" nodeType="afterEffect">
                                  <p:stCondLst>
                                    <p:cond delay="0"/>
                                  </p:stCondLst>
                                  <p:childTnLst>
                                    <p:animEffect transition="out" filter="wipe(down)">
                                      <p:cBhvr>
                                        <p:cTn id="95" dur="500"/>
                                        <p:tgtEl>
                                          <p:spTgt spid="1715360"/>
                                        </p:tgtEl>
                                      </p:cBhvr>
                                    </p:animEffect>
                                    <p:set>
                                      <p:cBhvr>
                                        <p:cTn id="96" dur="1" fill="hold">
                                          <p:stCondLst>
                                            <p:cond delay="499"/>
                                          </p:stCondLst>
                                        </p:cTn>
                                        <p:tgtEl>
                                          <p:spTgt spid="17153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5343" grpId="0" animBg="1"/>
      <p:bldP spid="1715349" grpId="0"/>
      <p:bldP spid="1715350" grpId="0"/>
      <p:bldP spid="1715351" grpId="0"/>
      <p:bldP spid="1715352" grpId="0" animBg="1"/>
      <p:bldP spid="1715353" grpId="0" animBg="1"/>
      <p:bldP spid="1715354" grpId="0" animBg="1"/>
      <p:bldP spid="1715355" grpId="0" animBg="1"/>
      <p:bldP spid="1715356" grpId="0" animBg="1"/>
      <p:bldP spid="1715357" grpId="0" animBg="1"/>
      <p:bldP spid="1715362" grpId="0" animBg="1"/>
      <p:bldP spid="171536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reeform 3"/>
          <p:cNvSpPr>
            <a:spLocks/>
          </p:cNvSpPr>
          <p:nvPr/>
        </p:nvSpPr>
        <p:spPr bwMode="auto">
          <a:xfrm>
            <a:off x="3621088" y="992188"/>
            <a:ext cx="2097087" cy="3578225"/>
          </a:xfrm>
          <a:custGeom>
            <a:avLst/>
            <a:gdLst>
              <a:gd name="T0" fmla="*/ 0 w 582"/>
              <a:gd name="T1" fmla="*/ 2147483647 h 1200"/>
              <a:gd name="T2" fmla="*/ 2147483647 w 582"/>
              <a:gd name="T3" fmla="*/ 0 h 1200"/>
              <a:gd name="T4" fmla="*/ 2147483647 w 582"/>
              <a:gd name="T5" fmla="*/ 2147483647 h 1200"/>
              <a:gd name="T6" fmla="*/ 0 w 582"/>
              <a:gd name="T7" fmla="*/ 2147483647 h 1200"/>
              <a:gd name="T8" fmla="*/ 0 w 582"/>
              <a:gd name="T9" fmla="*/ 2147483647 h 1200"/>
              <a:gd name="T10" fmla="*/ 0 60000 65536"/>
              <a:gd name="T11" fmla="*/ 0 60000 65536"/>
              <a:gd name="T12" fmla="*/ 0 60000 65536"/>
              <a:gd name="T13" fmla="*/ 0 60000 65536"/>
              <a:gd name="T14" fmla="*/ 0 60000 65536"/>
              <a:gd name="T15" fmla="*/ 0 w 582"/>
              <a:gd name="T16" fmla="*/ 0 h 1200"/>
              <a:gd name="T17" fmla="*/ 582 w 582"/>
              <a:gd name="T18" fmla="*/ 1200 h 1200"/>
            </a:gdLst>
            <a:ahLst/>
            <a:cxnLst>
              <a:cxn ang="T10">
                <a:pos x="T0" y="T1"/>
              </a:cxn>
              <a:cxn ang="T11">
                <a:pos x="T2" y="T3"/>
              </a:cxn>
              <a:cxn ang="T12">
                <a:pos x="T4" y="T5"/>
              </a:cxn>
              <a:cxn ang="T13">
                <a:pos x="T6" y="T7"/>
              </a:cxn>
              <a:cxn ang="T14">
                <a:pos x="T8" y="T9"/>
              </a:cxn>
            </a:cxnLst>
            <a:rect l="T15" t="T16" r="T17" b="T18"/>
            <a:pathLst>
              <a:path w="582" h="1200">
                <a:moveTo>
                  <a:pt x="0" y="247"/>
                </a:moveTo>
                <a:lnTo>
                  <a:pt x="578" y="0"/>
                </a:lnTo>
                <a:lnTo>
                  <a:pt x="582" y="1200"/>
                </a:lnTo>
                <a:lnTo>
                  <a:pt x="0" y="931"/>
                </a:lnTo>
                <a:lnTo>
                  <a:pt x="0" y="247"/>
                </a:lnTo>
                <a:close/>
              </a:path>
            </a:pathLst>
          </a:custGeom>
          <a:gradFill rotWithShape="1">
            <a:gsLst>
              <a:gs pos="0">
                <a:srgbClr val="FFFFFF"/>
              </a:gs>
              <a:gs pos="100000">
                <a:srgbClr val="3366FF">
                  <a:alpha val="60001"/>
                </a:srgbClr>
              </a:gs>
            </a:gsLst>
            <a:lin ang="0" scaled="1"/>
          </a:gradFill>
          <a:ln w="19050">
            <a:noFill/>
            <a:round/>
            <a:headEnd/>
            <a:tailEnd/>
          </a:ln>
        </p:spPr>
        <p:txBody>
          <a:bodyPr>
            <a:spAutoFit/>
          </a:bodyPr>
          <a:lstStyle/>
          <a:p>
            <a:pPr algn="ctr">
              <a:spcBef>
                <a:spcPct val="50000"/>
              </a:spcBef>
            </a:pPr>
            <a:endParaRPr lang="zh-CN" altLang="en-US"/>
          </a:p>
        </p:txBody>
      </p:sp>
      <p:sp>
        <p:nvSpPr>
          <p:cNvPr id="1695748" name="AutoShape 4"/>
          <p:cNvSpPr>
            <a:spLocks noChangeArrowheads="1"/>
          </p:cNvSpPr>
          <p:nvPr/>
        </p:nvSpPr>
        <p:spPr bwMode="auto">
          <a:xfrm>
            <a:off x="5327650" y="963613"/>
            <a:ext cx="3446463" cy="3614737"/>
          </a:xfrm>
          <a:prstGeom prst="roundRect">
            <a:avLst>
              <a:gd name="adj" fmla="val 16667"/>
            </a:avLst>
          </a:prstGeom>
          <a:gradFill rotWithShape="1">
            <a:gsLst>
              <a:gs pos="0">
                <a:srgbClr val="99CCFF"/>
              </a:gs>
              <a:gs pos="100000">
                <a:srgbClr val="99CCFF">
                  <a:gamma/>
                  <a:tint val="0"/>
                  <a:invGamma/>
                </a:srgbClr>
              </a:gs>
            </a:gsLst>
            <a:lin ang="5400000" scaled="1"/>
          </a:gradFill>
          <a:ln w="22225" algn="ctr">
            <a:solidFill>
              <a:srgbClr val="000000"/>
            </a:solidFill>
            <a:round/>
            <a:headEnd/>
            <a:tailEnd/>
          </a:ln>
          <a:effectLst>
            <a:outerShdw dist="25400" algn="ctr"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1695749" name="AutoShape 5"/>
          <p:cNvSpPr>
            <a:spLocks noChangeArrowheads="1"/>
          </p:cNvSpPr>
          <p:nvPr/>
        </p:nvSpPr>
        <p:spPr bwMode="auto">
          <a:xfrm>
            <a:off x="403225" y="963613"/>
            <a:ext cx="3419475" cy="3614737"/>
          </a:xfrm>
          <a:prstGeom prst="roundRect">
            <a:avLst>
              <a:gd name="adj" fmla="val 16667"/>
            </a:avLst>
          </a:prstGeom>
          <a:gradFill rotWithShape="1">
            <a:gsLst>
              <a:gs pos="0">
                <a:srgbClr val="99CCFF"/>
              </a:gs>
              <a:gs pos="100000">
                <a:srgbClr val="99CCFF">
                  <a:gamma/>
                  <a:tint val="0"/>
                  <a:invGamma/>
                </a:srgbClr>
              </a:gs>
            </a:gsLst>
            <a:lin ang="5400000" scaled="1"/>
          </a:gradFill>
          <a:ln w="22225" algn="ctr">
            <a:solidFill>
              <a:srgbClr val="000000"/>
            </a:solidFill>
            <a:round/>
            <a:headEnd/>
            <a:tailEnd/>
          </a:ln>
          <a:effectLst>
            <a:outerShdw dist="25400" algn="ctr"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grpSp>
        <p:nvGrpSpPr>
          <p:cNvPr id="2" name="Group 6"/>
          <p:cNvGrpSpPr>
            <a:grpSpLocks/>
          </p:cNvGrpSpPr>
          <p:nvPr/>
        </p:nvGrpSpPr>
        <p:grpSpPr bwMode="auto">
          <a:xfrm>
            <a:off x="5583238" y="1076325"/>
            <a:ext cx="3076575" cy="3352800"/>
            <a:chOff x="484" y="1074"/>
            <a:chExt cx="2348" cy="2529"/>
          </a:xfrm>
        </p:grpSpPr>
        <p:grpSp>
          <p:nvGrpSpPr>
            <p:cNvPr id="3" name="Group 7"/>
            <p:cNvGrpSpPr>
              <a:grpSpLocks/>
            </p:cNvGrpSpPr>
            <p:nvPr/>
          </p:nvGrpSpPr>
          <p:grpSpPr bwMode="auto">
            <a:xfrm>
              <a:off x="528" y="1874"/>
              <a:ext cx="50" cy="1608"/>
              <a:chOff x="528" y="1874"/>
              <a:chExt cx="50" cy="1608"/>
            </a:xfrm>
          </p:grpSpPr>
          <p:sp>
            <p:nvSpPr>
              <p:cNvPr id="104297" name="Line 8"/>
              <p:cNvSpPr>
                <a:spLocks noChangeShapeType="1"/>
              </p:cNvSpPr>
              <p:nvPr/>
            </p:nvSpPr>
            <p:spPr bwMode="auto">
              <a:xfrm>
                <a:off x="528" y="1876"/>
                <a:ext cx="0" cy="1606"/>
              </a:xfrm>
              <a:prstGeom prst="line">
                <a:avLst/>
              </a:prstGeom>
              <a:noFill/>
              <a:ln w="19050">
                <a:solidFill>
                  <a:srgbClr val="0099FF"/>
                </a:solidFill>
                <a:round/>
                <a:headEnd/>
                <a:tailEnd/>
              </a:ln>
            </p:spPr>
            <p:txBody>
              <a:bodyPr/>
              <a:lstStyle/>
              <a:p>
                <a:endParaRPr lang="zh-CN" altLang="en-US"/>
              </a:p>
            </p:txBody>
          </p:sp>
          <p:sp>
            <p:nvSpPr>
              <p:cNvPr id="104298" name="Line 9"/>
              <p:cNvSpPr>
                <a:spLocks noChangeShapeType="1"/>
              </p:cNvSpPr>
              <p:nvPr/>
            </p:nvSpPr>
            <p:spPr bwMode="auto">
              <a:xfrm>
                <a:off x="528" y="3386"/>
                <a:ext cx="48" cy="0"/>
              </a:xfrm>
              <a:prstGeom prst="line">
                <a:avLst/>
              </a:prstGeom>
              <a:noFill/>
              <a:ln w="19050">
                <a:solidFill>
                  <a:srgbClr val="0099FF"/>
                </a:solidFill>
                <a:round/>
                <a:headEnd/>
                <a:tailEnd/>
              </a:ln>
            </p:spPr>
            <p:txBody>
              <a:bodyPr/>
              <a:lstStyle/>
              <a:p>
                <a:endParaRPr lang="zh-CN" altLang="en-US"/>
              </a:p>
            </p:txBody>
          </p:sp>
          <p:sp>
            <p:nvSpPr>
              <p:cNvPr id="104299" name="Line 10"/>
              <p:cNvSpPr>
                <a:spLocks noChangeShapeType="1"/>
              </p:cNvSpPr>
              <p:nvPr/>
            </p:nvSpPr>
            <p:spPr bwMode="auto">
              <a:xfrm>
                <a:off x="528" y="3482"/>
                <a:ext cx="48" cy="0"/>
              </a:xfrm>
              <a:prstGeom prst="line">
                <a:avLst/>
              </a:prstGeom>
              <a:noFill/>
              <a:ln w="19050">
                <a:solidFill>
                  <a:srgbClr val="0099FF"/>
                </a:solidFill>
                <a:round/>
                <a:headEnd/>
                <a:tailEnd/>
              </a:ln>
            </p:spPr>
            <p:txBody>
              <a:bodyPr/>
              <a:lstStyle/>
              <a:p>
                <a:endParaRPr lang="zh-CN" altLang="en-US"/>
              </a:p>
            </p:txBody>
          </p:sp>
          <p:sp>
            <p:nvSpPr>
              <p:cNvPr id="104300" name="Line 11"/>
              <p:cNvSpPr>
                <a:spLocks noChangeShapeType="1"/>
              </p:cNvSpPr>
              <p:nvPr/>
            </p:nvSpPr>
            <p:spPr bwMode="auto">
              <a:xfrm>
                <a:off x="528" y="3194"/>
                <a:ext cx="48" cy="0"/>
              </a:xfrm>
              <a:prstGeom prst="line">
                <a:avLst/>
              </a:prstGeom>
              <a:noFill/>
              <a:ln w="19050">
                <a:solidFill>
                  <a:srgbClr val="0099FF"/>
                </a:solidFill>
                <a:round/>
                <a:headEnd/>
                <a:tailEnd/>
              </a:ln>
            </p:spPr>
            <p:txBody>
              <a:bodyPr/>
              <a:lstStyle/>
              <a:p>
                <a:endParaRPr lang="zh-CN" altLang="en-US"/>
              </a:p>
            </p:txBody>
          </p:sp>
          <p:sp>
            <p:nvSpPr>
              <p:cNvPr id="104301" name="Line 12"/>
              <p:cNvSpPr>
                <a:spLocks noChangeShapeType="1"/>
              </p:cNvSpPr>
              <p:nvPr/>
            </p:nvSpPr>
            <p:spPr bwMode="auto">
              <a:xfrm>
                <a:off x="528" y="3290"/>
                <a:ext cx="48" cy="0"/>
              </a:xfrm>
              <a:prstGeom prst="line">
                <a:avLst/>
              </a:prstGeom>
              <a:noFill/>
              <a:ln w="19050">
                <a:solidFill>
                  <a:srgbClr val="0099FF"/>
                </a:solidFill>
                <a:round/>
                <a:headEnd/>
                <a:tailEnd/>
              </a:ln>
            </p:spPr>
            <p:txBody>
              <a:bodyPr/>
              <a:lstStyle/>
              <a:p>
                <a:endParaRPr lang="zh-CN" altLang="en-US"/>
              </a:p>
            </p:txBody>
          </p:sp>
          <p:sp>
            <p:nvSpPr>
              <p:cNvPr id="104302" name="Line 13"/>
              <p:cNvSpPr>
                <a:spLocks noChangeShapeType="1"/>
              </p:cNvSpPr>
              <p:nvPr/>
            </p:nvSpPr>
            <p:spPr bwMode="auto">
              <a:xfrm>
                <a:off x="528" y="3002"/>
                <a:ext cx="48" cy="0"/>
              </a:xfrm>
              <a:prstGeom prst="line">
                <a:avLst/>
              </a:prstGeom>
              <a:noFill/>
              <a:ln w="19050">
                <a:solidFill>
                  <a:srgbClr val="0099FF"/>
                </a:solidFill>
                <a:round/>
                <a:headEnd/>
                <a:tailEnd/>
              </a:ln>
            </p:spPr>
            <p:txBody>
              <a:bodyPr/>
              <a:lstStyle/>
              <a:p>
                <a:endParaRPr lang="zh-CN" altLang="en-US"/>
              </a:p>
            </p:txBody>
          </p:sp>
          <p:sp>
            <p:nvSpPr>
              <p:cNvPr id="104303" name="Line 14"/>
              <p:cNvSpPr>
                <a:spLocks noChangeShapeType="1"/>
              </p:cNvSpPr>
              <p:nvPr/>
            </p:nvSpPr>
            <p:spPr bwMode="auto">
              <a:xfrm>
                <a:off x="528" y="3098"/>
                <a:ext cx="48" cy="0"/>
              </a:xfrm>
              <a:prstGeom prst="line">
                <a:avLst/>
              </a:prstGeom>
              <a:noFill/>
              <a:ln w="19050">
                <a:solidFill>
                  <a:srgbClr val="0099FF"/>
                </a:solidFill>
                <a:round/>
                <a:headEnd/>
                <a:tailEnd/>
              </a:ln>
            </p:spPr>
            <p:txBody>
              <a:bodyPr/>
              <a:lstStyle/>
              <a:p>
                <a:endParaRPr lang="zh-CN" altLang="en-US"/>
              </a:p>
            </p:txBody>
          </p:sp>
          <p:sp>
            <p:nvSpPr>
              <p:cNvPr id="104304" name="Line 15"/>
              <p:cNvSpPr>
                <a:spLocks noChangeShapeType="1"/>
              </p:cNvSpPr>
              <p:nvPr/>
            </p:nvSpPr>
            <p:spPr bwMode="auto">
              <a:xfrm>
                <a:off x="528" y="2810"/>
                <a:ext cx="48" cy="0"/>
              </a:xfrm>
              <a:prstGeom prst="line">
                <a:avLst/>
              </a:prstGeom>
              <a:noFill/>
              <a:ln w="19050">
                <a:solidFill>
                  <a:srgbClr val="0099FF"/>
                </a:solidFill>
                <a:round/>
                <a:headEnd/>
                <a:tailEnd/>
              </a:ln>
            </p:spPr>
            <p:txBody>
              <a:bodyPr/>
              <a:lstStyle/>
              <a:p>
                <a:endParaRPr lang="zh-CN" altLang="en-US"/>
              </a:p>
            </p:txBody>
          </p:sp>
          <p:sp>
            <p:nvSpPr>
              <p:cNvPr id="104305" name="Line 16"/>
              <p:cNvSpPr>
                <a:spLocks noChangeShapeType="1"/>
              </p:cNvSpPr>
              <p:nvPr/>
            </p:nvSpPr>
            <p:spPr bwMode="auto">
              <a:xfrm>
                <a:off x="528" y="2906"/>
                <a:ext cx="48" cy="0"/>
              </a:xfrm>
              <a:prstGeom prst="line">
                <a:avLst/>
              </a:prstGeom>
              <a:noFill/>
              <a:ln w="19050">
                <a:solidFill>
                  <a:srgbClr val="0099FF"/>
                </a:solidFill>
                <a:round/>
                <a:headEnd/>
                <a:tailEnd/>
              </a:ln>
            </p:spPr>
            <p:txBody>
              <a:bodyPr/>
              <a:lstStyle/>
              <a:p>
                <a:endParaRPr lang="zh-CN" altLang="en-US"/>
              </a:p>
            </p:txBody>
          </p:sp>
          <p:sp>
            <p:nvSpPr>
              <p:cNvPr id="104306" name="Line 17"/>
              <p:cNvSpPr>
                <a:spLocks noChangeShapeType="1"/>
              </p:cNvSpPr>
              <p:nvPr/>
            </p:nvSpPr>
            <p:spPr bwMode="auto">
              <a:xfrm>
                <a:off x="528" y="2618"/>
                <a:ext cx="48" cy="0"/>
              </a:xfrm>
              <a:prstGeom prst="line">
                <a:avLst/>
              </a:prstGeom>
              <a:noFill/>
              <a:ln w="19050">
                <a:solidFill>
                  <a:srgbClr val="0099FF"/>
                </a:solidFill>
                <a:round/>
                <a:headEnd/>
                <a:tailEnd/>
              </a:ln>
            </p:spPr>
            <p:txBody>
              <a:bodyPr/>
              <a:lstStyle/>
              <a:p>
                <a:endParaRPr lang="zh-CN" altLang="en-US"/>
              </a:p>
            </p:txBody>
          </p:sp>
          <p:sp>
            <p:nvSpPr>
              <p:cNvPr id="104307" name="Line 18"/>
              <p:cNvSpPr>
                <a:spLocks noChangeShapeType="1"/>
              </p:cNvSpPr>
              <p:nvPr/>
            </p:nvSpPr>
            <p:spPr bwMode="auto">
              <a:xfrm>
                <a:off x="528" y="2714"/>
                <a:ext cx="48" cy="0"/>
              </a:xfrm>
              <a:prstGeom prst="line">
                <a:avLst/>
              </a:prstGeom>
              <a:noFill/>
              <a:ln w="19050">
                <a:solidFill>
                  <a:srgbClr val="0099FF"/>
                </a:solidFill>
                <a:round/>
                <a:headEnd/>
                <a:tailEnd/>
              </a:ln>
            </p:spPr>
            <p:txBody>
              <a:bodyPr/>
              <a:lstStyle/>
              <a:p>
                <a:endParaRPr lang="zh-CN" altLang="en-US"/>
              </a:p>
            </p:txBody>
          </p:sp>
          <p:sp>
            <p:nvSpPr>
              <p:cNvPr id="104308" name="Line 19"/>
              <p:cNvSpPr>
                <a:spLocks noChangeShapeType="1"/>
              </p:cNvSpPr>
              <p:nvPr/>
            </p:nvSpPr>
            <p:spPr bwMode="auto">
              <a:xfrm>
                <a:off x="528" y="2426"/>
                <a:ext cx="48" cy="0"/>
              </a:xfrm>
              <a:prstGeom prst="line">
                <a:avLst/>
              </a:prstGeom>
              <a:noFill/>
              <a:ln w="19050">
                <a:solidFill>
                  <a:srgbClr val="0099FF"/>
                </a:solidFill>
                <a:round/>
                <a:headEnd/>
                <a:tailEnd/>
              </a:ln>
            </p:spPr>
            <p:txBody>
              <a:bodyPr/>
              <a:lstStyle/>
              <a:p>
                <a:endParaRPr lang="zh-CN" altLang="en-US"/>
              </a:p>
            </p:txBody>
          </p:sp>
          <p:sp>
            <p:nvSpPr>
              <p:cNvPr id="104309" name="Line 20"/>
              <p:cNvSpPr>
                <a:spLocks noChangeShapeType="1"/>
              </p:cNvSpPr>
              <p:nvPr/>
            </p:nvSpPr>
            <p:spPr bwMode="auto">
              <a:xfrm>
                <a:off x="528" y="2522"/>
                <a:ext cx="48" cy="0"/>
              </a:xfrm>
              <a:prstGeom prst="line">
                <a:avLst/>
              </a:prstGeom>
              <a:noFill/>
              <a:ln w="19050">
                <a:solidFill>
                  <a:srgbClr val="0099FF"/>
                </a:solidFill>
                <a:round/>
                <a:headEnd/>
                <a:tailEnd/>
              </a:ln>
            </p:spPr>
            <p:txBody>
              <a:bodyPr/>
              <a:lstStyle/>
              <a:p>
                <a:endParaRPr lang="zh-CN" altLang="en-US"/>
              </a:p>
            </p:txBody>
          </p:sp>
          <p:sp>
            <p:nvSpPr>
              <p:cNvPr id="104310" name="Line 21"/>
              <p:cNvSpPr>
                <a:spLocks noChangeShapeType="1"/>
              </p:cNvSpPr>
              <p:nvPr/>
            </p:nvSpPr>
            <p:spPr bwMode="auto">
              <a:xfrm>
                <a:off x="528" y="2234"/>
                <a:ext cx="48" cy="0"/>
              </a:xfrm>
              <a:prstGeom prst="line">
                <a:avLst/>
              </a:prstGeom>
              <a:noFill/>
              <a:ln w="19050">
                <a:solidFill>
                  <a:srgbClr val="0099FF"/>
                </a:solidFill>
                <a:round/>
                <a:headEnd/>
                <a:tailEnd/>
              </a:ln>
            </p:spPr>
            <p:txBody>
              <a:bodyPr/>
              <a:lstStyle/>
              <a:p>
                <a:endParaRPr lang="zh-CN" altLang="en-US"/>
              </a:p>
            </p:txBody>
          </p:sp>
          <p:sp>
            <p:nvSpPr>
              <p:cNvPr id="104311" name="Line 22"/>
              <p:cNvSpPr>
                <a:spLocks noChangeShapeType="1"/>
              </p:cNvSpPr>
              <p:nvPr/>
            </p:nvSpPr>
            <p:spPr bwMode="auto">
              <a:xfrm>
                <a:off x="528" y="2330"/>
                <a:ext cx="48" cy="0"/>
              </a:xfrm>
              <a:prstGeom prst="line">
                <a:avLst/>
              </a:prstGeom>
              <a:noFill/>
              <a:ln w="19050">
                <a:solidFill>
                  <a:srgbClr val="0099FF"/>
                </a:solidFill>
                <a:round/>
                <a:headEnd/>
                <a:tailEnd/>
              </a:ln>
            </p:spPr>
            <p:txBody>
              <a:bodyPr/>
              <a:lstStyle/>
              <a:p>
                <a:endParaRPr lang="zh-CN" altLang="en-US"/>
              </a:p>
            </p:txBody>
          </p:sp>
          <p:sp>
            <p:nvSpPr>
              <p:cNvPr id="104312" name="Line 23"/>
              <p:cNvSpPr>
                <a:spLocks noChangeShapeType="1"/>
              </p:cNvSpPr>
              <p:nvPr/>
            </p:nvSpPr>
            <p:spPr bwMode="auto">
              <a:xfrm>
                <a:off x="528" y="2042"/>
                <a:ext cx="48" cy="0"/>
              </a:xfrm>
              <a:prstGeom prst="line">
                <a:avLst/>
              </a:prstGeom>
              <a:noFill/>
              <a:ln w="19050">
                <a:solidFill>
                  <a:srgbClr val="0099FF"/>
                </a:solidFill>
                <a:round/>
                <a:headEnd/>
                <a:tailEnd/>
              </a:ln>
            </p:spPr>
            <p:txBody>
              <a:bodyPr/>
              <a:lstStyle/>
              <a:p>
                <a:endParaRPr lang="zh-CN" altLang="en-US"/>
              </a:p>
            </p:txBody>
          </p:sp>
          <p:sp>
            <p:nvSpPr>
              <p:cNvPr id="104313" name="Line 24"/>
              <p:cNvSpPr>
                <a:spLocks noChangeShapeType="1"/>
              </p:cNvSpPr>
              <p:nvPr/>
            </p:nvSpPr>
            <p:spPr bwMode="auto">
              <a:xfrm>
                <a:off x="528" y="2138"/>
                <a:ext cx="48" cy="0"/>
              </a:xfrm>
              <a:prstGeom prst="line">
                <a:avLst/>
              </a:prstGeom>
              <a:noFill/>
              <a:ln w="19050">
                <a:solidFill>
                  <a:srgbClr val="0099FF"/>
                </a:solidFill>
                <a:round/>
                <a:headEnd/>
                <a:tailEnd/>
              </a:ln>
            </p:spPr>
            <p:txBody>
              <a:bodyPr/>
              <a:lstStyle/>
              <a:p>
                <a:endParaRPr lang="zh-CN" altLang="en-US"/>
              </a:p>
            </p:txBody>
          </p:sp>
          <p:sp>
            <p:nvSpPr>
              <p:cNvPr id="104314" name="Line 25"/>
              <p:cNvSpPr>
                <a:spLocks noChangeShapeType="1"/>
              </p:cNvSpPr>
              <p:nvPr/>
            </p:nvSpPr>
            <p:spPr bwMode="auto">
              <a:xfrm>
                <a:off x="530" y="1874"/>
                <a:ext cx="48" cy="0"/>
              </a:xfrm>
              <a:prstGeom prst="line">
                <a:avLst/>
              </a:prstGeom>
              <a:noFill/>
              <a:ln w="19050">
                <a:solidFill>
                  <a:srgbClr val="0099FF"/>
                </a:solidFill>
                <a:round/>
                <a:headEnd/>
                <a:tailEnd/>
              </a:ln>
            </p:spPr>
            <p:txBody>
              <a:bodyPr/>
              <a:lstStyle/>
              <a:p>
                <a:endParaRPr lang="zh-CN" altLang="en-US"/>
              </a:p>
            </p:txBody>
          </p:sp>
        </p:grpSp>
        <p:grpSp>
          <p:nvGrpSpPr>
            <p:cNvPr id="4" name="Group 26"/>
            <p:cNvGrpSpPr>
              <a:grpSpLocks/>
            </p:cNvGrpSpPr>
            <p:nvPr/>
          </p:nvGrpSpPr>
          <p:grpSpPr bwMode="auto">
            <a:xfrm>
              <a:off x="576" y="1584"/>
              <a:ext cx="864" cy="2019"/>
              <a:chOff x="1728" y="1392"/>
              <a:chExt cx="864" cy="2019"/>
            </a:xfrm>
          </p:grpSpPr>
          <p:grpSp>
            <p:nvGrpSpPr>
              <p:cNvPr id="5" name="Group 27"/>
              <p:cNvGrpSpPr>
                <a:grpSpLocks/>
              </p:cNvGrpSpPr>
              <p:nvPr/>
            </p:nvGrpSpPr>
            <p:grpSpPr bwMode="auto">
              <a:xfrm>
                <a:off x="1728" y="1392"/>
                <a:ext cx="864" cy="99"/>
                <a:chOff x="144" y="2736"/>
                <a:chExt cx="1680" cy="192"/>
              </a:xfrm>
            </p:grpSpPr>
            <p:grpSp>
              <p:nvGrpSpPr>
                <p:cNvPr id="6" name="Group 28"/>
                <p:cNvGrpSpPr>
                  <a:grpSpLocks/>
                </p:cNvGrpSpPr>
                <p:nvPr/>
              </p:nvGrpSpPr>
              <p:grpSpPr bwMode="auto">
                <a:xfrm>
                  <a:off x="144" y="2736"/>
                  <a:ext cx="1680" cy="192"/>
                  <a:chOff x="576" y="816"/>
                  <a:chExt cx="1680" cy="192"/>
                </a:xfrm>
              </p:grpSpPr>
              <p:sp>
                <p:nvSpPr>
                  <p:cNvPr id="104292" name="Rectangle 29"/>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93" name="Rectangle 30"/>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94" name="Rectangle 31"/>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95" name="Line 32"/>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96" name="Line 33"/>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91" name="Line 34"/>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7" name="Group 35"/>
              <p:cNvGrpSpPr>
                <a:grpSpLocks/>
              </p:cNvGrpSpPr>
              <p:nvPr/>
            </p:nvGrpSpPr>
            <p:grpSpPr bwMode="auto">
              <a:xfrm>
                <a:off x="1728" y="1488"/>
                <a:ext cx="864" cy="99"/>
                <a:chOff x="144" y="2736"/>
                <a:chExt cx="1680" cy="192"/>
              </a:xfrm>
            </p:grpSpPr>
            <p:grpSp>
              <p:nvGrpSpPr>
                <p:cNvPr id="8" name="Group 36"/>
                <p:cNvGrpSpPr>
                  <a:grpSpLocks/>
                </p:cNvGrpSpPr>
                <p:nvPr/>
              </p:nvGrpSpPr>
              <p:grpSpPr bwMode="auto">
                <a:xfrm>
                  <a:off x="144" y="2736"/>
                  <a:ext cx="1680" cy="192"/>
                  <a:chOff x="576" y="816"/>
                  <a:chExt cx="1680" cy="192"/>
                </a:xfrm>
              </p:grpSpPr>
              <p:sp>
                <p:nvSpPr>
                  <p:cNvPr id="104285" name="Rectangle 37"/>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86" name="Rectangle 38"/>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87" name="Rectangle 39"/>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88" name="Line 40"/>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89" name="Line 41"/>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84" name="Line 42"/>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9" name="Group 43"/>
              <p:cNvGrpSpPr>
                <a:grpSpLocks/>
              </p:cNvGrpSpPr>
              <p:nvPr/>
            </p:nvGrpSpPr>
            <p:grpSpPr bwMode="auto">
              <a:xfrm>
                <a:off x="1728" y="1584"/>
                <a:ext cx="864" cy="99"/>
                <a:chOff x="144" y="2736"/>
                <a:chExt cx="1680" cy="192"/>
              </a:xfrm>
            </p:grpSpPr>
            <p:grpSp>
              <p:nvGrpSpPr>
                <p:cNvPr id="10" name="Group 44"/>
                <p:cNvGrpSpPr>
                  <a:grpSpLocks/>
                </p:cNvGrpSpPr>
                <p:nvPr/>
              </p:nvGrpSpPr>
              <p:grpSpPr bwMode="auto">
                <a:xfrm>
                  <a:off x="144" y="2736"/>
                  <a:ext cx="1680" cy="192"/>
                  <a:chOff x="576" y="816"/>
                  <a:chExt cx="1680" cy="192"/>
                </a:xfrm>
              </p:grpSpPr>
              <p:sp>
                <p:nvSpPr>
                  <p:cNvPr id="104278" name="Rectangle 45"/>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79" name="Rectangle 46"/>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80" name="Rectangle 47"/>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81" name="Line 48"/>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82" name="Line 49"/>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77" name="Line 50"/>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1" name="Group 51"/>
              <p:cNvGrpSpPr>
                <a:grpSpLocks/>
              </p:cNvGrpSpPr>
              <p:nvPr/>
            </p:nvGrpSpPr>
            <p:grpSpPr bwMode="auto">
              <a:xfrm>
                <a:off x="1728" y="1680"/>
                <a:ext cx="864" cy="99"/>
                <a:chOff x="144" y="2736"/>
                <a:chExt cx="1680" cy="192"/>
              </a:xfrm>
            </p:grpSpPr>
            <p:grpSp>
              <p:nvGrpSpPr>
                <p:cNvPr id="12" name="Group 52"/>
                <p:cNvGrpSpPr>
                  <a:grpSpLocks/>
                </p:cNvGrpSpPr>
                <p:nvPr/>
              </p:nvGrpSpPr>
              <p:grpSpPr bwMode="auto">
                <a:xfrm>
                  <a:off x="144" y="2736"/>
                  <a:ext cx="1680" cy="192"/>
                  <a:chOff x="576" y="816"/>
                  <a:chExt cx="1680" cy="192"/>
                </a:xfrm>
              </p:grpSpPr>
              <p:sp>
                <p:nvSpPr>
                  <p:cNvPr id="104271" name="Rectangle 53"/>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72" name="Rectangle 54"/>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73" name="Rectangle 55"/>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74" name="Line 56"/>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75" name="Line 57"/>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70" name="Line 58"/>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3" name="Group 59"/>
              <p:cNvGrpSpPr>
                <a:grpSpLocks/>
              </p:cNvGrpSpPr>
              <p:nvPr/>
            </p:nvGrpSpPr>
            <p:grpSpPr bwMode="auto">
              <a:xfrm>
                <a:off x="1728" y="1776"/>
                <a:ext cx="864" cy="99"/>
                <a:chOff x="144" y="2736"/>
                <a:chExt cx="1680" cy="192"/>
              </a:xfrm>
            </p:grpSpPr>
            <p:grpSp>
              <p:nvGrpSpPr>
                <p:cNvPr id="14" name="Group 60"/>
                <p:cNvGrpSpPr>
                  <a:grpSpLocks/>
                </p:cNvGrpSpPr>
                <p:nvPr/>
              </p:nvGrpSpPr>
              <p:grpSpPr bwMode="auto">
                <a:xfrm>
                  <a:off x="144" y="2736"/>
                  <a:ext cx="1680" cy="192"/>
                  <a:chOff x="576" y="816"/>
                  <a:chExt cx="1680" cy="192"/>
                </a:xfrm>
              </p:grpSpPr>
              <p:sp>
                <p:nvSpPr>
                  <p:cNvPr id="104264" name="Rectangle 61"/>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65" name="Rectangle 62"/>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66" name="Rectangle 63"/>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67" name="Line 64"/>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68" name="Line 65"/>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63" name="Line 66"/>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5" name="Group 67"/>
              <p:cNvGrpSpPr>
                <a:grpSpLocks/>
              </p:cNvGrpSpPr>
              <p:nvPr/>
            </p:nvGrpSpPr>
            <p:grpSpPr bwMode="auto">
              <a:xfrm>
                <a:off x="1728" y="1872"/>
                <a:ext cx="864" cy="99"/>
                <a:chOff x="144" y="2736"/>
                <a:chExt cx="1680" cy="192"/>
              </a:xfrm>
            </p:grpSpPr>
            <p:grpSp>
              <p:nvGrpSpPr>
                <p:cNvPr id="16" name="Group 68"/>
                <p:cNvGrpSpPr>
                  <a:grpSpLocks/>
                </p:cNvGrpSpPr>
                <p:nvPr/>
              </p:nvGrpSpPr>
              <p:grpSpPr bwMode="auto">
                <a:xfrm>
                  <a:off x="144" y="2736"/>
                  <a:ext cx="1680" cy="192"/>
                  <a:chOff x="576" y="816"/>
                  <a:chExt cx="1680" cy="192"/>
                </a:xfrm>
              </p:grpSpPr>
              <p:sp>
                <p:nvSpPr>
                  <p:cNvPr id="104257" name="Rectangle 69"/>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58" name="Rectangle 70"/>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59" name="Rectangle 71"/>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60" name="Line 72"/>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61" name="Line 73"/>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56" name="Line 74"/>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7" name="Group 75"/>
              <p:cNvGrpSpPr>
                <a:grpSpLocks/>
              </p:cNvGrpSpPr>
              <p:nvPr/>
            </p:nvGrpSpPr>
            <p:grpSpPr bwMode="auto">
              <a:xfrm>
                <a:off x="1728" y="1968"/>
                <a:ext cx="864" cy="99"/>
                <a:chOff x="144" y="2736"/>
                <a:chExt cx="1680" cy="192"/>
              </a:xfrm>
            </p:grpSpPr>
            <p:grpSp>
              <p:nvGrpSpPr>
                <p:cNvPr id="18" name="Group 76"/>
                <p:cNvGrpSpPr>
                  <a:grpSpLocks/>
                </p:cNvGrpSpPr>
                <p:nvPr/>
              </p:nvGrpSpPr>
              <p:grpSpPr bwMode="auto">
                <a:xfrm>
                  <a:off x="144" y="2736"/>
                  <a:ext cx="1680" cy="192"/>
                  <a:chOff x="576" y="816"/>
                  <a:chExt cx="1680" cy="192"/>
                </a:xfrm>
              </p:grpSpPr>
              <p:sp>
                <p:nvSpPr>
                  <p:cNvPr id="104250" name="Rectangle 77"/>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51" name="Rectangle 78"/>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52" name="Rectangle 79"/>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53" name="Line 80"/>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54" name="Line 81"/>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49" name="Line 82"/>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9" name="Group 83"/>
              <p:cNvGrpSpPr>
                <a:grpSpLocks/>
              </p:cNvGrpSpPr>
              <p:nvPr/>
            </p:nvGrpSpPr>
            <p:grpSpPr bwMode="auto">
              <a:xfrm>
                <a:off x="1728" y="2064"/>
                <a:ext cx="864" cy="99"/>
                <a:chOff x="144" y="2736"/>
                <a:chExt cx="1680" cy="192"/>
              </a:xfrm>
            </p:grpSpPr>
            <p:grpSp>
              <p:nvGrpSpPr>
                <p:cNvPr id="20" name="Group 84"/>
                <p:cNvGrpSpPr>
                  <a:grpSpLocks/>
                </p:cNvGrpSpPr>
                <p:nvPr/>
              </p:nvGrpSpPr>
              <p:grpSpPr bwMode="auto">
                <a:xfrm>
                  <a:off x="144" y="2736"/>
                  <a:ext cx="1680" cy="192"/>
                  <a:chOff x="576" y="816"/>
                  <a:chExt cx="1680" cy="192"/>
                </a:xfrm>
              </p:grpSpPr>
              <p:sp>
                <p:nvSpPr>
                  <p:cNvPr id="104243" name="Rectangle 85"/>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44" name="Rectangle 86"/>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45" name="Rectangle 87"/>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46" name="Line 88"/>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47" name="Line 89"/>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42" name="Line 90"/>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21" name="Group 91"/>
              <p:cNvGrpSpPr>
                <a:grpSpLocks/>
              </p:cNvGrpSpPr>
              <p:nvPr/>
            </p:nvGrpSpPr>
            <p:grpSpPr bwMode="auto">
              <a:xfrm>
                <a:off x="1728" y="2160"/>
                <a:ext cx="864" cy="99"/>
                <a:chOff x="144" y="2736"/>
                <a:chExt cx="1680" cy="192"/>
              </a:xfrm>
            </p:grpSpPr>
            <p:grpSp>
              <p:nvGrpSpPr>
                <p:cNvPr id="22" name="Group 92"/>
                <p:cNvGrpSpPr>
                  <a:grpSpLocks/>
                </p:cNvGrpSpPr>
                <p:nvPr/>
              </p:nvGrpSpPr>
              <p:grpSpPr bwMode="auto">
                <a:xfrm>
                  <a:off x="144" y="2736"/>
                  <a:ext cx="1680" cy="192"/>
                  <a:chOff x="576" y="816"/>
                  <a:chExt cx="1680" cy="192"/>
                </a:xfrm>
              </p:grpSpPr>
              <p:sp>
                <p:nvSpPr>
                  <p:cNvPr id="104236" name="Rectangle 93"/>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37" name="Rectangle 94"/>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38" name="Rectangle 95"/>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39" name="Line 96"/>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40" name="Line 97"/>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35" name="Line 98"/>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23" name="Group 99"/>
              <p:cNvGrpSpPr>
                <a:grpSpLocks/>
              </p:cNvGrpSpPr>
              <p:nvPr/>
            </p:nvGrpSpPr>
            <p:grpSpPr bwMode="auto">
              <a:xfrm>
                <a:off x="1728" y="2256"/>
                <a:ext cx="864" cy="99"/>
                <a:chOff x="144" y="2736"/>
                <a:chExt cx="1680" cy="192"/>
              </a:xfrm>
            </p:grpSpPr>
            <p:grpSp>
              <p:nvGrpSpPr>
                <p:cNvPr id="24" name="Group 100"/>
                <p:cNvGrpSpPr>
                  <a:grpSpLocks/>
                </p:cNvGrpSpPr>
                <p:nvPr/>
              </p:nvGrpSpPr>
              <p:grpSpPr bwMode="auto">
                <a:xfrm>
                  <a:off x="144" y="2736"/>
                  <a:ext cx="1680" cy="192"/>
                  <a:chOff x="576" y="816"/>
                  <a:chExt cx="1680" cy="192"/>
                </a:xfrm>
              </p:grpSpPr>
              <p:sp>
                <p:nvSpPr>
                  <p:cNvPr id="104229" name="Rectangle 101"/>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30" name="Rectangle 102"/>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31" name="Rectangle 103"/>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32" name="Line 104"/>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33" name="Line 105"/>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28" name="Line 106"/>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25" name="Group 107"/>
              <p:cNvGrpSpPr>
                <a:grpSpLocks/>
              </p:cNvGrpSpPr>
              <p:nvPr/>
            </p:nvGrpSpPr>
            <p:grpSpPr bwMode="auto">
              <a:xfrm>
                <a:off x="1728" y="2352"/>
                <a:ext cx="864" cy="99"/>
                <a:chOff x="144" y="2736"/>
                <a:chExt cx="1680" cy="192"/>
              </a:xfrm>
            </p:grpSpPr>
            <p:grpSp>
              <p:nvGrpSpPr>
                <p:cNvPr id="26" name="Group 108"/>
                <p:cNvGrpSpPr>
                  <a:grpSpLocks/>
                </p:cNvGrpSpPr>
                <p:nvPr/>
              </p:nvGrpSpPr>
              <p:grpSpPr bwMode="auto">
                <a:xfrm>
                  <a:off x="144" y="2736"/>
                  <a:ext cx="1680" cy="192"/>
                  <a:chOff x="576" y="816"/>
                  <a:chExt cx="1680" cy="192"/>
                </a:xfrm>
              </p:grpSpPr>
              <p:sp>
                <p:nvSpPr>
                  <p:cNvPr id="104222" name="Rectangle 109"/>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23" name="Rectangle 110"/>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24" name="Rectangle 111"/>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25" name="Line 112"/>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26" name="Line 113"/>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21" name="Line 114"/>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27" name="Group 115"/>
              <p:cNvGrpSpPr>
                <a:grpSpLocks/>
              </p:cNvGrpSpPr>
              <p:nvPr/>
            </p:nvGrpSpPr>
            <p:grpSpPr bwMode="auto">
              <a:xfrm>
                <a:off x="1728" y="2448"/>
                <a:ext cx="864" cy="99"/>
                <a:chOff x="144" y="2736"/>
                <a:chExt cx="1680" cy="192"/>
              </a:xfrm>
            </p:grpSpPr>
            <p:grpSp>
              <p:nvGrpSpPr>
                <p:cNvPr id="28" name="Group 116"/>
                <p:cNvGrpSpPr>
                  <a:grpSpLocks/>
                </p:cNvGrpSpPr>
                <p:nvPr/>
              </p:nvGrpSpPr>
              <p:grpSpPr bwMode="auto">
                <a:xfrm>
                  <a:off x="144" y="2736"/>
                  <a:ext cx="1680" cy="192"/>
                  <a:chOff x="576" y="816"/>
                  <a:chExt cx="1680" cy="192"/>
                </a:xfrm>
              </p:grpSpPr>
              <p:sp>
                <p:nvSpPr>
                  <p:cNvPr id="104215" name="Rectangle 117"/>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16" name="Rectangle 118"/>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17" name="Rectangle 119"/>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18" name="Line 120"/>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19" name="Line 121"/>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14" name="Line 122"/>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29" name="Group 123"/>
              <p:cNvGrpSpPr>
                <a:grpSpLocks/>
              </p:cNvGrpSpPr>
              <p:nvPr/>
            </p:nvGrpSpPr>
            <p:grpSpPr bwMode="auto">
              <a:xfrm>
                <a:off x="1728" y="2544"/>
                <a:ext cx="864" cy="99"/>
                <a:chOff x="144" y="2736"/>
                <a:chExt cx="1680" cy="192"/>
              </a:xfrm>
            </p:grpSpPr>
            <p:grpSp>
              <p:nvGrpSpPr>
                <p:cNvPr id="30" name="Group 124"/>
                <p:cNvGrpSpPr>
                  <a:grpSpLocks/>
                </p:cNvGrpSpPr>
                <p:nvPr/>
              </p:nvGrpSpPr>
              <p:grpSpPr bwMode="auto">
                <a:xfrm>
                  <a:off x="144" y="2736"/>
                  <a:ext cx="1680" cy="192"/>
                  <a:chOff x="576" y="816"/>
                  <a:chExt cx="1680" cy="192"/>
                </a:xfrm>
              </p:grpSpPr>
              <p:sp>
                <p:nvSpPr>
                  <p:cNvPr id="104208" name="Rectangle 125"/>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09" name="Rectangle 126"/>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10" name="Rectangle 127"/>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11" name="Line 128"/>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12" name="Line 129"/>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07" name="Line 130"/>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31" name="Group 131"/>
              <p:cNvGrpSpPr>
                <a:grpSpLocks/>
              </p:cNvGrpSpPr>
              <p:nvPr/>
            </p:nvGrpSpPr>
            <p:grpSpPr bwMode="auto">
              <a:xfrm>
                <a:off x="1728" y="2640"/>
                <a:ext cx="864" cy="99"/>
                <a:chOff x="144" y="2736"/>
                <a:chExt cx="1680" cy="192"/>
              </a:xfrm>
            </p:grpSpPr>
            <p:grpSp>
              <p:nvGrpSpPr>
                <p:cNvPr id="102218" name="Group 132"/>
                <p:cNvGrpSpPr>
                  <a:grpSpLocks/>
                </p:cNvGrpSpPr>
                <p:nvPr/>
              </p:nvGrpSpPr>
              <p:grpSpPr bwMode="auto">
                <a:xfrm>
                  <a:off x="144" y="2736"/>
                  <a:ext cx="1680" cy="192"/>
                  <a:chOff x="576" y="816"/>
                  <a:chExt cx="1680" cy="192"/>
                </a:xfrm>
              </p:grpSpPr>
              <p:sp>
                <p:nvSpPr>
                  <p:cNvPr id="104201" name="Rectangle 133"/>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202" name="Rectangle 134"/>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03" name="Rectangle 135"/>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204" name="Line 136"/>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205" name="Line 137"/>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200" name="Line 138"/>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280" name="Group 139"/>
              <p:cNvGrpSpPr>
                <a:grpSpLocks/>
              </p:cNvGrpSpPr>
              <p:nvPr/>
            </p:nvGrpSpPr>
            <p:grpSpPr bwMode="auto">
              <a:xfrm>
                <a:off x="1728" y="2736"/>
                <a:ext cx="864" cy="99"/>
                <a:chOff x="144" y="2736"/>
                <a:chExt cx="1680" cy="192"/>
              </a:xfrm>
            </p:grpSpPr>
            <p:grpSp>
              <p:nvGrpSpPr>
                <p:cNvPr id="102342" name="Group 140"/>
                <p:cNvGrpSpPr>
                  <a:grpSpLocks/>
                </p:cNvGrpSpPr>
                <p:nvPr/>
              </p:nvGrpSpPr>
              <p:grpSpPr bwMode="auto">
                <a:xfrm>
                  <a:off x="144" y="2736"/>
                  <a:ext cx="1680" cy="192"/>
                  <a:chOff x="576" y="816"/>
                  <a:chExt cx="1680" cy="192"/>
                </a:xfrm>
              </p:grpSpPr>
              <p:sp>
                <p:nvSpPr>
                  <p:cNvPr id="104194" name="Rectangle 141"/>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95" name="Rectangle 142"/>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96" name="Rectangle 143"/>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97" name="Line 144"/>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98" name="Line 145"/>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93" name="Line 146"/>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404" name="Group 147"/>
              <p:cNvGrpSpPr>
                <a:grpSpLocks/>
              </p:cNvGrpSpPr>
              <p:nvPr/>
            </p:nvGrpSpPr>
            <p:grpSpPr bwMode="auto">
              <a:xfrm>
                <a:off x="1728" y="2832"/>
                <a:ext cx="864" cy="99"/>
                <a:chOff x="144" y="2736"/>
                <a:chExt cx="1680" cy="192"/>
              </a:xfrm>
            </p:grpSpPr>
            <p:grpSp>
              <p:nvGrpSpPr>
                <p:cNvPr id="102466" name="Group 148"/>
                <p:cNvGrpSpPr>
                  <a:grpSpLocks/>
                </p:cNvGrpSpPr>
                <p:nvPr/>
              </p:nvGrpSpPr>
              <p:grpSpPr bwMode="auto">
                <a:xfrm>
                  <a:off x="144" y="2736"/>
                  <a:ext cx="1680" cy="192"/>
                  <a:chOff x="576" y="816"/>
                  <a:chExt cx="1680" cy="192"/>
                </a:xfrm>
              </p:grpSpPr>
              <p:sp>
                <p:nvSpPr>
                  <p:cNvPr id="104187" name="Rectangle 149"/>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88" name="Rectangle 150"/>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89" name="Rectangle 151"/>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90" name="Line 152"/>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91" name="Line 153"/>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86" name="Line 154"/>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528" name="Group 155"/>
              <p:cNvGrpSpPr>
                <a:grpSpLocks/>
              </p:cNvGrpSpPr>
              <p:nvPr/>
            </p:nvGrpSpPr>
            <p:grpSpPr bwMode="auto">
              <a:xfrm>
                <a:off x="1728" y="2928"/>
                <a:ext cx="864" cy="99"/>
                <a:chOff x="144" y="2736"/>
                <a:chExt cx="1680" cy="192"/>
              </a:xfrm>
            </p:grpSpPr>
            <p:grpSp>
              <p:nvGrpSpPr>
                <p:cNvPr id="102590" name="Group 156"/>
                <p:cNvGrpSpPr>
                  <a:grpSpLocks/>
                </p:cNvGrpSpPr>
                <p:nvPr/>
              </p:nvGrpSpPr>
              <p:grpSpPr bwMode="auto">
                <a:xfrm>
                  <a:off x="144" y="2736"/>
                  <a:ext cx="1680" cy="192"/>
                  <a:chOff x="576" y="816"/>
                  <a:chExt cx="1680" cy="192"/>
                </a:xfrm>
              </p:grpSpPr>
              <p:sp>
                <p:nvSpPr>
                  <p:cNvPr id="104180" name="Rectangle 157"/>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81" name="Rectangle 158"/>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82" name="Rectangle 159"/>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83" name="Line 160"/>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84" name="Line 161"/>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79" name="Line 162"/>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666" name="Group 163"/>
              <p:cNvGrpSpPr>
                <a:grpSpLocks/>
              </p:cNvGrpSpPr>
              <p:nvPr/>
            </p:nvGrpSpPr>
            <p:grpSpPr bwMode="auto">
              <a:xfrm>
                <a:off x="1728" y="3024"/>
                <a:ext cx="864" cy="99"/>
                <a:chOff x="144" y="2736"/>
                <a:chExt cx="1680" cy="192"/>
              </a:xfrm>
            </p:grpSpPr>
            <p:grpSp>
              <p:nvGrpSpPr>
                <p:cNvPr id="102667" name="Group 164"/>
                <p:cNvGrpSpPr>
                  <a:grpSpLocks/>
                </p:cNvGrpSpPr>
                <p:nvPr/>
              </p:nvGrpSpPr>
              <p:grpSpPr bwMode="auto">
                <a:xfrm>
                  <a:off x="144" y="2736"/>
                  <a:ext cx="1680" cy="192"/>
                  <a:chOff x="576" y="816"/>
                  <a:chExt cx="1680" cy="192"/>
                </a:xfrm>
              </p:grpSpPr>
              <p:sp>
                <p:nvSpPr>
                  <p:cNvPr id="104173" name="Rectangle 165"/>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74" name="Rectangle 166"/>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75" name="Rectangle 167"/>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76" name="Line 168"/>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77" name="Line 169"/>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72" name="Line 170"/>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668" name="Group 171"/>
              <p:cNvGrpSpPr>
                <a:grpSpLocks/>
              </p:cNvGrpSpPr>
              <p:nvPr/>
            </p:nvGrpSpPr>
            <p:grpSpPr bwMode="auto">
              <a:xfrm>
                <a:off x="1728" y="3120"/>
                <a:ext cx="864" cy="99"/>
                <a:chOff x="144" y="2736"/>
                <a:chExt cx="1680" cy="192"/>
              </a:xfrm>
            </p:grpSpPr>
            <p:grpSp>
              <p:nvGrpSpPr>
                <p:cNvPr id="102669" name="Group 172"/>
                <p:cNvGrpSpPr>
                  <a:grpSpLocks/>
                </p:cNvGrpSpPr>
                <p:nvPr/>
              </p:nvGrpSpPr>
              <p:grpSpPr bwMode="auto">
                <a:xfrm>
                  <a:off x="144" y="2736"/>
                  <a:ext cx="1680" cy="192"/>
                  <a:chOff x="576" y="816"/>
                  <a:chExt cx="1680" cy="192"/>
                </a:xfrm>
              </p:grpSpPr>
              <p:sp>
                <p:nvSpPr>
                  <p:cNvPr id="104166" name="Rectangle 173"/>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67" name="Rectangle 174"/>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68" name="Rectangle 175"/>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69" name="Line 176"/>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70" name="Line 177"/>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65" name="Line 178"/>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741" name="Group 179"/>
              <p:cNvGrpSpPr>
                <a:grpSpLocks/>
              </p:cNvGrpSpPr>
              <p:nvPr/>
            </p:nvGrpSpPr>
            <p:grpSpPr bwMode="auto">
              <a:xfrm>
                <a:off x="1728" y="3216"/>
                <a:ext cx="864" cy="99"/>
                <a:chOff x="144" y="2736"/>
                <a:chExt cx="1680" cy="192"/>
              </a:xfrm>
            </p:grpSpPr>
            <p:grpSp>
              <p:nvGrpSpPr>
                <p:cNvPr id="102742" name="Group 180"/>
                <p:cNvGrpSpPr>
                  <a:grpSpLocks/>
                </p:cNvGrpSpPr>
                <p:nvPr/>
              </p:nvGrpSpPr>
              <p:grpSpPr bwMode="auto">
                <a:xfrm>
                  <a:off x="144" y="2736"/>
                  <a:ext cx="1680" cy="192"/>
                  <a:chOff x="576" y="816"/>
                  <a:chExt cx="1680" cy="192"/>
                </a:xfrm>
              </p:grpSpPr>
              <p:sp>
                <p:nvSpPr>
                  <p:cNvPr id="104159" name="Rectangle 181"/>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60" name="Rectangle 182"/>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61" name="Rectangle 183"/>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62" name="Line 184"/>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63" name="Line 185"/>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58" name="Line 186"/>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743" name="Group 187"/>
              <p:cNvGrpSpPr>
                <a:grpSpLocks/>
              </p:cNvGrpSpPr>
              <p:nvPr/>
            </p:nvGrpSpPr>
            <p:grpSpPr bwMode="auto">
              <a:xfrm>
                <a:off x="1728" y="3312"/>
                <a:ext cx="864" cy="99"/>
                <a:chOff x="144" y="2736"/>
                <a:chExt cx="1680" cy="192"/>
              </a:xfrm>
            </p:grpSpPr>
            <p:grpSp>
              <p:nvGrpSpPr>
                <p:cNvPr id="102744" name="Group 188"/>
                <p:cNvGrpSpPr>
                  <a:grpSpLocks/>
                </p:cNvGrpSpPr>
                <p:nvPr/>
              </p:nvGrpSpPr>
              <p:grpSpPr bwMode="auto">
                <a:xfrm>
                  <a:off x="144" y="2736"/>
                  <a:ext cx="1680" cy="192"/>
                  <a:chOff x="576" y="816"/>
                  <a:chExt cx="1680" cy="192"/>
                </a:xfrm>
              </p:grpSpPr>
              <p:sp>
                <p:nvSpPr>
                  <p:cNvPr id="104152" name="Rectangle 189"/>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4153" name="Rectangle 190"/>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54" name="Rectangle 191"/>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155" name="Line 192"/>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4156" name="Line 193"/>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4151" name="Line 194"/>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grpSp>
          <p:nvGrpSpPr>
            <p:cNvPr id="102768" name="Group 195"/>
            <p:cNvGrpSpPr>
              <a:grpSpLocks/>
            </p:cNvGrpSpPr>
            <p:nvPr/>
          </p:nvGrpSpPr>
          <p:grpSpPr bwMode="auto">
            <a:xfrm>
              <a:off x="576" y="1680"/>
              <a:ext cx="864" cy="96"/>
              <a:chOff x="2880" y="1200"/>
              <a:chExt cx="1728" cy="385"/>
            </a:xfrm>
          </p:grpSpPr>
          <p:sp>
            <p:nvSpPr>
              <p:cNvPr id="104054" name="Rectangle 196"/>
              <p:cNvSpPr>
                <a:spLocks noChangeArrowheads="1"/>
              </p:cNvSpPr>
              <p:nvPr/>
            </p:nvSpPr>
            <p:spPr bwMode="auto">
              <a:xfrm>
                <a:off x="2929" y="1200"/>
                <a:ext cx="1631" cy="384"/>
              </a:xfrm>
              <a:prstGeom prst="rect">
                <a:avLst/>
              </a:prstGeom>
              <a:solidFill>
                <a:srgbClr val="5F5F5F"/>
              </a:solidFill>
              <a:ln w="3175">
                <a:solidFill>
                  <a:schemeClr val="tx1"/>
                </a:solidFill>
                <a:miter lim="800000"/>
                <a:headEnd/>
                <a:tailEnd/>
              </a:ln>
            </p:spPr>
            <p:txBody>
              <a:bodyPr wrap="none" anchor="ctr"/>
              <a:lstStyle/>
              <a:p>
                <a:pPr algn="ctr">
                  <a:spcBef>
                    <a:spcPct val="50000"/>
                  </a:spcBef>
                </a:pPr>
                <a:endParaRPr lang="zh-CN" altLang="en-US"/>
              </a:p>
            </p:txBody>
          </p:sp>
          <p:sp>
            <p:nvSpPr>
              <p:cNvPr id="104055" name="Rectangle 197"/>
              <p:cNvSpPr>
                <a:spLocks noChangeArrowheads="1"/>
              </p:cNvSpPr>
              <p:nvPr/>
            </p:nvSpPr>
            <p:spPr bwMode="auto">
              <a:xfrm>
                <a:off x="288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4056" name="Line 198"/>
              <p:cNvSpPr>
                <a:spLocks noChangeShapeType="1"/>
              </p:cNvSpPr>
              <p:nvPr/>
            </p:nvSpPr>
            <p:spPr bwMode="auto">
              <a:xfrm>
                <a:off x="2929" y="1583"/>
                <a:ext cx="1633" cy="2"/>
              </a:xfrm>
              <a:prstGeom prst="line">
                <a:avLst/>
              </a:prstGeom>
              <a:noFill/>
              <a:ln w="3175">
                <a:solidFill>
                  <a:schemeClr val="tx1"/>
                </a:solidFill>
                <a:round/>
                <a:headEnd/>
                <a:tailEnd/>
              </a:ln>
            </p:spPr>
            <p:txBody>
              <a:bodyPr wrap="none" anchor="ctr"/>
              <a:lstStyle/>
              <a:p>
                <a:endParaRPr lang="zh-CN" altLang="en-US"/>
              </a:p>
            </p:txBody>
          </p:sp>
          <p:sp>
            <p:nvSpPr>
              <p:cNvPr id="104057" name="Line 199"/>
              <p:cNvSpPr>
                <a:spLocks noChangeShapeType="1"/>
              </p:cNvSpPr>
              <p:nvPr/>
            </p:nvSpPr>
            <p:spPr bwMode="auto">
              <a:xfrm>
                <a:off x="2929" y="1583"/>
                <a:ext cx="1633" cy="2"/>
              </a:xfrm>
              <a:prstGeom prst="line">
                <a:avLst/>
              </a:prstGeom>
              <a:noFill/>
              <a:ln w="9525">
                <a:solidFill>
                  <a:schemeClr val="tx1"/>
                </a:solidFill>
                <a:round/>
                <a:headEnd/>
                <a:tailEnd/>
              </a:ln>
            </p:spPr>
            <p:txBody>
              <a:bodyPr wrap="none" anchor="ctr"/>
              <a:lstStyle/>
              <a:p>
                <a:endParaRPr lang="zh-CN" altLang="en-US"/>
              </a:p>
            </p:txBody>
          </p:sp>
          <p:sp>
            <p:nvSpPr>
              <p:cNvPr id="104058" name="Rectangle 200"/>
              <p:cNvSpPr>
                <a:spLocks noChangeArrowheads="1"/>
              </p:cNvSpPr>
              <p:nvPr/>
            </p:nvSpPr>
            <p:spPr bwMode="auto">
              <a:xfrm flipV="1">
                <a:off x="3341"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59" name="Rectangle 201"/>
              <p:cNvSpPr>
                <a:spLocks noChangeArrowheads="1"/>
              </p:cNvSpPr>
              <p:nvPr/>
            </p:nvSpPr>
            <p:spPr bwMode="auto">
              <a:xfrm flipV="1">
                <a:off x="3341"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0" name="Rectangle 202"/>
              <p:cNvSpPr>
                <a:spLocks noChangeArrowheads="1"/>
              </p:cNvSpPr>
              <p:nvPr/>
            </p:nvSpPr>
            <p:spPr bwMode="auto">
              <a:xfrm flipV="1">
                <a:off x="3390"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1" name="Rectangle 203"/>
              <p:cNvSpPr>
                <a:spLocks noChangeArrowheads="1"/>
              </p:cNvSpPr>
              <p:nvPr/>
            </p:nvSpPr>
            <p:spPr bwMode="auto">
              <a:xfrm flipV="1">
                <a:off x="3390"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2" name="Rectangle 204"/>
              <p:cNvSpPr>
                <a:spLocks noChangeArrowheads="1"/>
              </p:cNvSpPr>
              <p:nvPr/>
            </p:nvSpPr>
            <p:spPr bwMode="auto">
              <a:xfrm flipV="1">
                <a:off x="3440"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3" name="Rectangle 205"/>
              <p:cNvSpPr>
                <a:spLocks noChangeArrowheads="1"/>
              </p:cNvSpPr>
              <p:nvPr/>
            </p:nvSpPr>
            <p:spPr bwMode="auto">
              <a:xfrm flipV="1">
                <a:off x="3439" y="1317"/>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4" name="Rectangle 206"/>
              <p:cNvSpPr>
                <a:spLocks noChangeArrowheads="1"/>
              </p:cNvSpPr>
              <p:nvPr/>
            </p:nvSpPr>
            <p:spPr bwMode="auto">
              <a:xfrm flipV="1">
                <a:off x="3489"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5" name="Rectangle 207"/>
              <p:cNvSpPr>
                <a:spLocks noChangeArrowheads="1"/>
              </p:cNvSpPr>
              <p:nvPr/>
            </p:nvSpPr>
            <p:spPr bwMode="auto">
              <a:xfrm flipV="1">
                <a:off x="3489"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6" name="Rectangle 208"/>
              <p:cNvSpPr>
                <a:spLocks noChangeArrowheads="1"/>
              </p:cNvSpPr>
              <p:nvPr/>
            </p:nvSpPr>
            <p:spPr bwMode="auto">
              <a:xfrm>
                <a:off x="3341"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7" name="Rectangle 209"/>
              <p:cNvSpPr>
                <a:spLocks noChangeArrowheads="1"/>
              </p:cNvSpPr>
              <p:nvPr/>
            </p:nvSpPr>
            <p:spPr bwMode="auto">
              <a:xfrm>
                <a:off x="3341"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8" name="Rectangle 210"/>
              <p:cNvSpPr>
                <a:spLocks noChangeArrowheads="1"/>
              </p:cNvSpPr>
              <p:nvPr/>
            </p:nvSpPr>
            <p:spPr bwMode="auto">
              <a:xfrm>
                <a:off x="3390"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69" name="Rectangle 211"/>
              <p:cNvSpPr>
                <a:spLocks noChangeArrowheads="1"/>
              </p:cNvSpPr>
              <p:nvPr/>
            </p:nvSpPr>
            <p:spPr bwMode="auto">
              <a:xfrm>
                <a:off x="3390"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0" name="Rectangle 212"/>
              <p:cNvSpPr>
                <a:spLocks noChangeArrowheads="1"/>
              </p:cNvSpPr>
              <p:nvPr/>
            </p:nvSpPr>
            <p:spPr bwMode="auto">
              <a:xfrm>
                <a:off x="3440"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1" name="Rectangle 213"/>
              <p:cNvSpPr>
                <a:spLocks noChangeArrowheads="1"/>
              </p:cNvSpPr>
              <p:nvPr/>
            </p:nvSpPr>
            <p:spPr bwMode="auto">
              <a:xfrm>
                <a:off x="3440"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2" name="Rectangle 214"/>
              <p:cNvSpPr>
                <a:spLocks noChangeArrowheads="1"/>
              </p:cNvSpPr>
              <p:nvPr/>
            </p:nvSpPr>
            <p:spPr bwMode="auto">
              <a:xfrm>
                <a:off x="3489"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3" name="Rectangle 215"/>
              <p:cNvSpPr>
                <a:spLocks noChangeArrowheads="1"/>
              </p:cNvSpPr>
              <p:nvPr/>
            </p:nvSpPr>
            <p:spPr bwMode="auto">
              <a:xfrm>
                <a:off x="3489"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4" name="Rectangle 216"/>
              <p:cNvSpPr>
                <a:spLocks noChangeArrowheads="1"/>
              </p:cNvSpPr>
              <p:nvPr/>
            </p:nvSpPr>
            <p:spPr bwMode="auto">
              <a:xfrm flipV="1">
                <a:off x="3637"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5" name="Rectangle 217"/>
              <p:cNvSpPr>
                <a:spLocks noChangeArrowheads="1"/>
              </p:cNvSpPr>
              <p:nvPr/>
            </p:nvSpPr>
            <p:spPr bwMode="auto">
              <a:xfrm flipV="1">
                <a:off x="3637"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6" name="Rectangle 218"/>
              <p:cNvSpPr>
                <a:spLocks noChangeArrowheads="1"/>
              </p:cNvSpPr>
              <p:nvPr/>
            </p:nvSpPr>
            <p:spPr bwMode="auto">
              <a:xfrm flipV="1">
                <a:off x="3687"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7" name="Rectangle 219"/>
              <p:cNvSpPr>
                <a:spLocks noChangeArrowheads="1"/>
              </p:cNvSpPr>
              <p:nvPr/>
            </p:nvSpPr>
            <p:spPr bwMode="auto">
              <a:xfrm flipV="1">
                <a:off x="3687"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8" name="Rectangle 220"/>
              <p:cNvSpPr>
                <a:spLocks noChangeArrowheads="1"/>
              </p:cNvSpPr>
              <p:nvPr/>
            </p:nvSpPr>
            <p:spPr bwMode="auto">
              <a:xfrm flipV="1">
                <a:off x="3736"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79" name="Rectangle 221"/>
              <p:cNvSpPr>
                <a:spLocks noChangeArrowheads="1"/>
              </p:cNvSpPr>
              <p:nvPr/>
            </p:nvSpPr>
            <p:spPr bwMode="auto">
              <a:xfrm flipV="1">
                <a:off x="3735" y="1317"/>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0" name="Rectangle 222"/>
              <p:cNvSpPr>
                <a:spLocks noChangeArrowheads="1"/>
              </p:cNvSpPr>
              <p:nvPr/>
            </p:nvSpPr>
            <p:spPr bwMode="auto">
              <a:xfrm flipV="1">
                <a:off x="3786"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1" name="Rectangle 223"/>
              <p:cNvSpPr>
                <a:spLocks noChangeArrowheads="1"/>
              </p:cNvSpPr>
              <p:nvPr/>
            </p:nvSpPr>
            <p:spPr bwMode="auto">
              <a:xfrm flipV="1">
                <a:off x="3786"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2" name="Rectangle 224"/>
              <p:cNvSpPr>
                <a:spLocks noChangeArrowheads="1"/>
              </p:cNvSpPr>
              <p:nvPr/>
            </p:nvSpPr>
            <p:spPr bwMode="auto">
              <a:xfrm>
                <a:off x="3637"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3" name="Rectangle 225"/>
              <p:cNvSpPr>
                <a:spLocks noChangeArrowheads="1"/>
              </p:cNvSpPr>
              <p:nvPr/>
            </p:nvSpPr>
            <p:spPr bwMode="auto">
              <a:xfrm>
                <a:off x="3637"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4" name="Rectangle 226"/>
              <p:cNvSpPr>
                <a:spLocks noChangeArrowheads="1"/>
              </p:cNvSpPr>
              <p:nvPr/>
            </p:nvSpPr>
            <p:spPr bwMode="auto">
              <a:xfrm>
                <a:off x="3687"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5" name="Rectangle 227"/>
              <p:cNvSpPr>
                <a:spLocks noChangeArrowheads="1"/>
              </p:cNvSpPr>
              <p:nvPr/>
            </p:nvSpPr>
            <p:spPr bwMode="auto">
              <a:xfrm>
                <a:off x="3687"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6" name="Rectangle 228"/>
              <p:cNvSpPr>
                <a:spLocks noChangeArrowheads="1"/>
              </p:cNvSpPr>
              <p:nvPr/>
            </p:nvSpPr>
            <p:spPr bwMode="auto">
              <a:xfrm>
                <a:off x="3736"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7" name="Rectangle 229"/>
              <p:cNvSpPr>
                <a:spLocks noChangeArrowheads="1"/>
              </p:cNvSpPr>
              <p:nvPr/>
            </p:nvSpPr>
            <p:spPr bwMode="auto">
              <a:xfrm>
                <a:off x="3736"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8" name="Rectangle 230"/>
              <p:cNvSpPr>
                <a:spLocks noChangeArrowheads="1"/>
              </p:cNvSpPr>
              <p:nvPr/>
            </p:nvSpPr>
            <p:spPr bwMode="auto">
              <a:xfrm>
                <a:off x="3786"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89" name="Rectangle 231"/>
              <p:cNvSpPr>
                <a:spLocks noChangeArrowheads="1"/>
              </p:cNvSpPr>
              <p:nvPr/>
            </p:nvSpPr>
            <p:spPr bwMode="auto">
              <a:xfrm>
                <a:off x="3786"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0" name="Rectangle 232"/>
              <p:cNvSpPr>
                <a:spLocks noChangeArrowheads="1"/>
              </p:cNvSpPr>
              <p:nvPr/>
            </p:nvSpPr>
            <p:spPr bwMode="auto">
              <a:xfrm flipV="1">
                <a:off x="3933"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1" name="Rectangle 233"/>
              <p:cNvSpPr>
                <a:spLocks noChangeArrowheads="1"/>
              </p:cNvSpPr>
              <p:nvPr/>
            </p:nvSpPr>
            <p:spPr bwMode="auto">
              <a:xfrm flipV="1">
                <a:off x="3933"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2" name="Rectangle 234"/>
              <p:cNvSpPr>
                <a:spLocks noChangeArrowheads="1"/>
              </p:cNvSpPr>
              <p:nvPr/>
            </p:nvSpPr>
            <p:spPr bwMode="auto">
              <a:xfrm flipV="1">
                <a:off x="3982"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3" name="Rectangle 235"/>
              <p:cNvSpPr>
                <a:spLocks noChangeArrowheads="1"/>
              </p:cNvSpPr>
              <p:nvPr/>
            </p:nvSpPr>
            <p:spPr bwMode="auto">
              <a:xfrm flipV="1">
                <a:off x="3982"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4" name="Rectangle 236"/>
              <p:cNvSpPr>
                <a:spLocks noChangeArrowheads="1"/>
              </p:cNvSpPr>
              <p:nvPr/>
            </p:nvSpPr>
            <p:spPr bwMode="auto">
              <a:xfrm>
                <a:off x="3933" y="141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5" name="Rectangle 237"/>
              <p:cNvSpPr>
                <a:spLocks noChangeArrowheads="1"/>
              </p:cNvSpPr>
              <p:nvPr/>
            </p:nvSpPr>
            <p:spPr bwMode="auto">
              <a:xfrm>
                <a:off x="3933" y="1461"/>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6" name="Rectangle 238"/>
              <p:cNvSpPr>
                <a:spLocks noChangeArrowheads="1"/>
              </p:cNvSpPr>
              <p:nvPr/>
            </p:nvSpPr>
            <p:spPr bwMode="auto">
              <a:xfrm>
                <a:off x="3982" y="141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7" name="Rectangle 239"/>
              <p:cNvSpPr>
                <a:spLocks noChangeArrowheads="1"/>
              </p:cNvSpPr>
              <p:nvPr/>
            </p:nvSpPr>
            <p:spPr bwMode="auto">
              <a:xfrm>
                <a:off x="3982" y="1461"/>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8" name="Rectangle 240"/>
              <p:cNvSpPr>
                <a:spLocks noChangeArrowheads="1"/>
              </p:cNvSpPr>
              <p:nvPr/>
            </p:nvSpPr>
            <p:spPr bwMode="auto">
              <a:xfrm>
                <a:off x="2979" y="1440"/>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99" name="Rectangle 241"/>
              <p:cNvSpPr>
                <a:spLocks noChangeArrowheads="1"/>
              </p:cNvSpPr>
              <p:nvPr/>
            </p:nvSpPr>
            <p:spPr bwMode="auto">
              <a:xfrm>
                <a:off x="2979"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100" name="Rectangle 242"/>
              <p:cNvSpPr>
                <a:spLocks noChangeArrowheads="1"/>
              </p:cNvSpPr>
              <p:nvPr/>
            </p:nvSpPr>
            <p:spPr bwMode="auto">
              <a:xfrm>
                <a:off x="3176" y="1488"/>
                <a:ext cx="50"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101" name="Rectangle 243"/>
              <p:cNvSpPr>
                <a:spLocks noChangeArrowheads="1"/>
              </p:cNvSpPr>
              <p:nvPr/>
            </p:nvSpPr>
            <p:spPr bwMode="auto">
              <a:xfrm>
                <a:off x="3078"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grpSp>
            <p:nvGrpSpPr>
              <p:cNvPr id="102769" name="Group 244"/>
              <p:cNvGrpSpPr>
                <a:grpSpLocks/>
              </p:cNvGrpSpPr>
              <p:nvPr/>
            </p:nvGrpSpPr>
            <p:grpSpPr bwMode="auto">
              <a:xfrm>
                <a:off x="4096" y="1236"/>
                <a:ext cx="346" cy="144"/>
                <a:chOff x="2400" y="1224"/>
                <a:chExt cx="336" cy="144"/>
              </a:xfrm>
            </p:grpSpPr>
            <p:sp>
              <p:nvSpPr>
                <p:cNvPr id="104120" name="Rectangle 245"/>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4121" name="Rectangle 246"/>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2" name="Rectangle 247"/>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3" name="Rectangle 248"/>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4" name="Rectangle 249"/>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5" name="Rectangle 250"/>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6" name="Rectangle 251"/>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7" name="Rectangle 252"/>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28" name="Rectangle 253"/>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0" name="Group 254"/>
              <p:cNvGrpSpPr>
                <a:grpSpLocks/>
              </p:cNvGrpSpPr>
              <p:nvPr/>
            </p:nvGrpSpPr>
            <p:grpSpPr bwMode="auto">
              <a:xfrm>
                <a:off x="4095" y="1396"/>
                <a:ext cx="345" cy="144"/>
                <a:chOff x="2400" y="1224"/>
                <a:chExt cx="336" cy="144"/>
              </a:xfrm>
            </p:grpSpPr>
            <p:sp>
              <p:nvSpPr>
                <p:cNvPr id="104111" name="Rectangle 255"/>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4112" name="Rectangle 256"/>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3" name="Rectangle 257"/>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4" name="Rectangle 258"/>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5" name="Rectangle 259"/>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6" name="Rectangle 260"/>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7" name="Rectangle 261"/>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8" name="Rectangle 262"/>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9" name="Rectangle 263"/>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1" name="Group 264"/>
              <p:cNvGrpSpPr>
                <a:grpSpLocks/>
              </p:cNvGrpSpPr>
              <p:nvPr/>
            </p:nvGrpSpPr>
            <p:grpSpPr bwMode="auto">
              <a:xfrm>
                <a:off x="4481" y="1252"/>
                <a:ext cx="50" cy="96"/>
                <a:chOff x="2460" y="1392"/>
                <a:chExt cx="48" cy="96"/>
              </a:xfrm>
            </p:grpSpPr>
            <p:sp>
              <p:nvSpPr>
                <p:cNvPr id="104109" name="Rectangle 265"/>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4110" name="Rectangle 266"/>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2" name="Group 267"/>
              <p:cNvGrpSpPr>
                <a:grpSpLocks/>
              </p:cNvGrpSpPr>
              <p:nvPr/>
            </p:nvGrpSpPr>
            <p:grpSpPr bwMode="auto">
              <a:xfrm>
                <a:off x="4481" y="1428"/>
                <a:ext cx="50" cy="96"/>
                <a:chOff x="2460" y="1392"/>
                <a:chExt cx="48" cy="96"/>
              </a:xfrm>
            </p:grpSpPr>
            <p:sp>
              <p:nvSpPr>
                <p:cNvPr id="104107" name="Rectangle 268"/>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4108" name="Rectangle 269"/>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sp>
            <p:nvSpPr>
              <p:cNvPr id="104106" name="Rectangle 270"/>
              <p:cNvSpPr>
                <a:spLocks noChangeArrowheads="1"/>
              </p:cNvSpPr>
              <p:nvPr/>
            </p:nvSpPr>
            <p:spPr bwMode="auto">
              <a:xfrm>
                <a:off x="456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grpSp>
        <p:grpSp>
          <p:nvGrpSpPr>
            <p:cNvPr id="102773" name="Group 271"/>
            <p:cNvGrpSpPr>
              <a:grpSpLocks/>
            </p:cNvGrpSpPr>
            <p:nvPr/>
          </p:nvGrpSpPr>
          <p:grpSpPr bwMode="auto">
            <a:xfrm>
              <a:off x="576" y="1824"/>
              <a:ext cx="864" cy="96"/>
              <a:chOff x="2880" y="1200"/>
              <a:chExt cx="1728" cy="385"/>
            </a:xfrm>
          </p:grpSpPr>
          <p:sp>
            <p:nvSpPr>
              <p:cNvPr id="103979" name="Rectangle 272"/>
              <p:cNvSpPr>
                <a:spLocks noChangeArrowheads="1"/>
              </p:cNvSpPr>
              <p:nvPr/>
            </p:nvSpPr>
            <p:spPr bwMode="auto">
              <a:xfrm>
                <a:off x="2929" y="1200"/>
                <a:ext cx="1631" cy="384"/>
              </a:xfrm>
              <a:prstGeom prst="rect">
                <a:avLst/>
              </a:prstGeom>
              <a:solidFill>
                <a:srgbClr val="5F5F5F"/>
              </a:solidFill>
              <a:ln w="3175">
                <a:solidFill>
                  <a:schemeClr val="tx1"/>
                </a:solidFill>
                <a:miter lim="800000"/>
                <a:headEnd/>
                <a:tailEnd/>
              </a:ln>
            </p:spPr>
            <p:txBody>
              <a:bodyPr wrap="none" anchor="ctr"/>
              <a:lstStyle/>
              <a:p>
                <a:pPr algn="ctr">
                  <a:spcBef>
                    <a:spcPct val="50000"/>
                  </a:spcBef>
                </a:pPr>
                <a:endParaRPr lang="zh-CN" altLang="en-US"/>
              </a:p>
            </p:txBody>
          </p:sp>
          <p:sp>
            <p:nvSpPr>
              <p:cNvPr id="103980" name="Rectangle 273"/>
              <p:cNvSpPr>
                <a:spLocks noChangeArrowheads="1"/>
              </p:cNvSpPr>
              <p:nvPr/>
            </p:nvSpPr>
            <p:spPr bwMode="auto">
              <a:xfrm>
                <a:off x="288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3981" name="Line 274"/>
              <p:cNvSpPr>
                <a:spLocks noChangeShapeType="1"/>
              </p:cNvSpPr>
              <p:nvPr/>
            </p:nvSpPr>
            <p:spPr bwMode="auto">
              <a:xfrm>
                <a:off x="2929" y="1583"/>
                <a:ext cx="1633" cy="2"/>
              </a:xfrm>
              <a:prstGeom prst="line">
                <a:avLst/>
              </a:prstGeom>
              <a:noFill/>
              <a:ln w="3175">
                <a:solidFill>
                  <a:schemeClr val="tx1"/>
                </a:solidFill>
                <a:round/>
                <a:headEnd/>
                <a:tailEnd/>
              </a:ln>
            </p:spPr>
            <p:txBody>
              <a:bodyPr wrap="none" anchor="ctr"/>
              <a:lstStyle/>
              <a:p>
                <a:endParaRPr lang="zh-CN" altLang="en-US"/>
              </a:p>
            </p:txBody>
          </p:sp>
          <p:sp>
            <p:nvSpPr>
              <p:cNvPr id="103982" name="Line 275"/>
              <p:cNvSpPr>
                <a:spLocks noChangeShapeType="1"/>
              </p:cNvSpPr>
              <p:nvPr/>
            </p:nvSpPr>
            <p:spPr bwMode="auto">
              <a:xfrm>
                <a:off x="2929" y="1583"/>
                <a:ext cx="1633" cy="2"/>
              </a:xfrm>
              <a:prstGeom prst="line">
                <a:avLst/>
              </a:prstGeom>
              <a:noFill/>
              <a:ln w="9525">
                <a:solidFill>
                  <a:schemeClr val="tx1"/>
                </a:solidFill>
                <a:round/>
                <a:headEnd/>
                <a:tailEnd/>
              </a:ln>
            </p:spPr>
            <p:txBody>
              <a:bodyPr wrap="none" anchor="ctr"/>
              <a:lstStyle/>
              <a:p>
                <a:endParaRPr lang="zh-CN" altLang="en-US"/>
              </a:p>
            </p:txBody>
          </p:sp>
          <p:sp>
            <p:nvSpPr>
              <p:cNvPr id="103983" name="Rectangle 276"/>
              <p:cNvSpPr>
                <a:spLocks noChangeArrowheads="1"/>
              </p:cNvSpPr>
              <p:nvPr/>
            </p:nvSpPr>
            <p:spPr bwMode="auto">
              <a:xfrm flipV="1">
                <a:off x="3341"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4" name="Rectangle 277"/>
              <p:cNvSpPr>
                <a:spLocks noChangeArrowheads="1"/>
              </p:cNvSpPr>
              <p:nvPr/>
            </p:nvSpPr>
            <p:spPr bwMode="auto">
              <a:xfrm flipV="1">
                <a:off x="3341"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5" name="Rectangle 278"/>
              <p:cNvSpPr>
                <a:spLocks noChangeArrowheads="1"/>
              </p:cNvSpPr>
              <p:nvPr/>
            </p:nvSpPr>
            <p:spPr bwMode="auto">
              <a:xfrm flipV="1">
                <a:off x="3390"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6" name="Rectangle 279"/>
              <p:cNvSpPr>
                <a:spLocks noChangeArrowheads="1"/>
              </p:cNvSpPr>
              <p:nvPr/>
            </p:nvSpPr>
            <p:spPr bwMode="auto">
              <a:xfrm flipV="1">
                <a:off x="3390"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7" name="Rectangle 280"/>
              <p:cNvSpPr>
                <a:spLocks noChangeArrowheads="1"/>
              </p:cNvSpPr>
              <p:nvPr/>
            </p:nvSpPr>
            <p:spPr bwMode="auto">
              <a:xfrm flipV="1">
                <a:off x="3440"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8" name="Rectangle 281"/>
              <p:cNvSpPr>
                <a:spLocks noChangeArrowheads="1"/>
              </p:cNvSpPr>
              <p:nvPr/>
            </p:nvSpPr>
            <p:spPr bwMode="auto">
              <a:xfrm flipV="1">
                <a:off x="3439" y="1317"/>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89" name="Rectangle 282"/>
              <p:cNvSpPr>
                <a:spLocks noChangeArrowheads="1"/>
              </p:cNvSpPr>
              <p:nvPr/>
            </p:nvSpPr>
            <p:spPr bwMode="auto">
              <a:xfrm flipV="1">
                <a:off x="3489"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0" name="Rectangle 283"/>
              <p:cNvSpPr>
                <a:spLocks noChangeArrowheads="1"/>
              </p:cNvSpPr>
              <p:nvPr/>
            </p:nvSpPr>
            <p:spPr bwMode="auto">
              <a:xfrm flipV="1">
                <a:off x="3489"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1" name="Rectangle 284"/>
              <p:cNvSpPr>
                <a:spLocks noChangeArrowheads="1"/>
              </p:cNvSpPr>
              <p:nvPr/>
            </p:nvSpPr>
            <p:spPr bwMode="auto">
              <a:xfrm>
                <a:off x="3341"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2" name="Rectangle 285"/>
              <p:cNvSpPr>
                <a:spLocks noChangeArrowheads="1"/>
              </p:cNvSpPr>
              <p:nvPr/>
            </p:nvSpPr>
            <p:spPr bwMode="auto">
              <a:xfrm>
                <a:off x="3341"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3" name="Rectangle 286"/>
              <p:cNvSpPr>
                <a:spLocks noChangeArrowheads="1"/>
              </p:cNvSpPr>
              <p:nvPr/>
            </p:nvSpPr>
            <p:spPr bwMode="auto">
              <a:xfrm>
                <a:off x="3390"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4" name="Rectangle 287"/>
              <p:cNvSpPr>
                <a:spLocks noChangeArrowheads="1"/>
              </p:cNvSpPr>
              <p:nvPr/>
            </p:nvSpPr>
            <p:spPr bwMode="auto">
              <a:xfrm>
                <a:off x="3390"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5" name="Rectangle 288"/>
              <p:cNvSpPr>
                <a:spLocks noChangeArrowheads="1"/>
              </p:cNvSpPr>
              <p:nvPr/>
            </p:nvSpPr>
            <p:spPr bwMode="auto">
              <a:xfrm>
                <a:off x="3440"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6" name="Rectangle 289"/>
              <p:cNvSpPr>
                <a:spLocks noChangeArrowheads="1"/>
              </p:cNvSpPr>
              <p:nvPr/>
            </p:nvSpPr>
            <p:spPr bwMode="auto">
              <a:xfrm>
                <a:off x="3440"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7" name="Rectangle 290"/>
              <p:cNvSpPr>
                <a:spLocks noChangeArrowheads="1"/>
              </p:cNvSpPr>
              <p:nvPr/>
            </p:nvSpPr>
            <p:spPr bwMode="auto">
              <a:xfrm>
                <a:off x="3489"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8" name="Rectangle 291"/>
              <p:cNvSpPr>
                <a:spLocks noChangeArrowheads="1"/>
              </p:cNvSpPr>
              <p:nvPr/>
            </p:nvSpPr>
            <p:spPr bwMode="auto">
              <a:xfrm>
                <a:off x="3489"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3999" name="Rectangle 292"/>
              <p:cNvSpPr>
                <a:spLocks noChangeArrowheads="1"/>
              </p:cNvSpPr>
              <p:nvPr/>
            </p:nvSpPr>
            <p:spPr bwMode="auto">
              <a:xfrm flipV="1">
                <a:off x="3637"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0" name="Rectangle 293"/>
              <p:cNvSpPr>
                <a:spLocks noChangeArrowheads="1"/>
              </p:cNvSpPr>
              <p:nvPr/>
            </p:nvSpPr>
            <p:spPr bwMode="auto">
              <a:xfrm flipV="1">
                <a:off x="3637"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1" name="Rectangle 294"/>
              <p:cNvSpPr>
                <a:spLocks noChangeArrowheads="1"/>
              </p:cNvSpPr>
              <p:nvPr/>
            </p:nvSpPr>
            <p:spPr bwMode="auto">
              <a:xfrm flipV="1">
                <a:off x="3687"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2" name="Rectangle 295"/>
              <p:cNvSpPr>
                <a:spLocks noChangeArrowheads="1"/>
              </p:cNvSpPr>
              <p:nvPr/>
            </p:nvSpPr>
            <p:spPr bwMode="auto">
              <a:xfrm flipV="1">
                <a:off x="3687"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3" name="Rectangle 296"/>
              <p:cNvSpPr>
                <a:spLocks noChangeArrowheads="1"/>
              </p:cNvSpPr>
              <p:nvPr/>
            </p:nvSpPr>
            <p:spPr bwMode="auto">
              <a:xfrm flipV="1">
                <a:off x="3736"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4" name="Rectangle 297"/>
              <p:cNvSpPr>
                <a:spLocks noChangeArrowheads="1"/>
              </p:cNvSpPr>
              <p:nvPr/>
            </p:nvSpPr>
            <p:spPr bwMode="auto">
              <a:xfrm flipV="1">
                <a:off x="3735" y="1317"/>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5" name="Rectangle 298"/>
              <p:cNvSpPr>
                <a:spLocks noChangeArrowheads="1"/>
              </p:cNvSpPr>
              <p:nvPr/>
            </p:nvSpPr>
            <p:spPr bwMode="auto">
              <a:xfrm flipV="1">
                <a:off x="3786"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6" name="Rectangle 299"/>
              <p:cNvSpPr>
                <a:spLocks noChangeArrowheads="1"/>
              </p:cNvSpPr>
              <p:nvPr/>
            </p:nvSpPr>
            <p:spPr bwMode="auto">
              <a:xfrm flipV="1">
                <a:off x="3786"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7" name="Rectangle 300"/>
              <p:cNvSpPr>
                <a:spLocks noChangeArrowheads="1"/>
              </p:cNvSpPr>
              <p:nvPr/>
            </p:nvSpPr>
            <p:spPr bwMode="auto">
              <a:xfrm>
                <a:off x="3637"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8" name="Rectangle 301"/>
              <p:cNvSpPr>
                <a:spLocks noChangeArrowheads="1"/>
              </p:cNvSpPr>
              <p:nvPr/>
            </p:nvSpPr>
            <p:spPr bwMode="auto">
              <a:xfrm>
                <a:off x="3637"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09" name="Rectangle 302"/>
              <p:cNvSpPr>
                <a:spLocks noChangeArrowheads="1"/>
              </p:cNvSpPr>
              <p:nvPr/>
            </p:nvSpPr>
            <p:spPr bwMode="auto">
              <a:xfrm>
                <a:off x="3687"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0" name="Rectangle 303"/>
              <p:cNvSpPr>
                <a:spLocks noChangeArrowheads="1"/>
              </p:cNvSpPr>
              <p:nvPr/>
            </p:nvSpPr>
            <p:spPr bwMode="auto">
              <a:xfrm>
                <a:off x="3687"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1" name="Rectangle 304"/>
              <p:cNvSpPr>
                <a:spLocks noChangeArrowheads="1"/>
              </p:cNvSpPr>
              <p:nvPr/>
            </p:nvSpPr>
            <p:spPr bwMode="auto">
              <a:xfrm>
                <a:off x="3736"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2" name="Rectangle 305"/>
              <p:cNvSpPr>
                <a:spLocks noChangeArrowheads="1"/>
              </p:cNvSpPr>
              <p:nvPr/>
            </p:nvSpPr>
            <p:spPr bwMode="auto">
              <a:xfrm>
                <a:off x="3736"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3" name="Rectangle 306"/>
              <p:cNvSpPr>
                <a:spLocks noChangeArrowheads="1"/>
              </p:cNvSpPr>
              <p:nvPr/>
            </p:nvSpPr>
            <p:spPr bwMode="auto">
              <a:xfrm>
                <a:off x="3786"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4" name="Rectangle 307"/>
              <p:cNvSpPr>
                <a:spLocks noChangeArrowheads="1"/>
              </p:cNvSpPr>
              <p:nvPr/>
            </p:nvSpPr>
            <p:spPr bwMode="auto">
              <a:xfrm>
                <a:off x="3786"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5" name="Rectangle 308"/>
              <p:cNvSpPr>
                <a:spLocks noChangeArrowheads="1"/>
              </p:cNvSpPr>
              <p:nvPr/>
            </p:nvSpPr>
            <p:spPr bwMode="auto">
              <a:xfrm flipV="1">
                <a:off x="3933"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6" name="Rectangle 309"/>
              <p:cNvSpPr>
                <a:spLocks noChangeArrowheads="1"/>
              </p:cNvSpPr>
              <p:nvPr/>
            </p:nvSpPr>
            <p:spPr bwMode="auto">
              <a:xfrm flipV="1">
                <a:off x="3933"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7" name="Rectangle 310"/>
              <p:cNvSpPr>
                <a:spLocks noChangeArrowheads="1"/>
              </p:cNvSpPr>
              <p:nvPr/>
            </p:nvSpPr>
            <p:spPr bwMode="auto">
              <a:xfrm flipV="1">
                <a:off x="3982"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8" name="Rectangle 311"/>
              <p:cNvSpPr>
                <a:spLocks noChangeArrowheads="1"/>
              </p:cNvSpPr>
              <p:nvPr/>
            </p:nvSpPr>
            <p:spPr bwMode="auto">
              <a:xfrm flipV="1">
                <a:off x="3982"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19" name="Rectangle 312"/>
              <p:cNvSpPr>
                <a:spLocks noChangeArrowheads="1"/>
              </p:cNvSpPr>
              <p:nvPr/>
            </p:nvSpPr>
            <p:spPr bwMode="auto">
              <a:xfrm>
                <a:off x="3933" y="141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0" name="Rectangle 313"/>
              <p:cNvSpPr>
                <a:spLocks noChangeArrowheads="1"/>
              </p:cNvSpPr>
              <p:nvPr/>
            </p:nvSpPr>
            <p:spPr bwMode="auto">
              <a:xfrm>
                <a:off x="3933" y="1461"/>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1" name="Rectangle 314"/>
              <p:cNvSpPr>
                <a:spLocks noChangeArrowheads="1"/>
              </p:cNvSpPr>
              <p:nvPr/>
            </p:nvSpPr>
            <p:spPr bwMode="auto">
              <a:xfrm>
                <a:off x="3982" y="141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2" name="Rectangle 315"/>
              <p:cNvSpPr>
                <a:spLocks noChangeArrowheads="1"/>
              </p:cNvSpPr>
              <p:nvPr/>
            </p:nvSpPr>
            <p:spPr bwMode="auto">
              <a:xfrm>
                <a:off x="3982" y="1461"/>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3" name="Rectangle 316"/>
              <p:cNvSpPr>
                <a:spLocks noChangeArrowheads="1"/>
              </p:cNvSpPr>
              <p:nvPr/>
            </p:nvSpPr>
            <p:spPr bwMode="auto">
              <a:xfrm>
                <a:off x="2979" y="1440"/>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4" name="Rectangle 317"/>
              <p:cNvSpPr>
                <a:spLocks noChangeArrowheads="1"/>
              </p:cNvSpPr>
              <p:nvPr/>
            </p:nvSpPr>
            <p:spPr bwMode="auto">
              <a:xfrm>
                <a:off x="2979"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5" name="Rectangle 318"/>
              <p:cNvSpPr>
                <a:spLocks noChangeArrowheads="1"/>
              </p:cNvSpPr>
              <p:nvPr/>
            </p:nvSpPr>
            <p:spPr bwMode="auto">
              <a:xfrm>
                <a:off x="3176" y="1488"/>
                <a:ext cx="50"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4026" name="Rectangle 319"/>
              <p:cNvSpPr>
                <a:spLocks noChangeArrowheads="1"/>
              </p:cNvSpPr>
              <p:nvPr/>
            </p:nvSpPr>
            <p:spPr bwMode="auto">
              <a:xfrm>
                <a:off x="3078"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grpSp>
            <p:nvGrpSpPr>
              <p:cNvPr id="102774" name="Group 320"/>
              <p:cNvGrpSpPr>
                <a:grpSpLocks/>
              </p:cNvGrpSpPr>
              <p:nvPr/>
            </p:nvGrpSpPr>
            <p:grpSpPr bwMode="auto">
              <a:xfrm>
                <a:off x="4096" y="1236"/>
                <a:ext cx="346" cy="144"/>
                <a:chOff x="2400" y="1224"/>
                <a:chExt cx="336" cy="144"/>
              </a:xfrm>
            </p:grpSpPr>
            <p:sp>
              <p:nvSpPr>
                <p:cNvPr id="104045" name="Rectangle 321"/>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4046" name="Rectangle 322"/>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7" name="Rectangle 323"/>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8" name="Rectangle 324"/>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9" name="Rectangle 325"/>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50" name="Rectangle 326"/>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51" name="Rectangle 327"/>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52" name="Rectangle 328"/>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53" name="Rectangle 329"/>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5" name="Group 330"/>
              <p:cNvGrpSpPr>
                <a:grpSpLocks/>
              </p:cNvGrpSpPr>
              <p:nvPr/>
            </p:nvGrpSpPr>
            <p:grpSpPr bwMode="auto">
              <a:xfrm>
                <a:off x="4095" y="1396"/>
                <a:ext cx="345" cy="144"/>
                <a:chOff x="2400" y="1224"/>
                <a:chExt cx="336" cy="144"/>
              </a:xfrm>
            </p:grpSpPr>
            <p:sp>
              <p:nvSpPr>
                <p:cNvPr id="104036" name="Rectangle 331"/>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4037" name="Rectangle 332"/>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38" name="Rectangle 333"/>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39" name="Rectangle 334"/>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0" name="Rectangle 335"/>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1" name="Rectangle 336"/>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2" name="Rectangle 337"/>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3" name="Rectangle 338"/>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4044" name="Rectangle 339"/>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6" name="Group 340"/>
              <p:cNvGrpSpPr>
                <a:grpSpLocks/>
              </p:cNvGrpSpPr>
              <p:nvPr/>
            </p:nvGrpSpPr>
            <p:grpSpPr bwMode="auto">
              <a:xfrm>
                <a:off x="4481" y="1252"/>
                <a:ext cx="50" cy="96"/>
                <a:chOff x="2460" y="1392"/>
                <a:chExt cx="48" cy="96"/>
              </a:xfrm>
            </p:grpSpPr>
            <p:sp>
              <p:nvSpPr>
                <p:cNvPr id="104034" name="Rectangle 341"/>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4035" name="Rectangle 342"/>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2777" name="Group 343"/>
              <p:cNvGrpSpPr>
                <a:grpSpLocks/>
              </p:cNvGrpSpPr>
              <p:nvPr/>
            </p:nvGrpSpPr>
            <p:grpSpPr bwMode="auto">
              <a:xfrm>
                <a:off x="4481" y="1428"/>
                <a:ext cx="50" cy="96"/>
                <a:chOff x="2460" y="1392"/>
                <a:chExt cx="48" cy="96"/>
              </a:xfrm>
            </p:grpSpPr>
            <p:sp>
              <p:nvSpPr>
                <p:cNvPr id="104032" name="Rectangle 344"/>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4033" name="Rectangle 345"/>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sp>
            <p:nvSpPr>
              <p:cNvPr id="104031" name="Rectangle 346"/>
              <p:cNvSpPr>
                <a:spLocks noChangeArrowheads="1"/>
              </p:cNvSpPr>
              <p:nvPr/>
            </p:nvSpPr>
            <p:spPr bwMode="auto">
              <a:xfrm>
                <a:off x="456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grpSp>
        <p:grpSp>
          <p:nvGrpSpPr>
            <p:cNvPr id="102778" name="Group 347"/>
            <p:cNvGrpSpPr>
              <a:grpSpLocks/>
            </p:cNvGrpSpPr>
            <p:nvPr/>
          </p:nvGrpSpPr>
          <p:grpSpPr bwMode="auto">
            <a:xfrm>
              <a:off x="576" y="2016"/>
              <a:ext cx="864" cy="100"/>
              <a:chOff x="576" y="432"/>
              <a:chExt cx="1680" cy="192"/>
            </a:xfrm>
          </p:grpSpPr>
          <p:sp>
            <p:nvSpPr>
              <p:cNvPr id="103917" name="Rectangle 348"/>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18" name="Rectangle 349"/>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19" name="Rectangle 350"/>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20" name="Rectangle 351"/>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21" name="Rectangle 352"/>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22" name="Line 353"/>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923" name="Line 354"/>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924" name="Line 355"/>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925" name="Line 356"/>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926" name="Line 357"/>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927" name="Line 358"/>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928" name="Line 359"/>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929" name="Line 360"/>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930" name="Line 361"/>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931" name="Line 362"/>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932" name="Line 363"/>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933" name="Oval 364"/>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934" name="Oval 365"/>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935" name="Oval 366"/>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936" name="Rectangle 367"/>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37" name="Rectangle 368"/>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38" name="Line 369"/>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939" name="Line 370"/>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940" name="Line 371"/>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941" name="Line 372"/>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942" name="Line 373"/>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943" name="Line 374"/>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944" name="Line 375"/>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945" name="Line 376"/>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946" name="Line 377"/>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947" name="Line 378"/>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948" name="Line 379"/>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949" name="Line 380"/>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950" name="Line 381"/>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79" name="Group 382"/>
              <p:cNvGrpSpPr>
                <a:grpSpLocks/>
              </p:cNvGrpSpPr>
              <p:nvPr/>
            </p:nvGrpSpPr>
            <p:grpSpPr bwMode="auto">
              <a:xfrm>
                <a:off x="623" y="432"/>
                <a:ext cx="560" cy="96"/>
                <a:chOff x="623" y="432"/>
                <a:chExt cx="560" cy="96"/>
              </a:xfrm>
            </p:grpSpPr>
            <p:sp>
              <p:nvSpPr>
                <p:cNvPr id="103975" name="Rectangle 383"/>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76" name="Line 384"/>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977" name="Line 385"/>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978" name="Line 386"/>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952" name="Rectangle 387"/>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53" name="Oval 388"/>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4" name="Oval 389"/>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5" name="Oval 390"/>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6" name="Oval 391"/>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7" name="Oval 392"/>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8" name="Oval 393"/>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59" name="Oval 394"/>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0" name="Oval 395"/>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1" name="Oval 396"/>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2" name="Oval 397"/>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3" name="Oval 398"/>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4" name="Oval 399"/>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5" name="Oval 400"/>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6" name="Oval 401"/>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7" name="Oval 402"/>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8" name="Oval 403"/>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69" name="Oval 404"/>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70" name="Oval 405"/>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71" name="Oval 406"/>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72" name="Oval 407"/>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73" name="Line 408"/>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974" name="Line 409"/>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80" name="Group 410"/>
            <p:cNvGrpSpPr>
              <a:grpSpLocks/>
            </p:cNvGrpSpPr>
            <p:nvPr/>
          </p:nvGrpSpPr>
          <p:grpSpPr bwMode="auto">
            <a:xfrm>
              <a:off x="576" y="2112"/>
              <a:ext cx="864" cy="100"/>
              <a:chOff x="576" y="432"/>
              <a:chExt cx="1680" cy="192"/>
            </a:xfrm>
          </p:grpSpPr>
          <p:sp>
            <p:nvSpPr>
              <p:cNvPr id="103855" name="Rectangle 411"/>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56" name="Rectangle 412"/>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57" name="Rectangle 413"/>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58" name="Rectangle 414"/>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59" name="Rectangle 415"/>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60" name="Line 416"/>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861" name="Line 417"/>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862" name="Line 418"/>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863" name="Line 419"/>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864" name="Line 420"/>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865" name="Line 421"/>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866" name="Line 422"/>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867" name="Line 423"/>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868" name="Line 424"/>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869" name="Line 425"/>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870" name="Line 426"/>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871" name="Oval 427"/>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872" name="Oval 428"/>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873" name="Oval 429"/>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874" name="Rectangle 430"/>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75" name="Rectangle 431"/>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76" name="Line 432"/>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877" name="Line 433"/>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878" name="Line 434"/>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879" name="Line 435"/>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880" name="Line 436"/>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881" name="Line 437"/>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882" name="Line 438"/>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883" name="Line 439"/>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884" name="Line 440"/>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885" name="Line 441"/>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886" name="Line 442"/>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887" name="Line 443"/>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888" name="Line 444"/>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81" name="Group 445"/>
              <p:cNvGrpSpPr>
                <a:grpSpLocks/>
              </p:cNvGrpSpPr>
              <p:nvPr/>
            </p:nvGrpSpPr>
            <p:grpSpPr bwMode="auto">
              <a:xfrm>
                <a:off x="623" y="432"/>
                <a:ext cx="560" cy="96"/>
                <a:chOff x="623" y="432"/>
                <a:chExt cx="560" cy="96"/>
              </a:xfrm>
            </p:grpSpPr>
            <p:sp>
              <p:nvSpPr>
                <p:cNvPr id="103913" name="Rectangle 446"/>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914" name="Line 447"/>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915" name="Line 448"/>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916" name="Line 449"/>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890" name="Rectangle 450"/>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91" name="Oval 451"/>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2" name="Oval 452"/>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3" name="Oval 453"/>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4" name="Oval 454"/>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5" name="Oval 455"/>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6" name="Oval 456"/>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7" name="Oval 457"/>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8" name="Oval 458"/>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99" name="Oval 459"/>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0" name="Oval 460"/>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1" name="Oval 461"/>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2" name="Oval 462"/>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3" name="Oval 463"/>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4" name="Oval 464"/>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5" name="Oval 465"/>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6" name="Oval 466"/>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7" name="Oval 467"/>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8" name="Oval 468"/>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09" name="Oval 469"/>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10" name="Oval 470"/>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911" name="Line 471"/>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912" name="Line 472"/>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82" name="Group 473"/>
            <p:cNvGrpSpPr>
              <a:grpSpLocks/>
            </p:cNvGrpSpPr>
            <p:nvPr/>
          </p:nvGrpSpPr>
          <p:grpSpPr bwMode="auto">
            <a:xfrm>
              <a:off x="576" y="2208"/>
              <a:ext cx="864" cy="100"/>
              <a:chOff x="576" y="432"/>
              <a:chExt cx="1680" cy="192"/>
            </a:xfrm>
          </p:grpSpPr>
          <p:sp>
            <p:nvSpPr>
              <p:cNvPr id="103793" name="Rectangle 474"/>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4" name="Rectangle 475"/>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5" name="Rectangle 476"/>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6" name="Rectangle 477"/>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7" name="Rectangle 478"/>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8" name="Line 479"/>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799" name="Line 480"/>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800" name="Line 481"/>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801" name="Line 482"/>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802" name="Line 483"/>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803" name="Line 484"/>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804" name="Line 485"/>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805" name="Line 486"/>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806" name="Line 487"/>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807" name="Line 488"/>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808" name="Line 489"/>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809" name="Oval 490"/>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810" name="Oval 491"/>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811" name="Oval 492"/>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812" name="Rectangle 493"/>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13" name="Rectangle 494"/>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14" name="Line 495"/>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815" name="Line 496"/>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816" name="Line 497"/>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817" name="Line 498"/>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818" name="Line 499"/>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819" name="Line 500"/>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820" name="Line 501"/>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821" name="Line 502"/>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822" name="Line 503"/>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823" name="Line 504"/>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824" name="Line 505"/>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825" name="Line 506"/>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826" name="Line 507"/>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83" name="Group 508"/>
              <p:cNvGrpSpPr>
                <a:grpSpLocks/>
              </p:cNvGrpSpPr>
              <p:nvPr/>
            </p:nvGrpSpPr>
            <p:grpSpPr bwMode="auto">
              <a:xfrm>
                <a:off x="623" y="432"/>
                <a:ext cx="560" cy="96"/>
                <a:chOff x="623" y="432"/>
                <a:chExt cx="560" cy="96"/>
              </a:xfrm>
            </p:grpSpPr>
            <p:sp>
              <p:nvSpPr>
                <p:cNvPr id="103851" name="Rectangle 509"/>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52" name="Line 510"/>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853" name="Line 511"/>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854" name="Line 512"/>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828" name="Rectangle 513"/>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829" name="Oval 514"/>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0" name="Oval 515"/>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1" name="Oval 516"/>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2" name="Oval 517"/>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3" name="Oval 518"/>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4" name="Oval 519"/>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5" name="Oval 520"/>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6" name="Oval 521"/>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7" name="Oval 522"/>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8" name="Oval 523"/>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39" name="Oval 524"/>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0" name="Oval 525"/>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1" name="Oval 526"/>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2" name="Oval 527"/>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3" name="Oval 528"/>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4" name="Oval 529"/>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5" name="Oval 530"/>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6" name="Oval 531"/>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7" name="Oval 532"/>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8" name="Oval 533"/>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849" name="Line 534"/>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850" name="Line 535"/>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84" name="Group 536"/>
            <p:cNvGrpSpPr>
              <a:grpSpLocks/>
            </p:cNvGrpSpPr>
            <p:nvPr/>
          </p:nvGrpSpPr>
          <p:grpSpPr bwMode="auto">
            <a:xfrm>
              <a:off x="576" y="2304"/>
              <a:ext cx="864" cy="100"/>
              <a:chOff x="576" y="432"/>
              <a:chExt cx="1680" cy="192"/>
            </a:xfrm>
          </p:grpSpPr>
          <p:sp>
            <p:nvSpPr>
              <p:cNvPr id="103731" name="Rectangle 537"/>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32" name="Rectangle 538"/>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33" name="Rectangle 539"/>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34" name="Rectangle 540"/>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35" name="Rectangle 541"/>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36" name="Line 542"/>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737" name="Line 543"/>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738" name="Line 544"/>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739" name="Line 545"/>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740" name="Line 546"/>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741" name="Line 547"/>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742" name="Line 548"/>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743" name="Line 549"/>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744" name="Line 550"/>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745" name="Line 551"/>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746" name="Line 552"/>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747" name="Oval 553"/>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748" name="Oval 554"/>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749" name="Oval 555"/>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750" name="Rectangle 556"/>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51" name="Rectangle 557"/>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52" name="Line 558"/>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753" name="Line 559"/>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754" name="Line 560"/>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755" name="Line 561"/>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756" name="Line 562"/>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757" name="Line 563"/>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758" name="Line 564"/>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759" name="Line 565"/>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760" name="Line 566"/>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761" name="Line 567"/>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762" name="Line 568"/>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763" name="Line 569"/>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764" name="Line 570"/>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85" name="Group 571"/>
              <p:cNvGrpSpPr>
                <a:grpSpLocks/>
              </p:cNvGrpSpPr>
              <p:nvPr/>
            </p:nvGrpSpPr>
            <p:grpSpPr bwMode="auto">
              <a:xfrm>
                <a:off x="623" y="432"/>
                <a:ext cx="560" cy="96"/>
                <a:chOff x="623" y="432"/>
                <a:chExt cx="560" cy="96"/>
              </a:xfrm>
            </p:grpSpPr>
            <p:sp>
              <p:nvSpPr>
                <p:cNvPr id="103789" name="Rectangle 572"/>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90" name="Line 573"/>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791" name="Line 574"/>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792" name="Line 575"/>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766" name="Rectangle 576"/>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67" name="Oval 577"/>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68" name="Oval 578"/>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69" name="Oval 579"/>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0" name="Oval 580"/>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1" name="Oval 581"/>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2" name="Oval 582"/>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3" name="Oval 583"/>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4" name="Oval 584"/>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5" name="Oval 585"/>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6" name="Oval 586"/>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7" name="Oval 587"/>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8" name="Oval 588"/>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79" name="Oval 589"/>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0" name="Oval 590"/>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1" name="Oval 591"/>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2" name="Oval 592"/>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3" name="Oval 593"/>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4" name="Oval 594"/>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5" name="Oval 595"/>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6" name="Oval 596"/>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87" name="Line 597"/>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788" name="Line 598"/>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86" name="Group 599"/>
            <p:cNvGrpSpPr>
              <a:grpSpLocks/>
            </p:cNvGrpSpPr>
            <p:nvPr/>
          </p:nvGrpSpPr>
          <p:grpSpPr bwMode="auto">
            <a:xfrm>
              <a:off x="576" y="2400"/>
              <a:ext cx="864" cy="100"/>
              <a:chOff x="576" y="432"/>
              <a:chExt cx="1680" cy="192"/>
            </a:xfrm>
          </p:grpSpPr>
          <p:sp>
            <p:nvSpPr>
              <p:cNvPr id="103669" name="Rectangle 600"/>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70" name="Rectangle 601"/>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71" name="Rectangle 602"/>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72" name="Rectangle 603"/>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73" name="Rectangle 604"/>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74" name="Line 605"/>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675" name="Line 606"/>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676" name="Line 607"/>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677" name="Line 608"/>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678" name="Line 609"/>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679" name="Line 610"/>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680" name="Line 611"/>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681" name="Line 612"/>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682" name="Line 613"/>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683" name="Line 614"/>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684" name="Line 615"/>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685" name="Oval 616"/>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686" name="Oval 617"/>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687" name="Oval 618"/>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688" name="Rectangle 619"/>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89" name="Rectangle 620"/>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90" name="Line 621"/>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691" name="Line 622"/>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692" name="Line 623"/>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693" name="Line 624"/>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694" name="Line 625"/>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695" name="Line 626"/>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696" name="Line 627"/>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697" name="Line 628"/>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698" name="Line 629"/>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699" name="Line 630"/>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700" name="Line 631"/>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701" name="Line 632"/>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702" name="Line 633"/>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87" name="Group 634"/>
              <p:cNvGrpSpPr>
                <a:grpSpLocks/>
              </p:cNvGrpSpPr>
              <p:nvPr/>
            </p:nvGrpSpPr>
            <p:grpSpPr bwMode="auto">
              <a:xfrm>
                <a:off x="623" y="432"/>
                <a:ext cx="560" cy="96"/>
                <a:chOff x="623" y="432"/>
                <a:chExt cx="560" cy="96"/>
              </a:xfrm>
            </p:grpSpPr>
            <p:sp>
              <p:nvSpPr>
                <p:cNvPr id="103727" name="Rectangle 635"/>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28" name="Line 636"/>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729" name="Line 637"/>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730" name="Line 638"/>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704" name="Rectangle 639"/>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705" name="Oval 640"/>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06" name="Oval 641"/>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07" name="Oval 642"/>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08" name="Oval 643"/>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09" name="Oval 644"/>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0" name="Oval 645"/>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1" name="Oval 646"/>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2" name="Oval 647"/>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3" name="Oval 648"/>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4" name="Oval 649"/>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5" name="Oval 650"/>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6" name="Oval 651"/>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7" name="Oval 652"/>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8" name="Oval 653"/>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19" name="Oval 654"/>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0" name="Oval 655"/>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1" name="Oval 656"/>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2" name="Oval 657"/>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3" name="Oval 658"/>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4" name="Oval 659"/>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725" name="Line 660"/>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726" name="Line 661"/>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88" name="Group 662"/>
            <p:cNvGrpSpPr>
              <a:grpSpLocks/>
            </p:cNvGrpSpPr>
            <p:nvPr/>
          </p:nvGrpSpPr>
          <p:grpSpPr bwMode="auto">
            <a:xfrm>
              <a:off x="576" y="2496"/>
              <a:ext cx="864" cy="100"/>
              <a:chOff x="576" y="432"/>
              <a:chExt cx="1680" cy="192"/>
            </a:xfrm>
          </p:grpSpPr>
          <p:sp>
            <p:nvSpPr>
              <p:cNvPr id="103607" name="Rectangle 663"/>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08" name="Rectangle 664"/>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09" name="Rectangle 665"/>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10" name="Rectangle 666"/>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11" name="Rectangle 667"/>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12" name="Line 668"/>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613" name="Line 669"/>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614" name="Line 670"/>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615" name="Line 671"/>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616" name="Line 672"/>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617" name="Line 673"/>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618" name="Line 674"/>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619" name="Line 675"/>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620" name="Line 676"/>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621" name="Line 677"/>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622" name="Line 678"/>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623" name="Oval 679"/>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624" name="Oval 680"/>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625" name="Oval 681"/>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626" name="Rectangle 682"/>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27" name="Rectangle 683"/>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28" name="Line 684"/>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629" name="Line 685"/>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630" name="Line 686"/>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631" name="Line 687"/>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632" name="Line 688"/>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633" name="Line 689"/>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634" name="Line 690"/>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635" name="Line 691"/>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636" name="Line 692"/>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637" name="Line 693"/>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638" name="Line 694"/>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639" name="Line 695"/>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640" name="Line 696"/>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789" name="Group 697"/>
              <p:cNvGrpSpPr>
                <a:grpSpLocks/>
              </p:cNvGrpSpPr>
              <p:nvPr/>
            </p:nvGrpSpPr>
            <p:grpSpPr bwMode="auto">
              <a:xfrm>
                <a:off x="623" y="432"/>
                <a:ext cx="560" cy="96"/>
                <a:chOff x="623" y="432"/>
                <a:chExt cx="560" cy="96"/>
              </a:xfrm>
            </p:grpSpPr>
            <p:sp>
              <p:nvSpPr>
                <p:cNvPr id="103665" name="Rectangle 698"/>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66" name="Line 699"/>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667" name="Line 700"/>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668" name="Line 701"/>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642" name="Rectangle 702"/>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43" name="Oval 703"/>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4" name="Oval 704"/>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5" name="Oval 705"/>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6" name="Oval 706"/>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7" name="Oval 707"/>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8" name="Oval 708"/>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49" name="Oval 709"/>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0" name="Oval 710"/>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1" name="Oval 711"/>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2" name="Oval 712"/>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3" name="Oval 713"/>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4" name="Oval 714"/>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5" name="Oval 715"/>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6" name="Oval 716"/>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7" name="Oval 717"/>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8" name="Oval 718"/>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59" name="Oval 719"/>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60" name="Oval 720"/>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61" name="Oval 721"/>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62" name="Oval 722"/>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63" name="Line 723"/>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664" name="Line 724"/>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796" name="Group 725"/>
            <p:cNvGrpSpPr>
              <a:grpSpLocks/>
            </p:cNvGrpSpPr>
            <p:nvPr/>
          </p:nvGrpSpPr>
          <p:grpSpPr bwMode="auto">
            <a:xfrm>
              <a:off x="576" y="2592"/>
              <a:ext cx="864" cy="100"/>
              <a:chOff x="576" y="432"/>
              <a:chExt cx="1680" cy="192"/>
            </a:xfrm>
          </p:grpSpPr>
          <p:sp>
            <p:nvSpPr>
              <p:cNvPr id="103545" name="Rectangle 726"/>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46" name="Rectangle 727"/>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47" name="Rectangle 728"/>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48" name="Rectangle 729"/>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49" name="Rectangle 730"/>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50" name="Line 731"/>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551" name="Line 732"/>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552" name="Line 733"/>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553" name="Line 734"/>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554" name="Line 735"/>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555" name="Line 736"/>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556" name="Line 737"/>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557" name="Line 738"/>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558" name="Line 739"/>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559" name="Line 740"/>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560" name="Line 741"/>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561" name="Oval 742"/>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562" name="Oval 743"/>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563" name="Oval 744"/>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564" name="Rectangle 745"/>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65" name="Rectangle 746"/>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66" name="Line 747"/>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567" name="Line 748"/>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568" name="Line 749"/>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569" name="Line 750"/>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570" name="Line 751"/>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571" name="Line 752"/>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572" name="Line 753"/>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573" name="Line 754"/>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574" name="Line 755"/>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575" name="Line 756"/>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576" name="Line 757"/>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577" name="Line 758"/>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578" name="Line 759"/>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03" name="Group 760"/>
              <p:cNvGrpSpPr>
                <a:grpSpLocks/>
              </p:cNvGrpSpPr>
              <p:nvPr/>
            </p:nvGrpSpPr>
            <p:grpSpPr bwMode="auto">
              <a:xfrm>
                <a:off x="623" y="432"/>
                <a:ext cx="560" cy="96"/>
                <a:chOff x="623" y="432"/>
                <a:chExt cx="560" cy="96"/>
              </a:xfrm>
            </p:grpSpPr>
            <p:sp>
              <p:nvSpPr>
                <p:cNvPr id="103603" name="Rectangle 761"/>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604" name="Line 762"/>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605" name="Line 763"/>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606" name="Line 764"/>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580" name="Rectangle 765"/>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81" name="Oval 766"/>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2" name="Oval 767"/>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3" name="Oval 768"/>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4" name="Oval 769"/>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5" name="Oval 770"/>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6" name="Oval 771"/>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7" name="Oval 772"/>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8" name="Oval 773"/>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89" name="Oval 774"/>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0" name="Oval 775"/>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1" name="Oval 776"/>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2" name="Oval 777"/>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3" name="Oval 778"/>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4" name="Oval 779"/>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5" name="Oval 780"/>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6" name="Oval 781"/>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7" name="Oval 782"/>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8" name="Oval 783"/>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99" name="Oval 784"/>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00" name="Oval 785"/>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601" name="Line 786"/>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602" name="Line 787"/>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10" name="Group 788"/>
            <p:cNvGrpSpPr>
              <a:grpSpLocks/>
            </p:cNvGrpSpPr>
            <p:nvPr/>
          </p:nvGrpSpPr>
          <p:grpSpPr bwMode="auto">
            <a:xfrm>
              <a:off x="576" y="2688"/>
              <a:ext cx="864" cy="100"/>
              <a:chOff x="576" y="432"/>
              <a:chExt cx="1680" cy="192"/>
            </a:xfrm>
          </p:grpSpPr>
          <p:sp>
            <p:nvSpPr>
              <p:cNvPr id="103483" name="Rectangle 789"/>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4" name="Rectangle 790"/>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5" name="Rectangle 791"/>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6" name="Rectangle 792"/>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7" name="Rectangle 793"/>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8" name="Line 794"/>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489" name="Line 795"/>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490" name="Line 796"/>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491" name="Line 797"/>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492" name="Line 798"/>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493" name="Line 799"/>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494" name="Line 800"/>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495" name="Line 801"/>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496" name="Line 802"/>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497" name="Line 803"/>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498" name="Line 804"/>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499" name="Oval 805"/>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500" name="Oval 806"/>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501" name="Oval 807"/>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502" name="Rectangle 808"/>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03" name="Rectangle 809"/>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04" name="Line 810"/>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505" name="Line 811"/>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506" name="Line 812"/>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507" name="Line 813"/>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508" name="Line 814"/>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509" name="Line 815"/>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510" name="Line 816"/>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511" name="Line 817"/>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512" name="Line 818"/>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513" name="Line 819"/>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514" name="Line 820"/>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515" name="Line 821"/>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516" name="Line 822"/>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17" name="Group 823"/>
              <p:cNvGrpSpPr>
                <a:grpSpLocks/>
              </p:cNvGrpSpPr>
              <p:nvPr/>
            </p:nvGrpSpPr>
            <p:grpSpPr bwMode="auto">
              <a:xfrm>
                <a:off x="623" y="432"/>
                <a:ext cx="560" cy="96"/>
                <a:chOff x="623" y="432"/>
                <a:chExt cx="560" cy="96"/>
              </a:xfrm>
            </p:grpSpPr>
            <p:sp>
              <p:nvSpPr>
                <p:cNvPr id="103541" name="Rectangle 824"/>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42" name="Line 825"/>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543" name="Line 826"/>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544" name="Line 827"/>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518" name="Rectangle 828"/>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519" name="Oval 829"/>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0" name="Oval 830"/>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1" name="Oval 831"/>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2" name="Oval 832"/>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3" name="Oval 833"/>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4" name="Oval 834"/>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5" name="Oval 835"/>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6" name="Oval 836"/>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7" name="Oval 837"/>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8" name="Oval 838"/>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29" name="Oval 839"/>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0" name="Oval 840"/>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1" name="Oval 841"/>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2" name="Oval 842"/>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3" name="Oval 843"/>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4" name="Oval 844"/>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5" name="Oval 845"/>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6" name="Oval 846"/>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7" name="Oval 847"/>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8" name="Oval 848"/>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539" name="Line 849"/>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540" name="Line 850"/>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24" name="Group 851"/>
            <p:cNvGrpSpPr>
              <a:grpSpLocks/>
            </p:cNvGrpSpPr>
            <p:nvPr/>
          </p:nvGrpSpPr>
          <p:grpSpPr bwMode="auto">
            <a:xfrm>
              <a:off x="576" y="2784"/>
              <a:ext cx="864" cy="100"/>
              <a:chOff x="576" y="432"/>
              <a:chExt cx="1680" cy="192"/>
            </a:xfrm>
          </p:grpSpPr>
          <p:sp>
            <p:nvSpPr>
              <p:cNvPr id="103421" name="Rectangle 852"/>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22" name="Rectangle 853"/>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23" name="Rectangle 854"/>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24" name="Rectangle 855"/>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25" name="Rectangle 856"/>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26" name="Line 857"/>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427" name="Line 858"/>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428" name="Line 859"/>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429" name="Line 860"/>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430" name="Line 861"/>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431" name="Line 862"/>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432" name="Line 863"/>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433" name="Line 864"/>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434" name="Line 865"/>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435" name="Line 866"/>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436" name="Line 867"/>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437" name="Oval 868"/>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438" name="Oval 869"/>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439" name="Oval 870"/>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440" name="Rectangle 871"/>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41" name="Rectangle 872"/>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42" name="Line 873"/>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443" name="Line 874"/>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444" name="Line 875"/>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445" name="Line 876"/>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446" name="Line 877"/>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447" name="Line 878"/>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448" name="Line 879"/>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449" name="Line 880"/>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450" name="Line 881"/>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451" name="Line 882"/>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452" name="Line 883"/>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453" name="Line 884"/>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454" name="Line 885"/>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31" name="Group 886"/>
              <p:cNvGrpSpPr>
                <a:grpSpLocks/>
              </p:cNvGrpSpPr>
              <p:nvPr/>
            </p:nvGrpSpPr>
            <p:grpSpPr bwMode="auto">
              <a:xfrm>
                <a:off x="623" y="432"/>
                <a:ext cx="560" cy="96"/>
                <a:chOff x="623" y="432"/>
                <a:chExt cx="560" cy="96"/>
              </a:xfrm>
            </p:grpSpPr>
            <p:sp>
              <p:nvSpPr>
                <p:cNvPr id="103479" name="Rectangle 887"/>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80" name="Line 888"/>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481" name="Line 889"/>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482" name="Line 890"/>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456" name="Rectangle 891"/>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57" name="Oval 892"/>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58" name="Oval 893"/>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59" name="Oval 894"/>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0" name="Oval 895"/>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1" name="Oval 896"/>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2" name="Oval 897"/>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3" name="Oval 898"/>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4" name="Oval 899"/>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5" name="Oval 900"/>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6" name="Oval 901"/>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7" name="Oval 902"/>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8" name="Oval 903"/>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69" name="Oval 904"/>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0" name="Oval 905"/>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1" name="Oval 906"/>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2" name="Oval 907"/>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3" name="Oval 908"/>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4" name="Oval 909"/>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5" name="Oval 910"/>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6" name="Oval 911"/>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77" name="Line 912"/>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478" name="Line 913"/>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38" name="Group 914"/>
            <p:cNvGrpSpPr>
              <a:grpSpLocks/>
            </p:cNvGrpSpPr>
            <p:nvPr/>
          </p:nvGrpSpPr>
          <p:grpSpPr bwMode="auto">
            <a:xfrm>
              <a:off x="576" y="2880"/>
              <a:ext cx="864" cy="100"/>
              <a:chOff x="576" y="432"/>
              <a:chExt cx="1680" cy="192"/>
            </a:xfrm>
          </p:grpSpPr>
          <p:sp>
            <p:nvSpPr>
              <p:cNvPr id="103359" name="Rectangle 915"/>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60" name="Rectangle 916"/>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61" name="Rectangle 917"/>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62" name="Rectangle 918"/>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63" name="Rectangle 919"/>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64" name="Line 920"/>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365" name="Line 921"/>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366" name="Line 922"/>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367" name="Line 923"/>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368" name="Line 924"/>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369" name="Line 925"/>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370" name="Line 926"/>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371" name="Line 927"/>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372" name="Line 928"/>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373" name="Line 929"/>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374" name="Line 930"/>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375" name="Oval 931"/>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376" name="Oval 932"/>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377" name="Oval 933"/>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378" name="Rectangle 934"/>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79" name="Rectangle 935"/>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80" name="Line 936"/>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381" name="Line 937"/>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382" name="Line 938"/>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383" name="Line 939"/>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384" name="Line 940"/>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385" name="Line 941"/>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386" name="Line 942"/>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387" name="Line 943"/>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388" name="Line 944"/>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389" name="Line 945"/>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390" name="Line 946"/>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391" name="Line 947"/>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392" name="Line 948"/>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45" name="Group 949"/>
              <p:cNvGrpSpPr>
                <a:grpSpLocks/>
              </p:cNvGrpSpPr>
              <p:nvPr/>
            </p:nvGrpSpPr>
            <p:grpSpPr bwMode="auto">
              <a:xfrm>
                <a:off x="623" y="432"/>
                <a:ext cx="560" cy="96"/>
                <a:chOff x="623" y="432"/>
                <a:chExt cx="560" cy="96"/>
              </a:xfrm>
            </p:grpSpPr>
            <p:sp>
              <p:nvSpPr>
                <p:cNvPr id="103417" name="Rectangle 950"/>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418" name="Line 951"/>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419" name="Line 952"/>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420" name="Line 953"/>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394" name="Rectangle 954"/>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95" name="Oval 955"/>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96" name="Oval 956"/>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97" name="Oval 957"/>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98" name="Oval 958"/>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99" name="Oval 959"/>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0" name="Oval 960"/>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1" name="Oval 961"/>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2" name="Oval 962"/>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3" name="Oval 963"/>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4" name="Oval 964"/>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5" name="Oval 965"/>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6" name="Oval 966"/>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7" name="Oval 967"/>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8" name="Oval 968"/>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09" name="Oval 969"/>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0" name="Oval 970"/>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1" name="Oval 971"/>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2" name="Oval 972"/>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3" name="Oval 973"/>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4" name="Oval 974"/>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415" name="Line 975"/>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416" name="Line 976"/>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52" name="Group 977"/>
            <p:cNvGrpSpPr>
              <a:grpSpLocks/>
            </p:cNvGrpSpPr>
            <p:nvPr/>
          </p:nvGrpSpPr>
          <p:grpSpPr bwMode="auto">
            <a:xfrm>
              <a:off x="576" y="2976"/>
              <a:ext cx="864" cy="100"/>
              <a:chOff x="576" y="432"/>
              <a:chExt cx="1680" cy="192"/>
            </a:xfrm>
          </p:grpSpPr>
          <p:sp>
            <p:nvSpPr>
              <p:cNvPr id="103297" name="Rectangle 978"/>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98" name="Rectangle 979"/>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99" name="Rectangle 980"/>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00" name="Rectangle 981"/>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01" name="Rectangle 982"/>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02" name="Line 983"/>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303" name="Line 984"/>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304" name="Line 985"/>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305" name="Line 986"/>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306" name="Line 987"/>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307" name="Line 988"/>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308" name="Line 989"/>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309" name="Line 990"/>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310" name="Line 991"/>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311" name="Line 992"/>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312" name="Line 993"/>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313" name="Oval 994"/>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314" name="Oval 995"/>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315" name="Oval 996"/>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316" name="Rectangle 997"/>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17" name="Rectangle 998"/>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18" name="Line 999"/>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319" name="Line 1000"/>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320" name="Line 1001"/>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321" name="Line 1002"/>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322" name="Line 1003"/>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323" name="Line 1004"/>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324" name="Line 1005"/>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325" name="Line 1006"/>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326" name="Line 1007"/>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327" name="Line 1008"/>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328" name="Line 1009"/>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329" name="Line 1010"/>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330" name="Line 1011"/>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59" name="Group 1012"/>
              <p:cNvGrpSpPr>
                <a:grpSpLocks/>
              </p:cNvGrpSpPr>
              <p:nvPr/>
            </p:nvGrpSpPr>
            <p:grpSpPr bwMode="auto">
              <a:xfrm>
                <a:off x="623" y="432"/>
                <a:ext cx="560" cy="96"/>
                <a:chOff x="623" y="432"/>
                <a:chExt cx="560" cy="96"/>
              </a:xfrm>
            </p:grpSpPr>
            <p:sp>
              <p:nvSpPr>
                <p:cNvPr id="103355" name="Rectangle 1013"/>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56" name="Line 1014"/>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357" name="Line 1015"/>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358" name="Line 1016"/>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332" name="Rectangle 1017"/>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333" name="Oval 1018"/>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4" name="Oval 1019"/>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5" name="Oval 1020"/>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6" name="Oval 1021"/>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7" name="Oval 1022"/>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8" name="Oval 1023"/>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39" name="Oval 1024"/>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0" name="Oval 1025"/>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1" name="Oval 1026"/>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2" name="Oval 1027"/>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3" name="Oval 1028"/>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4" name="Oval 1029"/>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5" name="Oval 1030"/>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6" name="Oval 1031"/>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7" name="Oval 1032"/>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8" name="Oval 1033"/>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49" name="Oval 1034"/>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50" name="Oval 1035"/>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51" name="Oval 1036"/>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52" name="Oval 1037"/>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353" name="Line 1038"/>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354" name="Line 1039"/>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66" name="Group 1040"/>
            <p:cNvGrpSpPr>
              <a:grpSpLocks/>
            </p:cNvGrpSpPr>
            <p:nvPr/>
          </p:nvGrpSpPr>
          <p:grpSpPr bwMode="auto">
            <a:xfrm>
              <a:off x="576" y="3072"/>
              <a:ext cx="864" cy="100"/>
              <a:chOff x="576" y="432"/>
              <a:chExt cx="1680" cy="192"/>
            </a:xfrm>
          </p:grpSpPr>
          <p:sp>
            <p:nvSpPr>
              <p:cNvPr id="103235" name="Rectangle 1041"/>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36" name="Rectangle 1042"/>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37" name="Rectangle 1043"/>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38" name="Rectangle 1044"/>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39" name="Rectangle 1045"/>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40" name="Line 1046"/>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241" name="Line 1047"/>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242" name="Line 1048"/>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243" name="Line 1049"/>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244" name="Line 1050"/>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245" name="Line 1051"/>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246" name="Line 1052"/>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247" name="Line 1053"/>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248" name="Line 1054"/>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249" name="Line 1055"/>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250" name="Line 1056"/>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251" name="Oval 1057"/>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252" name="Oval 1058"/>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253" name="Oval 1059"/>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254" name="Rectangle 1060"/>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55" name="Rectangle 1061"/>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56" name="Line 1062"/>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257" name="Line 1063"/>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258" name="Line 1064"/>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259" name="Line 1065"/>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260" name="Line 1066"/>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261" name="Line 1067"/>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262" name="Line 1068"/>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263" name="Line 1069"/>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264" name="Line 1070"/>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265" name="Line 1071"/>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266" name="Line 1072"/>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267" name="Line 1073"/>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268" name="Line 1074"/>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73" name="Group 1075"/>
              <p:cNvGrpSpPr>
                <a:grpSpLocks/>
              </p:cNvGrpSpPr>
              <p:nvPr/>
            </p:nvGrpSpPr>
            <p:grpSpPr bwMode="auto">
              <a:xfrm>
                <a:off x="623" y="432"/>
                <a:ext cx="560" cy="96"/>
                <a:chOff x="623" y="432"/>
                <a:chExt cx="560" cy="96"/>
              </a:xfrm>
            </p:grpSpPr>
            <p:sp>
              <p:nvSpPr>
                <p:cNvPr id="103293" name="Rectangle 1076"/>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94" name="Line 1077"/>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295" name="Line 1078"/>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296" name="Line 1079"/>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270" name="Rectangle 1080"/>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71" name="Oval 1081"/>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2" name="Oval 1082"/>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3" name="Oval 1083"/>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4" name="Oval 1084"/>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5" name="Oval 1085"/>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6" name="Oval 1086"/>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7" name="Oval 1087"/>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8" name="Oval 1088"/>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79" name="Oval 1089"/>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0" name="Oval 1090"/>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1" name="Oval 1091"/>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2" name="Oval 1092"/>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3" name="Oval 1093"/>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4" name="Oval 1094"/>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5" name="Oval 1095"/>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6" name="Oval 1096"/>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7" name="Oval 1097"/>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8" name="Oval 1098"/>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89" name="Oval 1099"/>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90" name="Oval 1100"/>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91" name="Line 1101"/>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292" name="Line 1102"/>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80" name="Group 1103"/>
            <p:cNvGrpSpPr>
              <a:grpSpLocks/>
            </p:cNvGrpSpPr>
            <p:nvPr/>
          </p:nvGrpSpPr>
          <p:grpSpPr bwMode="auto">
            <a:xfrm>
              <a:off x="576" y="3168"/>
              <a:ext cx="864" cy="100"/>
              <a:chOff x="576" y="432"/>
              <a:chExt cx="1680" cy="192"/>
            </a:xfrm>
          </p:grpSpPr>
          <p:sp>
            <p:nvSpPr>
              <p:cNvPr id="103173" name="Rectangle 1104"/>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4" name="Rectangle 1105"/>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5" name="Rectangle 1106"/>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6" name="Rectangle 1107"/>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7" name="Rectangle 1108"/>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8" name="Line 1109"/>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179" name="Line 1110"/>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180" name="Line 1111"/>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181" name="Line 1112"/>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182" name="Line 1113"/>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183" name="Line 1114"/>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184" name="Line 1115"/>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185" name="Line 1116"/>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186" name="Line 1117"/>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187" name="Line 1118"/>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188" name="Line 1119"/>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189" name="Oval 1120"/>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190" name="Oval 1121"/>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191" name="Oval 1122"/>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192" name="Rectangle 1123"/>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93" name="Rectangle 1124"/>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94" name="Line 1125"/>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195" name="Line 1126"/>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196" name="Line 1127"/>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197" name="Line 1128"/>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198" name="Line 1129"/>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199" name="Line 1130"/>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200" name="Line 1131"/>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201" name="Line 1132"/>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202" name="Line 1133"/>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203" name="Line 1134"/>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204" name="Line 1135"/>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205" name="Line 1136"/>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206" name="Line 1137"/>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887" name="Group 1138"/>
              <p:cNvGrpSpPr>
                <a:grpSpLocks/>
              </p:cNvGrpSpPr>
              <p:nvPr/>
            </p:nvGrpSpPr>
            <p:grpSpPr bwMode="auto">
              <a:xfrm>
                <a:off x="623" y="432"/>
                <a:ext cx="560" cy="96"/>
                <a:chOff x="623" y="432"/>
                <a:chExt cx="560" cy="96"/>
              </a:xfrm>
            </p:grpSpPr>
            <p:sp>
              <p:nvSpPr>
                <p:cNvPr id="103231" name="Rectangle 1139"/>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32" name="Line 1140"/>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233" name="Line 1141"/>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234" name="Line 1142"/>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208" name="Rectangle 1143"/>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209" name="Oval 1144"/>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0" name="Oval 1145"/>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1" name="Oval 1146"/>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2" name="Oval 1147"/>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3" name="Oval 1148"/>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4" name="Oval 1149"/>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5" name="Oval 1150"/>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6" name="Oval 1151"/>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7" name="Oval 1152"/>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8" name="Oval 1153"/>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19" name="Oval 1154"/>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0" name="Oval 1155"/>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1" name="Oval 1156"/>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2" name="Oval 1157"/>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3" name="Oval 1158"/>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4" name="Oval 1159"/>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5" name="Oval 1160"/>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6" name="Oval 1161"/>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7" name="Oval 1162"/>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8" name="Oval 1163"/>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229" name="Line 1164"/>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230" name="Line 1165"/>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894" name="Group 1166"/>
            <p:cNvGrpSpPr>
              <a:grpSpLocks/>
            </p:cNvGrpSpPr>
            <p:nvPr/>
          </p:nvGrpSpPr>
          <p:grpSpPr bwMode="auto">
            <a:xfrm>
              <a:off x="576" y="3264"/>
              <a:ext cx="864" cy="100"/>
              <a:chOff x="576" y="432"/>
              <a:chExt cx="1680" cy="192"/>
            </a:xfrm>
          </p:grpSpPr>
          <p:sp>
            <p:nvSpPr>
              <p:cNvPr id="103111" name="Rectangle 1167"/>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12" name="Rectangle 1168"/>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13" name="Rectangle 1169"/>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14" name="Rectangle 1170"/>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15" name="Rectangle 1171"/>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16" name="Line 1172"/>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117" name="Line 1173"/>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118" name="Line 1174"/>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119" name="Line 1175"/>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120" name="Line 1176"/>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121" name="Line 1177"/>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122" name="Line 1178"/>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123" name="Line 1179"/>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124" name="Line 1180"/>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125" name="Line 1181"/>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126" name="Line 1182"/>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127" name="Oval 1183"/>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128" name="Oval 1184"/>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129" name="Oval 1185"/>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130" name="Rectangle 1186"/>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31" name="Rectangle 1187"/>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32" name="Line 1188"/>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133" name="Line 1189"/>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134" name="Line 1190"/>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135" name="Line 1191"/>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136" name="Line 1192"/>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137" name="Line 1193"/>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138" name="Line 1194"/>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139" name="Line 1195"/>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140" name="Line 1196"/>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141" name="Line 1197"/>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142" name="Line 1198"/>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143" name="Line 1199"/>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144" name="Line 1200"/>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901" name="Group 1201"/>
              <p:cNvGrpSpPr>
                <a:grpSpLocks/>
              </p:cNvGrpSpPr>
              <p:nvPr/>
            </p:nvGrpSpPr>
            <p:grpSpPr bwMode="auto">
              <a:xfrm>
                <a:off x="623" y="432"/>
                <a:ext cx="560" cy="96"/>
                <a:chOff x="623" y="432"/>
                <a:chExt cx="560" cy="96"/>
              </a:xfrm>
            </p:grpSpPr>
            <p:sp>
              <p:nvSpPr>
                <p:cNvPr id="103169" name="Rectangle 1202"/>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70" name="Line 1203"/>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171" name="Line 1204"/>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172" name="Line 1205"/>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146" name="Rectangle 1206"/>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47" name="Oval 1207"/>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48" name="Oval 1208"/>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49" name="Oval 1209"/>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0" name="Oval 1210"/>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1" name="Oval 1211"/>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2" name="Oval 1212"/>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3" name="Oval 1213"/>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4" name="Oval 1214"/>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5" name="Oval 1215"/>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6" name="Oval 1216"/>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7" name="Oval 1217"/>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8" name="Oval 1218"/>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59" name="Oval 1219"/>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0" name="Oval 1220"/>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1" name="Oval 1221"/>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2" name="Oval 1222"/>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3" name="Oval 1223"/>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4" name="Oval 1224"/>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5" name="Oval 1225"/>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6" name="Oval 1226"/>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67" name="Line 1227"/>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168" name="Line 1228"/>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908" name="Group 1229"/>
            <p:cNvGrpSpPr>
              <a:grpSpLocks/>
            </p:cNvGrpSpPr>
            <p:nvPr/>
          </p:nvGrpSpPr>
          <p:grpSpPr bwMode="auto">
            <a:xfrm>
              <a:off x="576" y="3360"/>
              <a:ext cx="864" cy="100"/>
              <a:chOff x="576" y="432"/>
              <a:chExt cx="1680" cy="192"/>
            </a:xfrm>
          </p:grpSpPr>
          <p:sp>
            <p:nvSpPr>
              <p:cNvPr id="103049" name="Rectangle 1230"/>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50" name="Rectangle 1231"/>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51" name="Rectangle 1232"/>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52" name="Rectangle 1233"/>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53" name="Rectangle 1234"/>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54" name="Line 1235"/>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3055" name="Line 1236"/>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3056" name="Line 1237"/>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3057" name="Line 1238"/>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3058" name="Line 1239"/>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3059" name="Line 1240"/>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3060" name="Line 1241"/>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3061" name="Line 1242"/>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062" name="Line 1243"/>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063" name="Line 1244"/>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064" name="Line 1245"/>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065" name="Oval 1246"/>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066" name="Oval 1247"/>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067" name="Oval 1248"/>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068" name="Rectangle 1249"/>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69" name="Rectangle 1250"/>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70" name="Line 1251"/>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071" name="Line 1252"/>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072" name="Line 1253"/>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073" name="Line 1254"/>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074" name="Line 1255"/>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075" name="Line 1256"/>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076" name="Line 1257"/>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077" name="Line 1258"/>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078" name="Line 1259"/>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079" name="Line 1260"/>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080" name="Line 1261"/>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081" name="Line 1262"/>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082" name="Line 1263"/>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915" name="Group 1264"/>
              <p:cNvGrpSpPr>
                <a:grpSpLocks/>
              </p:cNvGrpSpPr>
              <p:nvPr/>
            </p:nvGrpSpPr>
            <p:grpSpPr bwMode="auto">
              <a:xfrm>
                <a:off x="623" y="432"/>
                <a:ext cx="560" cy="96"/>
                <a:chOff x="623" y="432"/>
                <a:chExt cx="560" cy="96"/>
              </a:xfrm>
            </p:grpSpPr>
            <p:sp>
              <p:nvSpPr>
                <p:cNvPr id="103107" name="Rectangle 1265"/>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108" name="Line 1266"/>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109" name="Line 1267"/>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110" name="Line 1268"/>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084" name="Rectangle 1269"/>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85" name="Oval 1270"/>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86" name="Oval 1271"/>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87" name="Oval 1272"/>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88" name="Oval 1273"/>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89" name="Oval 1274"/>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0" name="Oval 1275"/>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1" name="Oval 1276"/>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2" name="Oval 1277"/>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3" name="Oval 1278"/>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4" name="Oval 1279"/>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5" name="Oval 1280"/>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6" name="Oval 1281"/>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7" name="Oval 1282"/>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8" name="Oval 1283"/>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99" name="Oval 1284"/>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0" name="Oval 1285"/>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1" name="Oval 1286"/>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2" name="Oval 1287"/>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3" name="Oval 1288"/>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4" name="Oval 1289"/>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105" name="Line 1290"/>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106" name="Line 1291"/>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2922" name="Group 1292"/>
            <p:cNvGrpSpPr>
              <a:grpSpLocks/>
            </p:cNvGrpSpPr>
            <p:nvPr/>
          </p:nvGrpSpPr>
          <p:grpSpPr bwMode="auto">
            <a:xfrm>
              <a:off x="576" y="3456"/>
              <a:ext cx="864" cy="100"/>
              <a:chOff x="576" y="432"/>
              <a:chExt cx="1680" cy="192"/>
            </a:xfrm>
          </p:grpSpPr>
          <p:sp>
            <p:nvSpPr>
              <p:cNvPr id="102987" name="Rectangle 1293"/>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988" name="Rectangle 1294"/>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989" name="Rectangle 1295"/>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990" name="Rectangle 1296"/>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991" name="Rectangle 1297"/>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992" name="Line 1298"/>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993" name="Line 1299"/>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994" name="Line 1300"/>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995" name="Line 1301"/>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996" name="Line 1302"/>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997" name="Line 1303"/>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998" name="Line 1304"/>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999" name="Line 1305"/>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3000" name="Line 1306"/>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3001" name="Line 1307"/>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3002" name="Line 1308"/>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3003" name="Oval 1309"/>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3004" name="Oval 1310"/>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005" name="Oval 1311"/>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3006" name="Rectangle 1312"/>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07" name="Rectangle 1313"/>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08" name="Line 1314"/>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3009" name="Line 1315"/>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3010" name="Line 1316"/>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3011" name="Line 1317"/>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3012" name="Line 1318"/>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3013" name="Line 1319"/>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3014" name="Line 1320"/>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3015" name="Line 1321"/>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3016" name="Line 1322"/>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3017" name="Line 1323"/>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3018" name="Line 1324"/>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3019" name="Line 1325"/>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3020" name="Line 1326"/>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2929" name="Group 1327"/>
              <p:cNvGrpSpPr>
                <a:grpSpLocks/>
              </p:cNvGrpSpPr>
              <p:nvPr/>
            </p:nvGrpSpPr>
            <p:grpSpPr bwMode="auto">
              <a:xfrm>
                <a:off x="623" y="432"/>
                <a:ext cx="560" cy="96"/>
                <a:chOff x="623" y="432"/>
                <a:chExt cx="560" cy="96"/>
              </a:xfrm>
            </p:grpSpPr>
            <p:sp>
              <p:nvSpPr>
                <p:cNvPr id="103045" name="Rectangle 1328"/>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46" name="Line 1329"/>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3047" name="Line 1330"/>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3048" name="Line 1331"/>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3022" name="Rectangle 1332"/>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3023" name="Oval 1333"/>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4" name="Oval 1334"/>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5" name="Oval 1335"/>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6" name="Oval 1336"/>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7" name="Oval 1337"/>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8" name="Oval 1338"/>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29" name="Oval 1339"/>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0" name="Oval 1340"/>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1" name="Oval 1341"/>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2" name="Oval 1342"/>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3" name="Oval 1343"/>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4" name="Oval 1344"/>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5" name="Oval 1345"/>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6" name="Oval 1346"/>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7" name="Oval 1347"/>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8" name="Oval 1348"/>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39" name="Oval 1349"/>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40" name="Oval 1350"/>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41" name="Oval 1351"/>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42" name="Oval 1352"/>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3043" name="Line 1353"/>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3044" name="Line 1354"/>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sp>
          <p:nvSpPr>
            <p:cNvPr id="102956" name="Line 1355"/>
            <p:cNvSpPr>
              <a:spLocks noChangeShapeType="1"/>
            </p:cNvSpPr>
            <p:nvPr/>
          </p:nvSpPr>
          <p:spPr bwMode="auto">
            <a:xfrm flipV="1">
              <a:off x="1104" y="1446"/>
              <a:ext cx="72" cy="282"/>
            </a:xfrm>
            <a:prstGeom prst="line">
              <a:avLst/>
            </a:prstGeom>
            <a:noFill/>
            <a:ln w="28575">
              <a:solidFill>
                <a:srgbClr val="0000FF"/>
              </a:solidFill>
              <a:round/>
              <a:headEnd/>
              <a:tailEnd/>
            </a:ln>
          </p:spPr>
          <p:txBody>
            <a:bodyPr/>
            <a:lstStyle/>
            <a:p>
              <a:endParaRPr lang="zh-CN" altLang="en-US"/>
            </a:p>
          </p:txBody>
        </p:sp>
        <p:sp>
          <p:nvSpPr>
            <p:cNvPr id="102957" name="Line 1356"/>
            <p:cNvSpPr>
              <a:spLocks noChangeShapeType="1"/>
            </p:cNvSpPr>
            <p:nvPr/>
          </p:nvSpPr>
          <p:spPr bwMode="auto">
            <a:xfrm flipV="1">
              <a:off x="1104" y="1458"/>
              <a:ext cx="198" cy="414"/>
            </a:xfrm>
            <a:prstGeom prst="line">
              <a:avLst/>
            </a:prstGeom>
            <a:noFill/>
            <a:ln w="28575">
              <a:solidFill>
                <a:srgbClr val="0000FF"/>
              </a:solidFill>
              <a:round/>
              <a:headEnd/>
              <a:tailEnd/>
            </a:ln>
          </p:spPr>
          <p:txBody>
            <a:bodyPr/>
            <a:lstStyle/>
            <a:p>
              <a:endParaRPr lang="zh-CN" altLang="en-US"/>
            </a:p>
          </p:txBody>
        </p:sp>
        <p:grpSp>
          <p:nvGrpSpPr>
            <p:cNvPr id="102936" name="Group 1357"/>
            <p:cNvGrpSpPr>
              <a:grpSpLocks/>
            </p:cNvGrpSpPr>
            <p:nvPr/>
          </p:nvGrpSpPr>
          <p:grpSpPr bwMode="auto">
            <a:xfrm>
              <a:off x="888" y="1074"/>
              <a:ext cx="768" cy="432"/>
              <a:chOff x="528" y="1062"/>
              <a:chExt cx="789" cy="523"/>
            </a:xfrm>
          </p:grpSpPr>
          <p:pic>
            <p:nvPicPr>
              <p:cNvPr id="102985" name="Picture 1358"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2986" name="Text Box 1359"/>
              <p:cNvSpPr txBox="1">
                <a:spLocks noChangeArrowheads="1"/>
              </p:cNvSpPr>
              <p:nvPr/>
            </p:nvSpPr>
            <p:spPr bwMode="auto">
              <a:xfrm>
                <a:off x="713" y="1168"/>
                <a:ext cx="497" cy="250"/>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LAN</a:t>
                </a:r>
              </a:p>
            </p:txBody>
          </p:sp>
        </p:grpSp>
        <p:sp>
          <p:nvSpPr>
            <p:cNvPr id="102959" name="Line 1360"/>
            <p:cNvSpPr>
              <a:spLocks noChangeShapeType="1"/>
            </p:cNvSpPr>
            <p:nvPr/>
          </p:nvSpPr>
          <p:spPr bwMode="auto">
            <a:xfrm flipV="1">
              <a:off x="1296" y="1344"/>
              <a:ext cx="672" cy="384"/>
            </a:xfrm>
            <a:prstGeom prst="line">
              <a:avLst/>
            </a:prstGeom>
            <a:noFill/>
            <a:ln w="28575">
              <a:solidFill>
                <a:srgbClr val="FF9900"/>
              </a:solidFill>
              <a:round/>
              <a:headEnd/>
              <a:tailEnd/>
            </a:ln>
          </p:spPr>
          <p:txBody>
            <a:bodyPr/>
            <a:lstStyle/>
            <a:p>
              <a:endParaRPr lang="zh-CN" altLang="en-US"/>
            </a:p>
          </p:txBody>
        </p:sp>
        <p:sp>
          <p:nvSpPr>
            <p:cNvPr id="102960" name="Line 1361"/>
            <p:cNvSpPr>
              <a:spLocks noChangeShapeType="1"/>
            </p:cNvSpPr>
            <p:nvPr/>
          </p:nvSpPr>
          <p:spPr bwMode="auto">
            <a:xfrm flipV="1">
              <a:off x="1296" y="1662"/>
              <a:ext cx="912" cy="192"/>
            </a:xfrm>
            <a:prstGeom prst="line">
              <a:avLst/>
            </a:prstGeom>
            <a:noFill/>
            <a:ln w="28575">
              <a:solidFill>
                <a:srgbClr val="FF9900"/>
              </a:solidFill>
              <a:round/>
              <a:headEnd/>
              <a:tailEnd/>
            </a:ln>
          </p:spPr>
          <p:txBody>
            <a:bodyPr/>
            <a:lstStyle/>
            <a:p>
              <a:endParaRPr lang="zh-CN" altLang="en-US"/>
            </a:p>
          </p:txBody>
        </p:sp>
        <p:grpSp>
          <p:nvGrpSpPr>
            <p:cNvPr id="102937" name="Group 1362"/>
            <p:cNvGrpSpPr>
              <a:grpSpLocks/>
            </p:cNvGrpSpPr>
            <p:nvPr/>
          </p:nvGrpSpPr>
          <p:grpSpPr bwMode="auto">
            <a:xfrm>
              <a:off x="1872" y="1104"/>
              <a:ext cx="912" cy="428"/>
              <a:chOff x="528" y="1062"/>
              <a:chExt cx="789" cy="523"/>
            </a:xfrm>
          </p:grpSpPr>
          <p:pic>
            <p:nvPicPr>
              <p:cNvPr id="102983" name="Picture 1363"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2984" name="Text Box 1364"/>
              <p:cNvSpPr txBox="1">
                <a:spLocks noChangeArrowheads="1"/>
              </p:cNvSpPr>
              <p:nvPr/>
            </p:nvSpPr>
            <p:spPr bwMode="auto">
              <a:xfrm>
                <a:off x="713" y="1167"/>
                <a:ext cx="495" cy="254"/>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SAN A</a:t>
                </a:r>
              </a:p>
            </p:txBody>
          </p:sp>
        </p:grpSp>
        <p:grpSp>
          <p:nvGrpSpPr>
            <p:cNvPr id="102938" name="Group 1365"/>
            <p:cNvGrpSpPr>
              <a:grpSpLocks/>
            </p:cNvGrpSpPr>
            <p:nvPr/>
          </p:nvGrpSpPr>
          <p:grpSpPr bwMode="auto">
            <a:xfrm>
              <a:off x="1920" y="1488"/>
              <a:ext cx="912" cy="429"/>
              <a:chOff x="528" y="1062"/>
              <a:chExt cx="789" cy="523"/>
            </a:xfrm>
          </p:grpSpPr>
          <p:pic>
            <p:nvPicPr>
              <p:cNvPr id="102981" name="Picture 1366"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2982" name="Text Box 1367"/>
              <p:cNvSpPr txBox="1">
                <a:spLocks noChangeArrowheads="1"/>
              </p:cNvSpPr>
              <p:nvPr/>
            </p:nvSpPr>
            <p:spPr bwMode="auto">
              <a:xfrm>
                <a:off x="713" y="1167"/>
                <a:ext cx="496" cy="253"/>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SAN B</a:t>
                </a:r>
              </a:p>
            </p:txBody>
          </p:sp>
        </p:grpSp>
        <p:sp>
          <p:nvSpPr>
            <p:cNvPr id="102963" name="Line 1368"/>
            <p:cNvSpPr>
              <a:spLocks noChangeShapeType="1"/>
            </p:cNvSpPr>
            <p:nvPr/>
          </p:nvSpPr>
          <p:spPr bwMode="auto">
            <a:xfrm>
              <a:off x="484" y="3432"/>
              <a:ext cx="96" cy="0"/>
            </a:xfrm>
            <a:prstGeom prst="line">
              <a:avLst/>
            </a:prstGeom>
            <a:noFill/>
            <a:ln w="19050">
              <a:solidFill>
                <a:srgbClr val="0000FF"/>
              </a:solidFill>
              <a:round/>
              <a:headEnd/>
              <a:tailEnd/>
            </a:ln>
          </p:spPr>
          <p:txBody>
            <a:bodyPr/>
            <a:lstStyle/>
            <a:p>
              <a:endParaRPr lang="zh-CN" altLang="en-US"/>
            </a:p>
          </p:txBody>
        </p:sp>
        <p:sp>
          <p:nvSpPr>
            <p:cNvPr id="102964" name="Line 1369"/>
            <p:cNvSpPr>
              <a:spLocks noChangeShapeType="1"/>
            </p:cNvSpPr>
            <p:nvPr/>
          </p:nvSpPr>
          <p:spPr bwMode="auto">
            <a:xfrm>
              <a:off x="484" y="3528"/>
              <a:ext cx="96" cy="0"/>
            </a:xfrm>
            <a:prstGeom prst="line">
              <a:avLst/>
            </a:prstGeom>
            <a:noFill/>
            <a:ln w="19050">
              <a:solidFill>
                <a:srgbClr val="0000FF"/>
              </a:solidFill>
              <a:round/>
              <a:headEnd/>
              <a:tailEnd/>
            </a:ln>
          </p:spPr>
          <p:txBody>
            <a:bodyPr/>
            <a:lstStyle/>
            <a:p>
              <a:endParaRPr lang="zh-CN" altLang="en-US"/>
            </a:p>
          </p:txBody>
        </p:sp>
        <p:sp>
          <p:nvSpPr>
            <p:cNvPr id="102965" name="Line 1370"/>
            <p:cNvSpPr>
              <a:spLocks noChangeShapeType="1"/>
            </p:cNvSpPr>
            <p:nvPr/>
          </p:nvSpPr>
          <p:spPr bwMode="auto">
            <a:xfrm>
              <a:off x="484" y="3240"/>
              <a:ext cx="96" cy="0"/>
            </a:xfrm>
            <a:prstGeom prst="line">
              <a:avLst/>
            </a:prstGeom>
            <a:noFill/>
            <a:ln w="19050">
              <a:solidFill>
                <a:srgbClr val="0000FF"/>
              </a:solidFill>
              <a:round/>
              <a:headEnd/>
              <a:tailEnd/>
            </a:ln>
          </p:spPr>
          <p:txBody>
            <a:bodyPr/>
            <a:lstStyle/>
            <a:p>
              <a:endParaRPr lang="zh-CN" altLang="en-US"/>
            </a:p>
          </p:txBody>
        </p:sp>
        <p:sp>
          <p:nvSpPr>
            <p:cNvPr id="102966" name="Line 1371"/>
            <p:cNvSpPr>
              <a:spLocks noChangeShapeType="1"/>
            </p:cNvSpPr>
            <p:nvPr/>
          </p:nvSpPr>
          <p:spPr bwMode="auto">
            <a:xfrm>
              <a:off x="484" y="3336"/>
              <a:ext cx="96" cy="0"/>
            </a:xfrm>
            <a:prstGeom prst="line">
              <a:avLst/>
            </a:prstGeom>
            <a:noFill/>
            <a:ln w="19050">
              <a:solidFill>
                <a:srgbClr val="0000FF"/>
              </a:solidFill>
              <a:round/>
              <a:headEnd/>
              <a:tailEnd/>
            </a:ln>
          </p:spPr>
          <p:txBody>
            <a:bodyPr/>
            <a:lstStyle/>
            <a:p>
              <a:endParaRPr lang="zh-CN" altLang="en-US"/>
            </a:p>
          </p:txBody>
        </p:sp>
        <p:sp>
          <p:nvSpPr>
            <p:cNvPr id="102967" name="Line 1372"/>
            <p:cNvSpPr>
              <a:spLocks noChangeShapeType="1"/>
            </p:cNvSpPr>
            <p:nvPr/>
          </p:nvSpPr>
          <p:spPr bwMode="auto">
            <a:xfrm>
              <a:off x="484" y="3048"/>
              <a:ext cx="96" cy="0"/>
            </a:xfrm>
            <a:prstGeom prst="line">
              <a:avLst/>
            </a:prstGeom>
            <a:noFill/>
            <a:ln w="19050">
              <a:solidFill>
                <a:srgbClr val="0000FF"/>
              </a:solidFill>
              <a:round/>
              <a:headEnd/>
              <a:tailEnd/>
            </a:ln>
          </p:spPr>
          <p:txBody>
            <a:bodyPr/>
            <a:lstStyle/>
            <a:p>
              <a:endParaRPr lang="zh-CN" altLang="en-US"/>
            </a:p>
          </p:txBody>
        </p:sp>
        <p:sp>
          <p:nvSpPr>
            <p:cNvPr id="102968" name="Line 1373"/>
            <p:cNvSpPr>
              <a:spLocks noChangeShapeType="1"/>
            </p:cNvSpPr>
            <p:nvPr/>
          </p:nvSpPr>
          <p:spPr bwMode="auto">
            <a:xfrm>
              <a:off x="484" y="3144"/>
              <a:ext cx="96" cy="0"/>
            </a:xfrm>
            <a:prstGeom prst="line">
              <a:avLst/>
            </a:prstGeom>
            <a:noFill/>
            <a:ln w="19050">
              <a:solidFill>
                <a:srgbClr val="0000FF"/>
              </a:solidFill>
              <a:round/>
              <a:headEnd/>
              <a:tailEnd/>
            </a:ln>
          </p:spPr>
          <p:txBody>
            <a:bodyPr/>
            <a:lstStyle/>
            <a:p>
              <a:endParaRPr lang="zh-CN" altLang="en-US"/>
            </a:p>
          </p:txBody>
        </p:sp>
        <p:sp>
          <p:nvSpPr>
            <p:cNvPr id="102969" name="Line 1374"/>
            <p:cNvSpPr>
              <a:spLocks noChangeShapeType="1"/>
            </p:cNvSpPr>
            <p:nvPr/>
          </p:nvSpPr>
          <p:spPr bwMode="auto">
            <a:xfrm>
              <a:off x="484" y="2856"/>
              <a:ext cx="96" cy="0"/>
            </a:xfrm>
            <a:prstGeom prst="line">
              <a:avLst/>
            </a:prstGeom>
            <a:noFill/>
            <a:ln w="19050">
              <a:solidFill>
                <a:srgbClr val="0000FF"/>
              </a:solidFill>
              <a:round/>
              <a:headEnd/>
              <a:tailEnd/>
            </a:ln>
          </p:spPr>
          <p:txBody>
            <a:bodyPr/>
            <a:lstStyle/>
            <a:p>
              <a:endParaRPr lang="zh-CN" altLang="en-US"/>
            </a:p>
          </p:txBody>
        </p:sp>
        <p:sp>
          <p:nvSpPr>
            <p:cNvPr id="102970" name="Line 1375"/>
            <p:cNvSpPr>
              <a:spLocks noChangeShapeType="1"/>
            </p:cNvSpPr>
            <p:nvPr/>
          </p:nvSpPr>
          <p:spPr bwMode="auto">
            <a:xfrm>
              <a:off x="484" y="2952"/>
              <a:ext cx="96" cy="0"/>
            </a:xfrm>
            <a:prstGeom prst="line">
              <a:avLst/>
            </a:prstGeom>
            <a:noFill/>
            <a:ln w="19050">
              <a:solidFill>
                <a:srgbClr val="0000FF"/>
              </a:solidFill>
              <a:round/>
              <a:headEnd/>
              <a:tailEnd/>
            </a:ln>
          </p:spPr>
          <p:txBody>
            <a:bodyPr/>
            <a:lstStyle/>
            <a:p>
              <a:endParaRPr lang="zh-CN" altLang="en-US"/>
            </a:p>
          </p:txBody>
        </p:sp>
        <p:sp>
          <p:nvSpPr>
            <p:cNvPr id="102971" name="Line 1376"/>
            <p:cNvSpPr>
              <a:spLocks noChangeShapeType="1"/>
            </p:cNvSpPr>
            <p:nvPr/>
          </p:nvSpPr>
          <p:spPr bwMode="auto">
            <a:xfrm>
              <a:off x="484" y="2664"/>
              <a:ext cx="96" cy="0"/>
            </a:xfrm>
            <a:prstGeom prst="line">
              <a:avLst/>
            </a:prstGeom>
            <a:noFill/>
            <a:ln w="19050">
              <a:solidFill>
                <a:srgbClr val="0000FF"/>
              </a:solidFill>
              <a:round/>
              <a:headEnd/>
              <a:tailEnd/>
            </a:ln>
          </p:spPr>
          <p:txBody>
            <a:bodyPr/>
            <a:lstStyle/>
            <a:p>
              <a:endParaRPr lang="zh-CN" altLang="en-US"/>
            </a:p>
          </p:txBody>
        </p:sp>
        <p:sp>
          <p:nvSpPr>
            <p:cNvPr id="102972" name="Line 1377"/>
            <p:cNvSpPr>
              <a:spLocks noChangeShapeType="1"/>
            </p:cNvSpPr>
            <p:nvPr/>
          </p:nvSpPr>
          <p:spPr bwMode="auto">
            <a:xfrm>
              <a:off x="484" y="2760"/>
              <a:ext cx="96" cy="0"/>
            </a:xfrm>
            <a:prstGeom prst="line">
              <a:avLst/>
            </a:prstGeom>
            <a:noFill/>
            <a:ln w="19050">
              <a:solidFill>
                <a:srgbClr val="0000FF"/>
              </a:solidFill>
              <a:round/>
              <a:headEnd/>
              <a:tailEnd/>
            </a:ln>
          </p:spPr>
          <p:txBody>
            <a:bodyPr/>
            <a:lstStyle/>
            <a:p>
              <a:endParaRPr lang="zh-CN" altLang="en-US"/>
            </a:p>
          </p:txBody>
        </p:sp>
        <p:sp>
          <p:nvSpPr>
            <p:cNvPr id="102973" name="Line 1378"/>
            <p:cNvSpPr>
              <a:spLocks noChangeShapeType="1"/>
            </p:cNvSpPr>
            <p:nvPr/>
          </p:nvSpPr>
          <p:spPr bwMode="auto">
            <a:xfrm>
              <a:off x="484" y="2472"/>
              <a:ext cx="96" cy="0"/>
            </a:xfrm>
            <a:prstGeom prst="line">
              <a:avLst/>
            </a:prstGeom>
            <a:noFill/>
            <a:ln w="19050">
              <a:solidFill>
                <a:srgbClr val="0000FF"/>
              </a:solidFill>
              <a:round/>
              <a:headEnd/>
              <a:tailEnd/>
            </a:ln>
          </p:spPr>
          <p:txBody>
            <a:bodyPr/>
            <a:lstStyle/>
            <a:p>
              <a:endParaRPr lang="zh-CN" altLang="en-US"/>
            </a:p>
          </p:txBody>
        </p:sp>
        <p:sp>
          <p:nvSpPr>
            <p:cNvPr id="102974" name="Line 1379"/>
            <p:cNvSpPr>
              <a:spLocks noChangeShapeType="1"/>
            </p:cNvSpPr>
            <p:nvPr/>
          </p:nvSpPr>
          <p:spPr bwMode="auto">
            <a:xfrm>
              <a:off x="484" y="2568"/>
              <a:ext cx="96" cy="0"/>
            </a:xfrm>
            <a:prstGeom prst="line">
              <a:avLst/>
            </a:prstGeom>
            <a:noFill/>
            <a:ln w="19050">
              <a:solidFill>
                <a:srgbClr val="0000FF"/>
              </a:solidFill>
              <a:round/>
              <a:headEnd/>
              <a:tailEnd/>
            </a:ln>
          </p:spPr>
          <p:txBody>
            <a:bodyPr/>
            <a:lstStyle/>
            <a:p>
              <a:endParaRPr lang="zh-CN" altLang="en-US"/>
            </a:p>
          </p:txBody>
        </p:sp>
        <p:sp>
          <p:nvSpPr>
            <p:cNvPr id="102975" name="Line 1380"/>
            <p:cNvSpPr>
              <a:spLocks noChangeShapeType="1"/>
            </p:cNvSpPr>
            <p:nvPr/>
          </p:nvSpPr>
          <p:spPr bwMode="auto">
            <a:xfrm>
              <a:off x="484" y="2280"/>
              <a:ext cx="96" cy="0"/>
            </a:xfrm>
            <a:prstGeom prst="line">
              <a:avLst/>
            </a:prstGeom>
            <a:noFill/>
            <a:ln w="19050">
              <a:solidFill>
                <a:srgbClr val="0000FF"/>
              </a:solidFill>
              <a:round/>
              <a:headEnd/>
              <a:tailEnd/>
            </a:ln>
          </p:spPr>
          <p:txBody>
            <a:bodyPr/>
            <a:lstStyle/>
            <a:p>
              <a:endParaRPr lang="zh-CN" altLang="en-US"/>
            </a:p>
          </p:txBody>
        </p:sp>
        <p:sp>
          <p:nvSpPr>
            <p:cNvPr id="102976" name="Line 1381"/>
            <p:cNvSpPr>
              <a:spLocks noChangeShapeType="1"/>
            </p:cNvSpPr>
            <p:nvPr/>
          </p:nvSpPr>
          <p:spPr bwMode="auto">
            <a:xfrm>
              <a:off x="484" y="2376"/>
              <a:ext cx="96" cy="0"/>
            </a:xfrm>
            <a:prstGeom prst="line">
              <a:avLst/>
            </a:prstGeom>
            <a:noFill/>
            <a:ln w="19050">
              <a:solidFill>
                <a:srgbClr val="0000FF"/>
              </a:solidFill>
              <a:round/>
              <a:headEnd/>
              <a:tailEnd/>
            </a:ln>
          </p:spPr>
          <p:txBody>
            <a:bodyPr/>
            <a:lstStyle/>
            <a:p>
              <a:endParaRPr lang="zh-CN" altLang="en-US"/>
            </a:p>
          </p:txBody>
        </p:sp>
        <p:sp>
          <p:nvSpPr>
            <p:cNvPr id="102977" name="Line 1382"/>
            <p:cNvSpPr>
              <a:spLocks noChangeShapeType="1"/>
            </p:cNvSpPr>
            <p:nvPr/>
          </p:nvSpPr>
          <p:spPr bwMode="auto">
            <a:xfrm>
              <a:off x="484" y="2088"/>
              <a:ext cx="96" cy="0"/>
            </a:xfrm>
            <a:prstGeom prst="line">
              <a:avLst/>
            </a:prstGeom>
            <a:noFill/>
            <a:ln w="19050">
              <a:solidFill>
                <a:srgbClr val="0000FF"/>
              </a:solidFill>
              <a:round/>
              <a:headEnd/>
              <a:tailEnd/>
            </a:ln>
          </p:spPr>
          <p:txBody>
            <a:bodyPr/>
            <a:lstStyle/>
            <a:p>
              <a:endParaRPr lang="zh-CN" altLang="en-US"/>
            </a:p>
          </p:txBody>
        </p:sp>
        <p:sp>
          <p:nvSpPr>
            <p:cNvPr id="102978" name="Line 1383"/>
            <p:cNvSpPr>
              <a:spLocks noChangeShapeType="1"/>
            </p:cNvSpPr>
            <p:nvPr/>
          </p:nvSpPr>
          <p:spPr bwMode="auto">
            <a:xfrm>
              <a:off x="484" y="2184"/>
              <a:ext cx="96" cy="0"/>
            </a:xfrm>
            <a:prstGeom prst="line">
              <a:avLst/>
            </a:prstGeom>
            <a:noFill/>
            <a:ln w="19050">
              <a:solidFill>
                <a:srgbClr val="0000FF"/>
              </a:solidFill>
              <a:round/>
              <a:headEnd/>
              <a:tailEnd/>
            </a:ln>
          </p:spPr>
          <p:txBody>
            <a:bodyPr/>
            <a:lstStyle/>
            <a:p>
              <a:endParaRPr lang="zh-CN" altLang="en-US"/>
            </a:p>
          </p:txBody>
        </p:sp>
        <p:sp>
          <p:nvSpPr>
            <p:cNvPr id="102979" name="Line 1384"/>
            <p:cNvSpPr>
              <a:spLocks noChangeShapeType="1"/>
            </p:cNvSpPr>
            <p:nvPr/>
          </p:nvSpPr>
          <p:spPr bwMode="auto">
            <a:xfrm>
              <a:off x="484" y="1728"/>
              <a:ext cx="0" cy="1800"/>
            </a:xfrm>
            <a:prstGeom prst="line">
              <a:avLst/>
            </a:prstGeom>
            <a:noFill/>
            <a:ln w="19050">
              <a:solidFill>
                <a:srgbClr val="0000FF"/>
              </a:solidFill>
              <a:round/>
              <a:headEnd/>
              <a:tailEnd/>
            </a:ln>
          </p:spPr>
          <p:txBody>
            <a:bodyPr/>
            <a:lstStyle/>
            <a:p>
              <a:endParaRPr lang="zh-CN" altLang="en-US"/>
            </a:p>
          </p:txBody>
        </p:sp>
        <p:sp>
          <p:nvSpPr>
            <p:cNvPr id="102980" name="Line 1385"/>
            <p:cNvSpPr>
              <a:spLocks noChangeShapeType="1"/>
            </p:cNvSpPr>
            <p:nvPr/>
          </p:nvSpPr>
          <p:spPr bwMode="auto">
            <a:xfrm>
              <a:off x="487" y="1725"/>
              <a:ext cx="96" cy="0"/>
            </a:xfrm>
            <a:prstGeom prst="line">
              <a:avLst/>
            </a:prstGeom>
            <a:noFill/>
            <a:ln w="19050">
              <a:solidFill>
                <a:srgbClr val="0000FF"/>
              </a:solidFill>
              <a:round/>
              <a:headEnd/>
              <a:tailEnd/>
            </a:ln>
          </p:spPr>
          <p:txBody>
            <a:bodyPr/>
            <a:lstStyle/>
            <a:p>
              <a:endParaRPr lang="zh-CN" altLang="en-US"/>
            </a:p>
          </p:txBody>
        </p:sp>
      </p:grpSp>
      <p:sp>
        <p:nvSpPr>
          <p:cNvPr id="101382" name="Line 1386"/>
          <p:cNvSpPr>
            <a:spLocks noChangeShapeType="1"/>
          </p:cNvSpPr>
          <p:nvPr/>
        </p:nvSpPr>
        <p:spPr bwMode="auto">
          <a:xfrm flipH="1">
            <a:off x="7062788" y="1914525"/>
            <a:ext cx="38100" cy="171450"/>
          </a:xfrm>
          <a:prstGeom prst="line">
            <a:avLst/>
          </a:prstGeom>
          <a:noFill/>
          <a:ln w="9525">
            <a:solidFill>
              <a:schemeClr val="tx1"/>
            </a:solidFill>
            <a:round/>
            <a:headEnd/>
            <a:tailEnd/>
          </a:ln>
        </p:spPr>
        <p:txBody>
          <a:bodyPr/>
          <a:lstStyle/>
          <a:p>
            <a:endParaRPr lang="zh-CN" altLang="en-US"/>
          </a:p>
        </p:txBody>
      </p:sp>
      <p:sp>
        <p:nvSpPr>
          <p:cNvPr id="101383" name="Line 1387"/>
          <p:cNvSpPr>
            <a:spLocks noChangeShapeType="1"/>
          </p:cNvSpPr>
          <p:nvPr/>
        </p:nvSpPr>
        <p:spPr bwMode="auto">
          <a:xfrm flipH="1">
            <a:off x="6986588" y="1609725"/>
            <a:ext cx="19050" cy="171450"/>
          </a:xfrm>
          <a:prstGeom prst="line">
            <a:avLst/>
          </a:prstGeom>
          <a:noFill/>
          <a:ln w="9525">
            <a:solidFill>
              <a:schemeClr val="tx1"/>
            </a:solidFill>
            <a:round/>
            <a:headEnd/>
            <a:tailEnd/>
          </a:ln>
        </p:spPr>
        <p:txBody>
          <a:bodyPr/>
          <a:lstStyle/>
          <a:p>
            <a:endParaRPr lang="zh-CN" altLang="en-US"/>
          </a:p>
        </p:txBody>
      </p:sp>
      <p:sp>
        <p:nvSpPr>
          <p:cNvPr id="101384" name="Line 1388"/>
          <p:cNvSpPr>
            <a:spLocks noChangeShapeType="1"/>
          </p:cNvSpPr>
          <p:nvPr/>
        </p:nvSpPr>
        <p:spPr bwMode="auto">
          <a:xfrm>
            <a:off x="6376988" y="1647825"/>
            <a:ext cx="304800" cy="76200"/>
          </a:xfrm>
          <a:prstGeom prst="line">
            <a:avLst/>
          </a:prstGeom>
          <a:noFill/>
          <a:ln w="9525">
            <a:solidFill>
              <a:schemeClr val="tx1"/>
            </a:solidFill>
            <a:round/>
            <a:headEnd/>
            <a:tailEnd/>
          </a:ln>
        </p:spPr>
        <p:txBody>
          <a:bodyPr/>
          <a:lstStyle/>
          <a:p>
            <a:endParaRPr lang="zh-CN" altLang="en-US"/>
          </a:p>
        </p:txBody>
      </p:sp>
      <p:sp>
        <p:nvSpPr>
          <p:cNvPr id="101385" name="Line 1389"/>
          <p:cNvSpPr>
            <a:spLocks noChangeShapeType="1"/>
          </p:cNvSpPr>
          <p:nvPr/>
        </p:nvSpPr>
        <p:spPr bwMode="auto">
          <a:xfrm>
            <a:off x="749300" y="1990725"/>
            <a:ext cx="0" cy="2259013"/>
          </a:xfrm>
          <a:prstGeom prst="line">
            <a:avLst/>
          </a:prstGeom>
          <a:noFill/>
          <a:ln w="19050">
            <a:solidFill>
              <a:srgbClr val="0099FF"/>
            </a:solidFill>
            <a:round/>
            <a:headEnd/>
            <a:tailEnd/>
          </a:ln>
        </p:spPr>
        <p:txBody>
          <a:bodyPr/>
          <a:lstStyle/>
          <a:p>
            <a:endParaRPr lang="zh-CN" altLang="en-US"/>
          </a:p>
        </p:txBody>
      </p:sp>
      <p:sp>
        <p:nvSpPr>
          <p:cNvPr id="101386" name="Line 1390"/>
          <p:cNvSpPr>
            <a:spLocks noChangeShapeType="1"/>
          </p:cNvSpPr>
          <p:nvPr/>
        </p:nvSpPr>
        <p:spPr bwMode="auto">
          <a:xfrm>
            <a:off x="760413" y="4122738"/>
            <a:ext cx="63500" cy="0"/>
          </a:xfrm>
          <a:prstGeom prst="line">
            <a:avLst/>
          </a:prstGeom>
          <a:noFill/>
          <a:ln w="19050">
            <a:solidFill>
              <a:srgbClr val="0099FF"/>
            </a:solidFill>
            <a:round/>
            <a:headEnd/>
            <a:tailEnd/>
          </a:ln>
        </p:spPr>
        <p:txBody>
          <a:bodyPr/>
          <a:lstStyle/>
          <a:p>
            <a:endParaRPr lang="zh-CN" altLang="en-US"/>
          </a:p>
        </p:txBody>
      </p:sp>
      <p:sp>
        <p:nvSpPr>
          <p:cNvPr id="101387" name="Line 1391"/>
          <p:cNvSpPr>
            <a:spLocks noChangeShapeType="1"/>
          </p:cNvSpPr>
          <p:nvPr/>
        </p:nvSpPr>
        <p:spPr bwMode="auto">
          <a:xfrm>
            <a:off x="760413" y="4249738"/>
            <a:ext cx="63500" cy="0"/>
          </a:xfrm>
          <a:prstGeom prst="line">
            <a:avLst/>
          </a:prstGeom>
          <a:noFill/>
          <a:ln w="19050">
            <a:solidFill>
              <a:srgbClr val="0099FF"/>
            </a:solidFill>
            <a:round/>
            <a:headEnd/>
            <a:tailEnd/>
          </a:ln>
        </p:spPr>
        <p:txBody>
          <a:bodyPr/>
          <a:lstStyle/>
          <a:p>
            <a:endParaRPr lang="zh-CN" altLang="en-US"/>
          </a:p>
        </p:txBody>
      </p:sp>
      <p:sp>
        <p:nvSpPr>
          <p:cNvPr id="101388" name="Line 1392"/>
          <p:cNvSpPr>
            <a:spLocks noChangeShapeType="1"/>
          </p:cNvSpPr>
          <p:nvPr/>
        </p:nvSpPr>
        <p:spPr bwMode="auto">
          <a:xfrm>
            <a:off x="760413" y="3868738"/>
            <a:ext cx="63500" cy="0"/>
          </a:xfrm>
          <a:prstGeom prst="line">
            <a:avLst/>
          </a:prstGeom>
          <a:noFill/>
          <a:ln w="19050">
            <a:solidFill>
              <a:srgbClr val="0099FF"/>
            </a:solidFill>
            <a:round/>
            <a:headEnd/>
            <a:tailEnd/>
          </a:ln>
        </p:spPr>
        <p:txBody>
          <a:bodyPr/>
          <a:lstStyle/>
          <a:p>
            <a:endParaRPr lang="zh-CN" altLang="en-US"/>
          </a:p>
        </p:txBody>
      </p:sp>
      <p:sp>
        <p:nvSpPr>
          <p:cNvPr id="101389" name="Line 1393"/>
          <p:cNvSpPr>
            <a:spLocks noChangeShapeType="1"/>
          </p:cNvSpPr>
          <p:nvPr/>
        </p:nvSpPr>
        <p:spPr bwMode="auto">
          <a:xfrm>
            <a:off x="760413" y="3995738"/>
            <a:ext cx="63500" cy="0"/>
          </a:xfrm>
          <a:prstGeom prst="line">
            <a:avLst/>
          </a:prstGeom>
          <a:noFill/>
          <a:ln w="19050">
            <a:solidFill>
              <a:srgbClr val="0099FF"/>
            </a:solidFill>
            <a:round/>
            <a:headEnd/>
            <a:tailEnd/>
          </a:ln>
        </p:spPr>
        <p:txBody>
          <a:bodyPr/>
          <a:lstStyle/>
          <a:p>
            <a:endParaRPr lang="zh-CN" altLang="en-US"/>
          </a:p>
        </p:txBody>
      </p:sp>
      <p:sp>
        <p:nvSpPr>
          <p:cNvPr id="101390" name="Line 1394"/>
          <p:cNvSpPr>
            <a:spLocks noChangeShapeType="1"/>
          </p:cNvSpPr>
          <p:nvPr/>
        </p:nvSpPr>
        <p:spPr bwMode="auto">
          <a:xfrm>
            <a:off x="760413" y="3614738"/>
            <a:ext cx="63500" cy="0"/>
          </a:xfrm>
          <a:prstGeom prst="line">
            <a:avLst/>
          </a:prstGeom>
          <a:noFill/>
          <a:ln w="19050">
            <a:solidFill>
              <a:srgbClr val="0099FF"/>
            </a:solidFill>
            <a:round/>
            <a:headEnd/>
            <a:tailEnd/>
          </a:ln>
        </p:spPr>
        <p:txBody>
          <a:bodyPr/>
          <a:lstStyle/>
          <a:p>
            <a:endParaRPr lang="zh-CN" altLang="en-US"/>
          </a:p>
        </p:txBody>
      </p:sp>
      <p:sp>
        <p:nvSpPr>
          <p:cNvPr id="101391" name="Line 1395"/>
          <p:cNvSpPr>
            <a:spLocks noChangeShapeType="1"/>
          </p:cNvSpPr>
          <p:nvPr/>
        </p:nvSpPr>
        <p:spPr bwMode="auto">
          <a:xfrm>
            <a:off x="760413" y="3741738"/>
            <a:ext cx="63500" cy="0"/>
          </a:xfrm>
          <a:prstGeom prst="line">
            <a:avLst/>
          </a:prstGeom>
          <a:noFill/>
          <a:ln w="19050">
            <a:solidFill>
              <a:srgbClr val="0099FF"/>
            </a:solidFill>
            <a:round/>
            <a:headEnd/>
            <a:tailEnd/>
          </a:ln>
        </p:spPr>
        <p:txBody>
          <a:bodyPr/>
          <a:lstStyle/>
          <a:p>
            <a:endParaRPr lang="zh-CN" altLang="en-US"/>
          </a:p>
        </p:txBody>
      </p:sp>
      <p:sp>
        <p:nvSpPr>
          <p:cNvPr id="101392" name="Line 1396"/>
          <p:cNvSpPr>
            <a:spLocks noChangeShapeType="1"/>
          </p:cNvSpPr>
          <p:nvPr/>
        </p:nvSpPr>
        <p:spPr bwMode="auto">
          <a:xfrm>
            <a:off x="760413" y="3360738"/>
            <a:ext cx="63500" cy="0"/>
          </a:xfrm>
          <a:prstGeom prst="line">
            <a:avLst/>
          </a:prstGeom>
          <a:noFill/>
          <a:ln w="19050">
            <a:solidFill>
              <a:srgbClr val="0099FF"/>
            </a:solidFill>
            <a:round/>
            <a:headEnd/>
            <a:tailEnd/>
          </a:ln>
        </p:spPr>
        <p:txBody>
          <a:bodyPr/>
          <a:lstStyle/>
          <a:p>
            <a:endParaRPr lang="zh-CN" altLang="en-US"/>
          </a:p>
        </p:txBody>
      </p:sp>
      <p:sp>
        <p:nvSpPr>
          <p:cNvPr id="101393" name="Line 1397"/>
          <p:cNvSpPr>
            <a:spLocks noChangeShapeType="1"/>
          </p:cNvSpPr>
          <p:nvPr/>
        </p:nvSpPr>
        <p:spPr bwMode="auto">
          <a:xfrm>
            <a:off x="760413" y="3487738"/>
            <a:ext cx="63500" cy="0"/>
          </a:xfrm>
          <a:prstGeom prst="line">
            <a:avLst/>
          </a:prstGeom>
          <a:noFill/>
          <a:ln w="19050">
            <a:solidFill>
              <a:srgbClr val="0099FF"/>
            </a:solidFill>
            <a:round/>
            <a:headEnd/>
            <a:tailEnd/>
          </a:ln>
        </p:spPr>
        <p:txBody>
          <a:bodyPr/>
          <a:lstStyle/>
          <a:p>
            <a:endParaRPr lang="zh-CN" altLang="en-US"/>
          </a:p>
        </p:txBody>
      </p:sp>
      <p:sp>
        <p:nvSpPr>
          <p:cNvPr id="101394" name="Line 1398"/>
          <p:cNvSpPr>
            <a:spLocks noChangeShapeType="1"/>
          </p:cNvSpPr>
          <p:nvPr/>
        </p:nvSpPr>
        <p:spPr bwMode="auto">
          <a:xfrm>
            <a:off x="760413" y="3106738"/>
            <a:ext cx="63500" cy="0"/>
          </a:xfrm>
          <a:prstGeom prst="line">
            <a:avLst/>
          </a:prstGeom>
          <a:noFill/>
          <a:ln w="19050">
            <a:solidFill>
              <a:srgbClr val="0099FF"/>
            </a:solidFill>
            <a:round/>
            <a:headEnd/>
            <a:tailEnd/>
          </a:ln>
        </p:spPr>
        <p:txBody>
          <a:bodyPr/>
          <a:lstStyle/>
          <a:p>
            <a:endParaRPr lang="zh-CN" altLang="en-US"/>
          </a:p>
        </p:txBody>
      </p:sp>
      <p:sp>
        <p:nvSpPr>
          <p:cNvPr id="101395" name="Line 1399"/>
          <p:cNvSpPr>
            <a:spLocks noChangeShapeType="1"/>
          </p:cNvSpPr>
          <p:nvPr/>
        </p:nvSpPr>
        <p:spPr bwMode="auto">
          <a:xfrm>
            <a:off x="760413" y="3233738"/>
            <a:ext cx="63500" cy="0"/>
          </a:xfrm>
          <a:prstGeom prst="line">
            <a:avLst/>
          </a:prstGeom>
          <a:noFill/>
          <a:ln w="19050">
            <a:solidFill>
              <a:srgbClr val="0099FF"/>
            </a:solidFill>
            <a:round/>
            <a:headEnd/>
            <a:tailEnd/>
          </a:ln>
        </p:spPr>
        <p:txBody>
          <a:bodyPr/>
          <a:lstStyle/>
          <a:p>
            <a:endParaRPr lang="zh-CN" altLang="en-US"/>
          </a:p>
        </p:txBody>
      </p:sp>
      <p:sp>
        <p:nvSpPr>
          <p:cNvPr id="101396" name="Line 1400"/>
          <p:cNvSpPr>
            <a:spLocks noChangeShapeType="1"/>
          </p:cNvSpPr>
          <p:nvPr/>
        </p:nvSpPr>
        <p:spPr bwMode="auto">
          <a:xfrm>
            <a:off x="760413" y="2851150"/>
            <a:ext cx="63500" cy="0"/>
          </a:xfrm>
          <a:prstGeom prst="line">
            <a:avLst/>
          </a:prstGeom>
          <a:noFill/>
          <a:ln w="19050">
            <a:solidFill>
              <a:srgbClr val="0099FF"/>
            </a:solidFill>
            <a:round/>
            <a:headEnd/>
            <a:tailEnd/>
          </a:ln>
        </p:spPr>
        <p:txBody>
          <a:bodyPr/>
          <a:lstStyle/>
          <a:p>
            <a:endParaRPr lang="zh-CN" altLang="en-US"/>
          </a:p>
        </p:txBody>
      </p:sp>
      <p:sp>
        <p:nvSpPr>
          <p:cNvPr id="101397" name="Line 1401"/>
          <p:cNvSpPr>
            <a:spLocks noChangeShapeType="1"/>
          </p:cNvSpPr>
          <p:nvPr/>
        </p:nvSpPr>
        <p:spPr bwMode="auto">
          <a:xfrm>
            <a:off x="760413" y="2979738"/>
            <a:ext cx="63500" cy="0"/>
          </a:xfrm>
          <a:prstGeom prst="line">
            <a:avLst/>
          </a:prstGeom>
          <a:noFill/>
          <a:ln w="19050">
            <a:solidFill>
              <a:srgbClr val="0099FF"/>
            </a:solidFill>
            <a:round/>
            <a:headEnd/>
            <a:tailEnd/>
          </a:ln>
        </p:spPr>
        <p:txBody>
          <a:bodyPr/>
          <a:lstStyle/>
          <a:p>
            <a:endParaRPr lang="zh-CN" altLang="en-US"/>
          </a:p>
        </p:txBody>
      </p:sp>
      <p:sp>
        <p:nvSpPr>
          <p:cNvPr id="101398" name="Line 1402"/>
          <p:cNvSpPr>
            <a:spLocks noChangeShapeType="1"/>
          </p:cNvSpPr>
          <p:nvPr/>
        </p:nvSpPr>
        <p:spPr bwMode="auto">
          <a:xfrm>
            <a:off x="760413" y="2597150"/>
            <a:ext cx="63500" cy="0"/>
          </a:xfrm>
          <a:prstGeom prst="line">
            <a:avLst/>
          </a:prstGeom>
          <a:noFill/>
          <a:ln w="19050">
            <a:solidFill>
              <a:srgbClr val="0099FF"/>
            </a:solidFill>
            <a:round/>
            <a:headEnd/>
            <a:tailEnd/>
          </a:ln>
        </p:spPr>
        <p:txBody>
          <a:bodyPr/>
          <a:lstStyle/>
          <a:p>
            <a:endParaRPr lang="zh-CN" altLang="en-US"/>
          </a:p>
        </p:txBody>
      </p:sp>
      <p:sp>
        <p:nvSpPr>
          <p:cNvPr id="101399" name="Line 1403"/>
          <p:cNvSpPr>
            <a:spLocks noChangeShapeType="1"/>
          </p:cNvSpPr>
          <p:nvPr/>
        </p:nvSpPr>
        <p:spPr bwMode="auto">
          <a:xfrm>
            <a:off x="760413" y="2724150"/>
            <a:ext cx="63500" cy="0"/>
          </a:xfrm>
          <a:prstGeom prst="line">
            <a:avLst/>
          </a:prstGeom>
          <a:noFill/>
          <a:ln w="19050">
            <a:solidFill>
              <a:srgbClr val="0099FF"/>
            </a:solidFill>
            <a:round/>
            <a:headEnd/>
            <a:tailEnd/>
          </a:ln>
        </p:spPr>
        <p:txBody>
          <a:bodyPr/>
          <a:lstStyle/>
          <a:p>
            <a:endParaRPr lang="zh-CN" altLang="en-US"/>
          </a:p>
        </p:txBody>
      </p:sp>
      <p:sp>
        <p:nvSpPr>
          <p:cNvPr id="101400" name="Line 1404"/>
          <p:cNvSpPr>
            <a:spLocks noChangeShapeType="1"/>
          </p:cNvSpPr>
          <p:nvPr/>
        </p:nvSpPr>
        <p:spPr bwMode="auto">
          <a:xfrm>
            <a:off x="760413" y="2343150"/>
            <a:ext cx="63500" cy="0"/>
          </a:xfrm>
          <a:prstGeom prst="line">
            <a:avLst/>
          </a:prstGeom>
          <a:noFill/>
          <a:ln w="19050">
            <a:solidFill>
              <a:srgbClr val="0099FF"/>
            </a:solidFill>
            <a:round/>
            <a:headEnd/>
            <a:tailEnd/>
          </a:ln>
        </p:spPr>
        <p:txBody>
          <a:bodyPr/>
          <a:lstStyle/>
          <a:p>
            <a:endParaRPr lang="zh-CN" altLang="en-US"/>
          </a:p>
        </p:txBody>
      </p:sp>
      <p:sp>
        <p:nvSpPr>
          <p:cNvPr id="101401" name="Line 1405"/>
          <p:cNvSpPr>
            <a:spLocks noChangeShapeType="1"/>
          </p:cNvSpPr>
          <p:nvPr/>
        </p:nvSpPr>
        <p:spPr bwMode="auto">
          <a:xfrm>
            <a:off x="760413" y="2470150"/>
            <a:ext cx="63500" cy="0"/>
          </a:xfrm>
          <a:prstGeom prst="line">
            <a:avLst/>
          </a:prstGeom>
          <a:noFill/>
          <a:ln w="19050">
            <a:solidFill>
              <a:srgbClr val="0099FF"/>
            </a:solidFill>
            <a:round/>
            <a:headEnd/>
            <a:tailEnd/>
          </a:ln>
        </p:spPr>
        <p:txBody>
          <a:bodyPr/>
          <a:lstStyle/>
          <a:p>
            <a:endParaRPr lang="zh-CN" altLang="en-US"/>
          </a:p>
        </p:txBody>
      </p:sp>
      <p:sp>
        <p:nvSpPr>
          <p:cNvPr id="101402" name="Line 1406"/>
          <p:cNvSpPr>
            <a:spLocks noChangeShapeType="1"/>
          </p:cNvSpPr>
          <p:nvPr/>
        </p:nvSpPr>
        <p:spPr bwMode="auto">
          <a:xfrm>
            <a:off x="760413" y="1990725"/>
            <a:ext cx="63500" cy="0"/>
          </a:xfrm>
          <a:prstGeom prst="line">
            <a:avLst/>
          </a:prstGeom>
          <a:noFill/>
          <a:ln w="19050">
            <a:solidFill>
              <a:srgbClr val="0099FF"/>
            </a:solidFill>
            <a:round/>
            <a:headEnd/>
            <a:tailEnd/>
          </a:ln>
        </p:spPr>
        <p:txBody>
          <a:bodyPr/>
          <a:lstStyle/>
          <a:p>
            <a:endParaRPr lang="zh-CN" altLang="en-US"/>
          </a:p>
        </p:txBody>
      </p:sp>
      <p:grpSp>
        <p:nvGrpSpPr>
          <p:cNvPr id="102939" name="Group 1407"/>
          <p:cNvGrpSpPr>
            <a:grpSpLocks/>
          </p:cNvGrpSpPr>
          <p:nvPr/>
        </p:nvGrpSpPr>
        <p:grpSpPr bwMode="auto">
          <a:xfrm>
            <a:off x="823913" y="1736725"/>
            <a:ext cx="1143000" cy="2673350"/>
            <a:chOff x="1728" y="1392"/>
            <a:chExt cx="864" cy="2019"/>
          </a:xfrm>
        </p:grpSpPr>
        <p:grpSp>
          <p:nvGrpSpPr>
            <p:cNvPr id="102940" name="Group 1408"/>
            <p:cNvGrpSpPr>
              <a:grpSpLocks/>
            </p:cNvGrpSpPr>
            <p:nvPr/>
          </p:nvGrpSpPr>
          <p:grpSpPr bwMode="auto">
            <a:xfrm>
              <a:off x="1728" y="1392"/>
              <a:ext cx="864" cy="99"/>
              <a:chOff x="144" y="2736"/>
              <a:chExt cx="1680" cy="192"/>
            </a:xfrm>
          </p:grpSpPr>
          <p:grpSp>
            <p:nvGrpSpPr>
              <p:cNvPr id="102941" name="Group 1409"/>
              <p:cNvGrpSpPr>
                <a:grpSpLocks/>
              </p:cNvGrpSpPr>
              <p:nvPr/>
            </p:nvGrpSpPr>
            <p:grpSpPr bwMode="auto">
              <a:xfrm>
                <a:off x="144" y="2736"/>
                <a:ext cx="1680" cy="192"/>
                <a:chOff x="576" y="816"/>
                <a:chExt cx="1680" cy="192"/>
              </a:xfrm>
            </p:grpSpPr>
            <p:sp>
              <p:nvSpPr>
                <p:cNvPr id="102931" name="Rectangle 1410"/>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932" name="Rectangle 1411"/>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33" name="Rectangle 1412"/>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34" name="Line 1413"/>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35" name="Line 1414"/>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930" name="Line 1415"/>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42" name="Group 1416"/>
            <p:cNvGrpSpPr>
              <a:grpSpLocks/>
            </p:cNvGrpSpPr>
            <p:nvPr/>
          </p:nvGrpSpPr>
          <p:grpSpPr bwMode="auto">
            <a:xfrm>
              <a:off x="1728" y="1488"/>
              <a:ext cx="864" cy="99"/>
              <a:chOff x="144" y="2736"/>
              <a:chExt cx="1680" cy="192"/>
            </a:xfrm>
          </p:grpSpPr>
          <p:grpSp>
            <p:nvGrpSpPr>
              <p:cNvPr id="102943" name="Group 1417"/>
              <p:cNvGrpSpPr>
                <a:grpSpLocks/>
              </p:cNvGrpSpPr>
              <p:nvPr/>
            </p:nvGrpSpPr>
            <p:grpSpPr bwMode="auto">
              <a:xfrm>
                <a:off x="144" y="2736"/>
                <a:ext cx="1680" cy="192"/>
                <a:chOff x="576" y="816"/>
                <a:chExt cx="1680" cy="192"/>
              </a:xfrm>
            </p:grpSpPr>
            <p:sp>
              <p:nvSpPr>
                <p:cNvPr id="102924" name="Rectangle 1418"/>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925" name="Rectangle 1419"/>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26" name="Rectangle 1420"/>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27" name="Line 1421"/>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28" name="Line 1422"/>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923" name="Line 1423"/>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44" name="Group 1424"/>
            <p:cNvGrpSpPr>
              <a:grpSpLocks/>
            </p:cNvGrpSpPr>
            <p:nvPr/>
          </p:nvGrpSpPr>
          <p:grpSpPr bwMode="auto">
            <a:xfrm>
              <a:off x="1728" y="1584"/>
              <a:ext cx="864" cy="99"/>
              <a:chOff x="144" y="2736"/>
              <a:chExt cx="1680" cy="192"/>
            </a:xfrm>
          </p:grpSpPr>
          <p:grpSp>
            <p:nvGrpSpPr>
              <p:cNvPr id="102945" name="Group 1425"/>
              <p:cNvGrpSpPr>
                <a:grpSpLocks/>
              </p:cNvGrpSpPr>
              <p:nvPr/>
            </p:nvGrpSpPr>
            <p:grpSpPr bwMode="auto">
              <a:xfrm>
                <a:off x="144" y="2736"/>
                <a:ext cx="1680" cy="192"/>
                <a:chOff x="576" y="816"/>
                <a:chExt cx="1680" cy="192"/>
              </a:xfrm>
            </p:grpSpPr>
            <p:sp>
              <p:nvSpPr>
                <p:cNvPr id="102917" name="Rectangle 1426"/>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918" name="Rectangle 1427"/>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19" name="Rectangle 1428"/>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20" name="Line 1429"/>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21" name="Line 1430"/>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916" name="Line 1431"/>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46" name="Group 1432"/>
            <p:cNvGrpSpPr>
              <a:grpSpLocks/>
            </p:cNvGrpSpPr>
            <p:nvPr/>
          </p:nvGrpSpPr>
          <p:grpSpPr bwMode="auto">
            <a:xfrm>
              <a:off x="1728" y="1680"/>
              <a:ext cx="864" cy="99"/>
              <a:chOff x="144" y="2736"/>
              <a:chExt cx="1680" cy="192"/>
            </a:xfrm>
          </p:grpSpPr>
          <p:grpSp>
            <p:nvGrpSpPr>
              <p:cNvPr id="102947" name="Group 1433"/>
              <p:cNvGrpSpPr>
                <a:grpSpLocks/>
              </p:cNvGrpSpPr>
              <p:nvPr/>
            </p:nvGrpSpPr>
            <p:grpSpPr bwMode="auto">
              <a:xfrm>
                <a:off x="144" y="2736"/>
                <a:ext cx="1680" cy="192"/>
                <a:chOff x="576" y="816"/>
                <a:chExt cx="1680" cy="192"/>
              </a:xfrm>
            </p:grpSpPr>
            <p:sp>
              <p:nvSpPr>
                <p:cNvPr id="102910" name="Rectangle 1434"/>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911" name="Rectangle 1435"/>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12" name="Rectangle 1436"/>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13" name="Line 1437"/>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14" name="Line 1438"/>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909" name="Line 1439"/>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48" name="Group 1440"/>
            <p:cNvGrpSpPr>
              <a:grpSpLocks/>
            </p:cNvGrpSpPr>
            <p:nvPr/>
          </p:nvGrpSpPr>
          <p:grpSpPr bwMode="auto">
            <a:xfrm>
              <a:off x="1728" y="1776"/>
              <a:ext cx="864" cy="99"/>
              <a:chOff x="144" y="2736"/>
              <a:chExt cx="1680" cy="192"/>
            </a:xfrm>
          </p:grpSpPr>
          <p:grpSp>
            <p:nvGrpSpPr>
              <p:cNvPr id="102949" name="Group 1441"/>
              <p:cNvGrpSpPr>
                <a:grpSpLocks/>
              </p:cNvGrpSpPr>
              <p:nvPr/>
            </p:nvGrpSpPr>
            <p:grpSpPr bwMode="auto">
              <a:xfrm>
                <a:off x="144" y="2736"/>
                <a:ext cx="1680" cy="192"/>
                <a:chOff x="576" y="816"/>
                <a:chExt cx="1680" cy="192"/>
              </a:xfrm>
            </p:grpSpPr>
            <p:sp>
              <p:nvSpPr>
                <p:cNvPr id="102903" name="Rectangle 1442"/>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904" name="Rectangle 1443"/>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05" name="Rectangle 1444"/>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906" name="Line 1445"/>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07" name="Line 1446"/>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902" name="Line 1447"/>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50" name="Group 1448"/>
            <p:cNvGrpSpPr>
              <a:grpSpLocks/>
            </p:cNvGrpSpPr>
            <p:nvPr/>
          </p:nvGrpSpPr>
          <p:grpSpPr bwMode="auto">
            <a:xfrm>
              <a:off x="1728" y="1872"/>
              <a:ext cx="864" cy="99"/>
              <a:chOff x="144" y="2736"/>
              <a:chExt cx="1680" cy="192"/>
            </a:xfrm>
          </p:grpSpPr>
          <p:grpSp>
            <p:nvGrpSpPr>
              <p:cNvPr id="102951" name="Group 1449"/>
              <p:cNvGrpSpPr>
                <a:grpSpLocks/>
              </p:cNvGrpSpPr>
              <p:nvPr/>
            </p:nvGrpSpPr>
            <p:grpSpPr bwMode="auto">
              <a:xfrm>
                <a:off x="144" y="2736"/>
                <a:ext cx="1680" cy="192"/>
                <a:chOff x="576" y="816"/>
                <a:chExt cx="1680" cy="192"/>
              </a:xfrm>
            </p:grpSpPr>
            <p:sp>
              <p:nvSpPr>
                <p:cNvPr id="102896" name="Rectangle 1450"/>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97" name="Rectangle 1451"/>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98" name="Rectangle 1452"/>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99" name="Line 1453"/>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900" name="Line 1454"/>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95" name="Line 1455"/>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52" name="Group 1456"/>
            <p:cNvGrpSpPr>
              <a:grpSpLocks/>
            </p:cNvGrpSpPr>
            <p:nvPr/>
          </p:nvGrpSpPr>
          <p:grpSpPr bwMode="auto">
            <a:xfrm>
              <a:off x="1728" y="1968"/>
              <a:ext cx="864" cy="99"/>
              <a:chOff x="144" y="2736"/>
              <a:chExt cx="1680" cy="192"/>
            </a:xfrm>
          </p:grpSpPr>
          <p:grpSp>
            <p:nvGrpSpPr>
              <p:cNvPr id="102953" name="Group 1457"/>
              <p:cNvGrpSpPr>
                <a:grpSpLocks/>
              </p:cNvGrpSpPr>
              <p:nvPr/>
            </p:nvGrpSpPr>
            <p:grpSpPr bwMode="auto">
              <a:xfrm>
                <a:off x="144" y="2736"/>
                <a:ext cx="1680" cy="192"/>
                <a:chOff x="576" y="816"/>
                <a:chExt cx="1680" cy="192"/>
              </a:xfrm>
            </p:grpSpPr>
            <p:sp>
              <p:nvSpPr>
                <p:cNvPr id="102889" name="Rectangle 1458"/>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90" name="Rectangle 1459"/>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91" name="Rectangle 1460"/>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92" name="Line 1461"/>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93" name="Line 1462"/>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88" name="Line 1463"/>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54" name="Group 1464"/>
            <p:cNvGrpSpPr>
              <a:grpSpLocks/>
            </p:cNvGrpSpPr>
            <p:nvPr/>
          </p:nvGrpSpPr>
          <p:grpSpPr bwMode="auto">
            <a:xfrm>
              <a:off x="1728" y="2064"/>
              <a:ext cx="864" cy="99"/>
              <a:chOff x="144" y="2736"/>
              <a:chExt cx="1680" cy="192"/>
            </a:xfrm>
          </p:grpSpPr>
          <p:grpSp>
            <p:nvGrpSpPr>
              <p:cNvPr id="102955" name="Group 1465"/>
              <p:cNvGrpSpPr>
                <a:grpSpLocks/>
              </p:cNvGrpSpPr>
              <p:nvPr/>
            </p:nvGrpSpPr>
            <p:grpSpPr bwMode="auto">
              <a:xfrm>
                <a:off x="144" y="2736"/>
                <a:ext cx="1680" cy="192"/>
                <a:chOff x="576" y="816"/>
                <a:chExt cx="1680" cy="192"/>
              </a:xfrm>
            </p:grpSpPr>
            <p:sp>
              <p:nvSpPr>
                <p:cNvPr id="102882" name="Rectangle 1466"/>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83" name="Rectangle 1467"/>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84" name="Rectangle 1468"/>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85" name="Line 1469"/>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86" name="Line 1470"/>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81" name="Line 1471"/>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58" name="Group 1472"/>
            <p:cNvGrpSpPr>
              <a:grpSpLocks/>
            </p:cNvGrpSpPr>
            <p:nvPr/>
          </p:nvGrpSpPr>
          <p:grpSpPr bwMode="auto">
            <a:xfrm>
              <a:off x="1728" y="2160"/>
              <a:ext cx="864" cy="99"/>
              <a:chOff x="144" y="2736"/>
              <a:chExt cx="1680" cy="192"/>
            </a:xfrm>
          </p:grpSpPr>
          <p:grpSp>
            <p:nvGrpSpPr>
              <p:cNvPr id="102961" name="Group 1473"/>
              <p:cNvGrpSpPr>
                <a:grpSpLocks/>
              </p:cNvGrpSpPr>
              <p:nvPr/>
            </p:nvGrpSpPr>
            <p:grpSpPr bwMode="auto">
              <a:xfrm>
                <a:off x="144" y="2736"/>
                <a:ext cx="1680" cy="192"/>
                <a:chOff x="576" y="816"/>
                <a:chExt cx="1680" cy="192"/>
              </a:xfrm>
            </p:grpSpPr>
            <p:sp>
              <p:nvSpPr>
                <p:cNvPr id="102875" name="Rectangle 1474"/>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76" name="Rectangle 1475"/>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77" name="Rectangle 1476"/>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78" name="Line 1477"/>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79" name="Line 1478"/>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74" name="Line 1479"/>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2962" name="Group 1480"/>
            <p:cNvGrpSpPr>
              <a:grpSpLocks/>
            </p:cNvGrpSpPr>
            <p:nvPr/>
          </p:nvGrpSpPr>
          <p:grpSpPr bwMode="auto">
            <a:xfrm>
              <a:off x="1728" y="2256"/>
              <a:ext cx="864" cy="99"/>
              <a:chOff x="144" y="2736"/>
              <a:chExt cx="1680" cy="192"/>
            </a:xfrm>
          </p:grpSpPr>
          <p:grpSp>
            <p:nvGrpSpPr>
              <p:cNvPr id="103021" name="Group 1481"/>
              <p:cNvGrpSpPr>
                <a:grpSpLocks/>
              </p:cNvGrpSpPr>
              <p:nvPr/>
            </p:nvGrpSpPr>
            <p:grpSpPr bwMode="auto">
              <a:xfrm>
                <a:off x="144" y="2736"/>
                <a:ext cx="1680" cy="192"/>
                <a:chOff x="576" y="816"/>
                <a:chExt cx="1680" cy="192"/>
              </a:xfrm>
            </p:grpSpPr>
            <p:sp>
              <p:nvSpPr>
                <p:cNvPr id="102868" name="Rectangle 1482"/>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69" name="Rectangle 1483"/>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70" name="Rectangle 1484"/>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71" name="Line 1485"/>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72" name="Line 1486"/>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67" name="Line 1487"/>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3083" name="Group 1488"/>
            <p:cNvGrpSpPr>
              <a:grpSpLocks/>
            </p:cNvGrpSpPr>
            <p:nvPr/>
          </p:nvGrpSpPr>
          <p:grpSpPr bwMode="auto">
            <a:xfrm>
              <a:off x="1728" y="2352"/>
              <a:ext cx="864" cy="99"/>
              <a:chOff x="144" y="2736"/>
              <a:chExt cx="1680" cy="192"/>
            </a:xfrm>
          </p:grpSpPr>
          <p:grpSp>
            <p:nvGrpSpPr>
              <p:cNvPr id="103145" name="Group 1489"/>
              <p:cNvGrpSpPr>
                <a:grpSpLocks/>
              </p:cNvGrpSpPr>
              <p:nvPr/>
            </p:nvGrpSpPr>
            <p:grpSpPr bwMode="auto">
              <a:xfrm>
                <a:off x="144" y="2736"/>
                <a:ext cx="1680" cy="192"/>
                <a:chOff x="576" y="816"/>
                <a:chExt cx="1680" cy="192"/>
              </a:xfrm>
            </p:grpSpPr>
            <p:sp>
              <p:nvSpPr>
                <p:cNvPr id="102861" name="Rectangle 1490"/>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62" name="Rectangle 1491"/>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63" name="Rectangle 1492"/>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64" name="Line 1493"/>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65" name="Line 1494"/>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60" name="Line 1495"/>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3207" name="Group 1496"/>
            <p:cNvGrpSpPr>
              <a:grpSpLocks/>
            </p:cNvGrpSpPr>
            <p:nvPr/>
          </p:nvGrpSpPr>
          <p:grpSpPr bwMode="auto">
            <a:xfrm>
              <a:off x="1728" y="2448"/>
              <a:ext cx="864" cy="99"/>
              <a:chOff x="144" y="2736"/>
              <a:chExt cx="1680" cy="192"/>
            </a:xfrm>
          </p:grpSpPr>
          <p:grpSp>
            <p:nvGrpSpPr>
              <p:cNvPr id="103269" name="Group 1497"/>
              <p:cNvGrpSpPr>
                <a:grpSpLocks/>
              </p:cNvGrpSpPr>
              <p:nvPr/>
            </p:nvGrpSpPr>
            <p:grpSpPr bwMode="auto">
              <a:xfrm>
                <a:off x="144" y="2736"/>
                <a:ext cx="1680" cy="192"/>
                <a:chOff x="576" y="816"/>
                <a:chExt cx="1680" cy="192"/>
              </a:xfrm>
            </p:grpSpPr>
            <p:sp>
              <p:nvSpPr>
                <p:cNvPr id="102854" name="Rectangle 1498"/>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55" name="Rectangle 1499"/>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56" name="Rectangle 1500"/>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57" name="Line 1501"/>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58" name="Line 1502"/>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53" name="Line 1503"/>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03331" name="Group 1504"/>
            <p:cNvGrpSpPr>
              <a:grpSpLocks/>
            </p:cNvGrpSpPr>
            <p:nvPr/>
          </p:nvGrpSpPr>
          <p:grpSpPr bwMode="auto">
            <a:xfrm>
              <a:off x="1728" y="2544"/>
              <a:ext cx="864" cy="99"/>
              <a:chOff x="144" y="2736"/>
              <a:chExt cx="1680" cy="192"/>
            </a:xfrm>
          </p:grpSpPr>
          <p:grpSp>
            <p:nvGrpSpPr>
              <p:cNvPr id="103393" name="Group 1505"/>
              <p:cNvGrpSpPr>
                <a:grpSpLocks/>
              </p:cNvGrpSpPr>
              <p:nvPr/>
            </p:nvGrpSpPr>
            <p:grpSpPr bwMode="auto">
              <a:xfrm>
                <a:off x="144" y="2736"/>
                <a:ext cx="1680" cy="192"/>
                <a:chOff x="576" y="816"/>
                <a:chExt cx="1680" cy="192"/>
              </a:xfrm>
            </p:grpSpPr>
            <p:sp>
              <p:nvSpPr>
                <p:cNvPr id="102847" name="Rectangle 1506"/>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48" name="Rectangle 1507"/>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49" name="Rectangle 1508"/>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50" name="Line 1509"/>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51" name="Line 1510"/>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46" name="Line 1511"/>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56" name="Group 1512"/>
            <p:cNvGrpSpPr>
              <a:grpSpLocks/>
            </p:cNvGrpSpPr>
            <p:nvPr/>
          </p:nvGrpSpPr>
          <p:grpSpPr bwMode="auto">
            <a:xfrm>
              <a:off x="1728" y="2640"/>
              <a:ext cx="864" cy="99"/>
              <a:chOff x="144" y="2736"/>
              <a:chExt cx="1680" cy="192"/>
            </a:xfrm>
          </p:grpSpPr>
          <p:grpSp>
            <p:nvGrpSpPr>
              <p:cNvPr id="1698657" name="Group 1513"/>
              <p:cNvGrpSpPr>
                <a:grpSpLocks/>
              </p:cNvGrpSpPr>
              <p:nvPr/>
            </p:nvGrpSpPr>
            <p:grpSpPr bwMode="auto">
              <a:xfrm>
                <a:off x="144" y="2736"/>
                <a:ext cx="1680" cy="192"/>
                <a:chOff x="576" y="816"/>
                <a:chExt cx="1680" cy="192"/>
              </a:xfrm>
            </p:grpSpPr>
            <p:sp>
              <p:nvSpPr>
                <p:cNvPr id="102840" name="Rectangle 1514"/>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41" name="Rectangle 1515"/>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42" name="Rectangle 1516"/>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43" name="Line 1517"/>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44" name="Line 1518"/>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39" name="Line 1519"/>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58" name="Group 1520"/>
            <p:cNvGrpSpPr>
              <a:grpSpLocks/>
            </p:cNvGrpSpPr>
            <p:nvPr/>
          </p:nvGrpSpPr>
          <p:grpSpPr bwMode="auto">
            <a:xfrm>
              <a:off x="1728" y="2736"/>
              <a:ext cx="864" cy="99"/>
              <a:chOff x="144" y="2736"/>
              <a:chExt cx="1680" cy="192"/>
            </a:xfrm>
          </p:grpSpPr>
          <p:grpSp>
            <p:nvGrpSpPr>
              <p:cNvPr id="1698659" name="Group 1521"/>
              <p:cNvGrpSpPr>
                <a:grpSpLocks/>
              </p:cNvGrpSpPr>
              <p:nvPr/>
            </p:nvGrpSpPr>
            <p:grpSpPr bwMode="auto">
              <a:xfrm>
                <a:off x="144" y="2736"/>
                <a:ext cx="1680" cy="192"/>
                <a:chOff x="576" y="816"/>
                <a:chExt cx="1680" cy="192"/>
              </a:xfrm>
            </p:grpSpPr>
            <p:sp>
              <p:nvSpPr>
                <p:cNvPr id="102833" name="Rectangle 1522"/>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34" name="Rectangle 1523"/>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35" name="Rectangle 1524"/>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36" name="Line 1525"/>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37" name="Line 1526"/>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32" name="Line 1527"/>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60" name="Group 1528"/>
            <p:cNvGrpSpPr>
              <a:grpSpLocks/>
            </p:cNvGrpSpPr>
            <p:nvPr/>
          </p:nvGrpSpPr>
          <p:grpSpPr bwMode="auto">
            <a:xfrm>
              <a:off x="1728" y="2832"/>
              <a:ext cx="864" cy="99"/>
              <a:chOff x="144" y="2736"/>
              <a:chExt cx="1680" cy="192"/>
            </a:xfrm>
          </p:grpSpPr>
          <p:grpSp>
            <p:nvGrpSpPr>
              <p:cNvPr id="1698661" name="Group 1529"/>
              <p:cNvGrpSpPr>
                <a:grpSpLocks/>
              </p:cNvGrpSpPr>
              <p:nvPr/>
            </p:nvGrpSpPr>
            <p:grpSpPr bwMode="auto">
              <a:xfrm>
                <a:off x="144" y="2736"/>
                <a:ext cx="1680" cy="192"/>
                <a:chOff x="576" y="816"/>
                <a:chExt cx="1680" cy="192"/>
              </a:xfrm>
            </p:grpSpPr>
            <p:sp>
              <p:nvSpPr>
                <p:cNvPr id="102826" name="Rectangle 1530"/>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27" name="Rectangle 1531"/>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28" name="Rectangle 1532"/>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29" name="Line 1533"/>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30" name="Line 1534"/>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25" name="Line 1535"/>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62" name="Group 1536"/>
            <p:cNvGrpSpPr>
              <a:grpSpLocks/>
            </p:cNvGrpSpPr>
            <p:nvPr/>
          </p:nvGrpSpPr>
          <p:grpSpPr bwMode="auto">
            <a:xfrm>
              <a:off x="1728" y="2928"/>
              <a:ext cx="864" cy="99"/>
              <a:chOff x="144" y="2736"/>
              <a:chExt cx="1680" cy="192"/>
            </a:xfrm>
          </p:grpSpPr>
          <p:grpSp>
            <p:nvGrpSpPr>
              <p:cNvPr id="1698663" name="Group 1537"/>
              <p:cNvGrpSpPr>
                <a:grpSpLocks/>
              </p:cNvGrpSpPr>
              <p:nvPr/>
            </p:nvGrpSpPr>
            <p:grpSpPr bwMode="auto">
              <a:xfrm>
                <a:off x="144" y="2736"/>
                <a:ext cx="1680" cy="192"/>
                <a:chOff x="576" y="816"/>
                <a:chExt cx="1680" cy="192"/>
              </a:xfrm>
            </p:grpSpPr>
            <p:sp>
              <p:nvSpPr>
                <p:cNvPr id="102819" name="Rectangle 1538"/>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20" name="Rectangle 1539"/>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21" name="Rectangle 1540"/>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22" name="Line 1541"/>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23" name="Line 1542"/>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18" name="Line 1543"/>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64" name="Group 1544"/>
            <p:cNvGrpSpPr>
              <a:grpSpLocks/>
            </p:cNvGrpSpPr>
            <p:nvPr/>
          </p:nvGrpSpPr>
          <p:grpSpPr bwMode="auto">
            <a:xfrm>
              <a:off x="1728" y="3024"/>
              <a:ext cx="864" cy="99"/>
              <a:chOff x="144" y="2736"/>
              <a:chExt cx="1680" cy="192"/>
            </a:xfrm>
          </p:grpSpPr>
          <p:grpSp>
            <p:nvGrpSpPr>
              <p:cNvPr id="1698665" name="Group 1545"/>
              <p:cNvGrpSpPr>
                <a:grpSpLocks/>
              </p:cNvGrpSpPr>
              <p:nvPr/>
            </p:nvGrpSpPr>
            <p:grpSpPr bwMode="auto">
              <a:xfrm>
                <a:off x="144" y="2736"/>
                <a:ext cx="1680" cy="192"/>
                <a:chOff x="576" y="816"/>
                <a:chExt cx="1680" cy="192"/>
              </a:xfrm>
            </p:grpSpPr>
            <p:sp>
              <p:nvSpPr>
                <p:cNvPr id="102812" name="Rectangle 1546"/>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13" name="Rectangle 1547"/>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14" name="Rectangle 1548"/>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15" name="Line 1549"/>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16" name="Line 1550"/>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11" name="Line 1551"/>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66" name="Group 1552"/>
            <p:cNvGrpSpPr>
              <a:grpSpLocks/>
            </p:cNvGrpSpPr>
            <p:nvPr/>
          </p:nvGrpSpPr>
          <p:grpSpPr bwMode="auto">
            <a:xfrm>
              <a:off x="1728" y="3120"/>
              <a:ext cx="864" cy="99"/>
              <a:chOff x="144" y="2736"/>
              <a:chExt cx="1680" cy="192"/>
            </a:xfrm>
          </p:grpSpPr>
          <p:grpSp>
            <p:nvGrpSpPr>
              <p:cNvPr id="1698667" name="Group 1553"/>
              <p:cNvGrpSpPr>
                <a:grpSpLocks/>
              </p:cNvGrpSpPr>
              <p:nvPr/>
            </p:nvGrpSpPr>
            <p:grpSpPr bwMode="auto">
              <a:xfrm>
                <a:off x="144" y="2736"/>
                <a:ext cx="1680" cy="192"/>
                <a:chOff x="576" y="816"/>
                <a:chExt cx="1680" cy="192"/>
              </a:xfrm>
            </p:grpSpPr>
            <p:sp>
              <p:nvSpPr>
                <p:cNvPr id="102805" name="Rectangle 1554"/>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806" name="Rectangle 1555"/>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07" name="Rectangle 1556"/>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08" name="Line 1557"/>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09" name="Line 1558"/>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804" name="Line 1559"/>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68" name="Group 1560"/>
            <p:cNvGrpSpPr>
              <a:grpSpLocks/>
            </p:cNvGrpSpPr>
            <p:nvPr/>
          </p:nvGrpSpPr>
          <p:grpSpPr bwMode="auto">
            <a:xfrm>
              <a:off x="1728" y="3216"/>
              <a:ext cx="864" cy="99"/>
              <a:chOff x="144" y="2736"/>
              <a:chExt cx="1680" cy="192"/>
            </a:xfrm>
          </p:grpSpPr>
          <p:grpSp>
            <p:nvGrpSpPr>
              <p:cNvPr id="1698669" name="Group 1561"/>
              <p:cNvGrpSpPr>
                <a:grpSpLocks/>
              </p:cNvGrpSpPr>
              <p:nvPr/>
            </p:nvGrpSpPr>
            <p:grpSpPr bwMode="auto">
              <a:xfrm>
                <a:off x="144" y="2736"/>
                <a:ext cx="1680" cy="192"/>
                <a:chOff x="576" y="816"/>
                <a:chExt cx="1680" cy="192"/>
              </a:xfrm>
            </p:grpSpPr>
            <p:sp>
              <p:nvSpPr>
                <p:cNvPr id="102798" name="Rectangle 1562"/>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799" name="Rectangle 1563"/>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00" name="Rectangle 1564"/>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801" name="Line 1565"/>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802" name="Line 1566"/>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797" name="Line 1567"/>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nvGrpSpPr>
            <p:cNvPr id="1698670" name="Group 1568"/>
            <p:cNvGrpSpPr>
              <a:grpSpLocks/>
            </p:cNvGrpSpPr>
            <p:nvPr/>
          </p:nvGrpSpPr>
          <p:grpSpPr bwMode="auto">
            <a:xfrm>
              <a:off x="1728" y="3312"/>
              <a:ext cx="864" cy="99"/>
              <a:chOff x="144" y="2736"/>
              <a:chExt cx="1680" cy="192"/>
            </a:xfrm>
          </p:grpSpPr>
          <p:grpSp>
            <p:nvGrpSpPr>
              <p:cNvPr id="1698671" name="Group 1569"/>
              <p:cNvGrpSpPr>
                <a:grpSpLocks/>
              </p:cNvGrpSpPr>
              <p:nvPr/>
            </p:nvGrpSpPr>
            <p:grpSpPr bwMode="auto">
              <a:xfrm>
                <a:off x="144" y="2736"/>
                <a:ext cx="1680" cy="192"/>
                <a:chOff x="576" y="816"/>
                <a:chExt cx="1680" cy="192"/>
              </a:xfrm>
            </p:grpSpPr>
            <p:sp>
              <p:nvSpPr>
                <p:cNvPr id="102791" name="Rectangle 1570"/>
                <p:cNvSpPr>
                  <a:spLocks noChangeArrowheads="1"/>
                </p:cNvSpPr>
                <p:nvPr/>
              </p:nvSpPr>
              <p:spPr bwMode="auto">
                <a:xfrm>
                  <a:off x="624" y="816"/>
                  <a:ext cx="1584" cy="192"/>
                </a:xfrm>
                <a:prstGeom prst="rect">
                  <a:avLst/>
                </a:prstGeom>
                <a:solidFill>
                  <a:srgbClr val="C0C0C0"/>
                </a:solidFill>
                <a:ln w="3175">
                  <a:solidFill>
                    <a:schemeClr val="tx1"/>
                  </a:solidFill>
                  <a:miter lim="800000"/>
                  <a:headEnd/>
                  <a:tailEnd/>
                </a:ln>
              </p:spPr>
              <p:txBody>
                <a:bodyPr wrap="none" anchor="ctr"/>
                <a:lstStyle/>
                <a:p>
                  <a:pPr algn="ctr">
                    <a:spcBef>
                      <a:spcPct val="50000"/>
                    </a:spcBef>
                  </a:pPr>
                  <a:endParaRPr lang="zh-CN" altLang="en-US"/>
                </a:p>
              </p:txBody>
            </p:sp>
            <p:sp>
              <p:nvSpPr>
                <p:cNvPr id="102792" name="Rectangle 1571"/>
                <p:cNvSpPr>
                  <a:spLocks noChangeArrowheads="1"/>
                </p:cNvSpPr>
                <p:nvPr/>
              </p:nvSpPr>
              <p:spPr bwMode="auto">
                <a:xfrm>
                  <a:off x="576"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793" name="Rectangle 1572"/>
                <p:cNvSpPr>
                  <a:spLocks noChangeArrowheads="1"/>
                </p:cNvSpPr>
                <p:nvPr/>
              </p:nvSpPr>
              <p:spPr bwMode="auto">
                <a:xfrm>
                  <a:off x="2209" y="816"/>
                  <a:ext cx="47" cy="192"/>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794" name="Line 1573"/>
                <p:cNvSpPr>
                  <a:spLocks noChangeShapeType="1"/>
                </p:cNvSpPr>
                <p:nvPr/>
              </p:nvSpPr>
              <p:spPr bwMode="auto">
                <a:xfrm>
                  <a:off x="624" y="816"/>
                  <a:ext cx="1586" cy="0"/>
                </a:xfrm>
                <a:prstGeom prst="line">
                  <a:avLst/>
                </a:prstGeom>
                <a:noFill/>
                <a:ln w="3175">
                  <a:solidFill>
                    <a:schemeClr val="tx1"/>
                  </a:solidFill>
                  <a:round/>
                  <a:headEnd/>
                  <a:tailEnd/>
                </a:ln>
              </p:spPr>
              <p:txBody>
                <a:bodyPr wrap="none" anchor="ctr"/>
                <a:lstStyle/>
                <a:p>
                  <a:endParaRPr lang="zh-CN" altLang="en-US"/>
                </a:p>
              </p:txBody>
            </p:sp>
            <p:sp>
              <p:nvSpPr>
                <p:cNvPr id="102795" name="Line 1574"/>
                <p:cNvSpPr>
                  <a:spLocks noChangeShapeType="1"/>
                </p:cNvSpPr>
                <p:nvPr/>
              </p:nvSpPr>
              <p:spPr bwMode="auto">
                <a:xfrm>
                  <a:off x="624" y="1008"/>
                  <a:ext cx="1586" cy="0"/>
                </a:xfrm>
                <a:prstGeom prst="line">
                  <a:avLst/>
                </a:prstGeom>
                <a:noFill/>
                <a:ln w="3175">
                  <a:solidFill>
                    <a:schemeClr val="tx1"/>
                  </a:solidFill>
                  <a:round/>
                  <a:headEnd/>
                  <a:tailEnd/>
                </a:ln>
              </p:spPr>
              <p:txBody>
                <a:bodyPr wrap="none" anchor="ctr"/>
                <a:lstStyle/>
                <a:p>
                  <a:endParaRPr lang="zh-CN" altLang="en-US"/>
                </a:p>
              </p:txBody>
            </p:sp>
          </p:grpSp>
          <p:sp>
            <p:nvSpPr>
              <p:cNvPr id="102790" name="Line 1575"/>
              <p:cNvSpPr>
                <a:spLocks noChangeShapeType="1"/>
              </p:cNvSpPr>
              <p:nvPr/>
            </p:nvSpPr>
            <p:spPr bwMode="auto">
              <a:xfrm>
                <a:off x="192" y="2832"/>
                <a:ext cx="1584" cy="0"/>
              </a:xfrm>
              <a:prstGeom prst="line">
                <a:avLst/>
              </a:prstGeom>
              <a:noFill/>
              <a:ln w="6350">
                <a:solidFill>
                  <a:schemeClr val="tx1"/>
                </a:solidFill>
                <a:round/>
                <a:headEnd/>
                <a:tailEnd/>
              </a:ln>
            </p:spPr>
            <p:txBody>
              <a:bodyPr/>
              <a:lstStyle/>
              <a:p>
                <a:endParaRPr lang="zh-CN" altLang="en-US"/>
              </a:p>
            </p:txBody>
          </p:sp>
        </p:grpSp>
      </p:grpSp>
      <p:grpSp>
        <p:nvGrpSpPr>
          <p:cNvPr id="1698672" name="Group 1576"/>
          <p:cNvGrpSpPr>
            <a:grpSpLocks/>
          </p:cNvGrpSpPr>
          <p:nvPr/>
        </p:nvGrpSpPr>
        <p:grpSpPr bwMode="auto">
          <a:xfrm>
            <a:off x="823913" y="1800225"/>
            <a:ext cx="1143000" cy="127000"/>
            <a:chOff x="2880" y="1200"/>
            <a:chExt cx="1728" cy="385"/>
          </a:xfrm>
        </p:grpSpPr>
        <p:sp>
          <p:nvSpPr>
            <p:cNvPr id="102693" name="Rectangle 1577"/>
            <p:cNvSpPr>
              <a:spLocks noChangeArrowheads="1"/>
            </p:cNvSpPr>
            <p:nvPr/>
          </p:nvSpPr>
          <p:spPr bwMode="auto">
            <a:xfrm>
              <a:off x="2929" y="1200"/>
              <a:ext cx="1631" cy="384"/>
            </a:xfrm>
            <a:prstGeom prst="rect">
              <a:avLst/>
            </a:prstGeom>
            <a:solidFill>
              <a:srgbClr val="5F5F5F"/>
            </a:solidFill>
            <a:ln w="3175">
              <a:solidFill>
                <a:schemeClr val="tx1"/>
              </a:solidFill>
              <a:miter lim="800000"/>
              <a:headEnd/>
              <a:tailEnd/>
            </a:ln>
          </p:spPr>
          <p:txBody>
            <a:bodyPr wrap="none" anchor="ctr"/>
            <a:lstStyle/>
            <a:p>
              <a:pPr algn="ctr">
                <a:spcBef>
                  <a:spcPct val="50000"/>
                </a:spcBef>
              </a:pPr>
              <a:endParaRPr lang="zh-CN" altLang="en-US"/>
            </a:p>
          </p:txBody>
        </p:sp>
        <p:sp>
          <p:nvSpPr>
            <p:cNvPr id="102694" name="Rectangle 1578"/>
            <p:cNvSpPr>
              <a:spLocks noChangeArrowheads="1"/>
            </p:cNvSpPr>
            <p:nvPr/>
          </p:nvSpPr>
          <p:spPr bwMode="auto">
            <a:xfrm>
              <a:off x="288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695" name="Line 1579"/>
            <p:cNvSpPr>
              <a:spLocks noChangeShapeType="1"/>
            </p:cNvSpPr>
            <p:nvPr/>
          </p:nvSpPr>
          <p:spPr bwMode="auto">
            <a:xfrm>
              <a:off x="2929" y="1583"/>
              <a:ext cx="1633" cy="2"/>
            </a:xfrm>
            <a:prstGeom prst="line">
              <a:avLst/>
            </a:prstGeom>
            <a:noFill/>
            <a:ln w="3175">
              <a:solidFill>
                <a:schemeClr val="tx1"/>
              </a:solidFill>
              <a:round/>
              <a:headEnd/>
              <a:tailEnd/>
            </a:ln>
          </p:spPr>
          <p:txBody>
            <a:bodyPr wrap="none" anchor="ctr"/>
            <a:lstStyle/>
            <a:p>
              <a:endParaRPr lang="zh-CN" altLang="en-US"/>
            </a:p>
          </p:txBody>
        </p:sp>
        <p:sp>
          <p:nvSpPr>
            <p:cNvPr id="102696" name="Line 1580"/>
            <p:cNvSpPr>
              <a:spLocks noChangeShapeType="1"/>
            </p:cNvSpPr>
            <p:nvPr/>
          </p:nvSpPr>
          <p:spPr bwMode="auto">
            <a:xfrm>
              <a:off x="2929" y="1583"/>
              <a:ext cx="1633" cy="2"/>
            </a:xfrm>
            <a:prstGeom prst="line">
              <a:avLst/>
            </a:prstGeom>
            <a:noFill/>
            <a:ln w="9525">
              <a:solidFill>
                <a:schemeClr val="tx1"/>
              </a:solidFill>
              <a:round/>
              <a:headEnd/>
              <a:tailEnd/>
            </a:ln>
          </p:spPr>
          <p:txBody>
            <a:bodyPr wrap="none" anchor="ctr"/>
            <a:lstStyle/>
            <a:p>
              <a:endParaRPr lang="zh-CN" altLang="en-US"/>
            </a:p>
          </p:txBody>
        </p:sp>
        <p:sp>
          <p:nvSpPr>
            <p:cNvPr id="102697" name="Rectangle 1581"/>
            <p:cNvSpPr>
              <a:spLocks noChangeArrowheads="1"/>
            </p:cNvSpPr>
            <p:nvPr/>
          </p:nvSpPr>
          <p:spPr bwMode="auto">
            <a:xfrm flipV="1">
              <a:off x="3341"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98" name="Rectangle 1582"/>
            <p:cNvSpPr>
              <a:spLocks noChangeArrowheads="1"/>
            </p:cNvSpPr>
            <p:nvPr/>
          </p:nvSpPr>
          <p:spPr bwMode="auto">
            <a:xfrm flipV="1">
              <a:off x="3341"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99" name="Rectangle 1583"/>
            <p:cNvSpPr>
              <a:spLocks noChangeArrowheads="1"/>
            </p:cNvSpPr>
            <p:nvPr/>
          </p:nvSpPr>
          <p:spPr bwMode="auto">
            <a:xfrm flipV="1">
              <a:off x="3390"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0" name="Rectangle 1584"/>
            <p:cNvSpPr>
              <a:spLocks noChangeArrowheads="1"/>
            </p:cNvSpPr>
            <p:nvPr/>
          </p:nvSpPr>
          <p:spPr bwMode="auto">
            <a:xfrm flipV="1">
              <a:off x="3390"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1" name="Rectangle 1585"/>
            <p:cNvSpPr>
              <a:spLocks noChangeArrowheads="1"/>
            </p:cNvSpPr>
            <p:nvPr/>
          </p:nvSpPr>
          <p:spPr bwMode="auto">
            <a:xfrm flipV="1">
              <a:off x="3440"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2" name="Rectangle 1586"/>
            <p:cNvSpPr>
              <a:spLocks noChangeArrowheads="1"/>
            </p:cNvSpPr>
            <p:nvPr/>
          </p:nvSpPr>
          <p:spPr bwMode="auto">
            <a:xfrm flipV="1">
              <a:off x="3439" y="1317"/>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3" name="Rectangle 1587"/>
            <p:cNvSpPr>
              <a:spLocks noChangeArrowheads="1"/>
            </p:cNvSpPr>
            <p:nvPr/>
          </p:nvSpPr>
          <p:spPr bwMode="auto">
            <a:xfrm flipV="1">
              <a:off x="3489"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4" name="Rectangle 1588"/>
            <p:cNvSpPr>
              <a:spLocks noChangeArrowheads="1"/>
            </p:cNvSpPr>
            <p:nvPr/>
          </p:nvSpPr>
          <p:spPr bwMode="auto">
            <a:xfrm flipV="1">
              <a:off x="3489"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5" name="Rectangle 1589"/>
            <p:cNvSpPr>
              <a:spLocks noChangeArrowheads="1"/>
            </p:cNvSpPr>
            <p:nvPr/>
          </p:nvSpPr>
          <p:spPr bwMode="auto">
            <a:xfrm>
              <a:off x="3341"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6" name="Rectangle 1590"/>
            <p:cNvSpPr>
              <a:spLocks noChangeArrowheads="1"/>
            </p:cNvSpPr>
            <p:nvPr/>
          </p:nvSpPr>
          <p:spPr bwMode="auto">
            <a:xfrm>
              <a:off x="3341"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7" name="Rectangle 1591"/>
            <p:cNvSpPr>
              <a:spLocks noChangeArrowheads="1"/>
            </p:cNvSpPr>
            <p:nvPr/>
          </p:nvSpPr>
          <p:spPr bwMode="auto">
            <a:xfrm>
              <a:off x="3390"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8" name="Rectangle 1592"/>
            <p:cNvSpPr>
              <a:spLocks noChangeArrowheads="1"/>
            </p:cNvSpPr>
            <p:nvPr/>
          </p:nvSpPr>
          <p:spPr bwMode="auto">
            <a:xfrm>
              <a:off x="3390"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09" name="Rectangle 1593"/>
            <p:cNvSpPr>
              <a:spLocks noChangeArrowheads="1"/>
            </p:cNvSpPr>
            <p:nvPr/>
          </p:nvSpPr>
          <p:spPr bwMode="auto">
            <a:xfrm>
              <a:off x="3440"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0" name="Rectangle 1594"/>
            <p:cNvSpPr>
              <a:spLocks noChangeArrowheads="1"/>
            </p:cNvSpPr>
            <p:nvPr/>
          </p:nvSpPr>
          <p:spPr bwMode="auto">
            <a:xfrm>
              <a:off x="3440"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1" name="Rectangle 1595"/>
            <p:cNvSpPr>
              <a:spLocks noChangeArrowheads="1"/>
            </p:cNvSpPr>
            <p:nvPr/>
          </p:nvSpPr>
          <p:spPr bwMode="auto">
            <a:xfrm>
              <a:off x="3489"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2" name="Rectangle 1596"/>
            <p:cNvSpPr>
              <a:spLocks noChangeArrowheads="1"/>
            </p:cNvSpPr>
            <p:nvPr/>
          </p:nvSpPr>
          <p:spPr bwMode="auto">
            <a:xfrm>
              <a:off x="3489"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3" name="Rectangle 1597"/>
            <p:cNvSpPr>
              <a:spLocks noChangeArrowheads="1"/>
            </p:cNvSpPr>
            <p:nvPr/>
          </p:nvSpPr>
          <p:spPr bwMode="auto">
            <a:xfrm flipV="1">
              <a:off x="3637"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4" name="Rectangle 1598"/>
            <p:cNvSpPr>
              <a:spLocks noChangeArrowheads="1"/>
            </p:cNvSpPr>
            <p:nvPr/>
          </p:nvSpPr>
          <p:spPr bwMode="auto">
            <a:xfrm flipV="1">
              <a:off x="3637"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5" name="Rectangle 1599"/>
            <p:cNvSpPr>
              <a:spLocks noChangeArrowheads="1"/>
            </p:cNvSpPr>
            <p:nvPr/>
          </p:nvSpPr>
          <p:spPr bwMode="auto">
            <a:xfrm flipV="1">
              <a:off x="3687"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6" name="Rectangle 1600"/>
            <p:cNvSpPr>
              <a:spLocks noChangeArrowheads="1"/>
            </p:cNvSpPr>
            <p:nvPr/>
          </p:nvSpPr>
          <p:spPr bwMode="auto">
            <a:xfrm flipV="1">
              <a:off x="3687"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7" name="Rectangle 1601"/>
            <p:cNvSpPr>
              <a:spLocks noChangeArrowheads="1"/>
            </p:cNvSpPr>
            <p:nvPr/>
          </p:nvSpPr>
          <p:spPr bwMode="auto">
            <a:xfrm flipV="1">
              <a:off x="3736"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8" name="Rectangle 1602"/>
            <p:cNvSpPr>
              <a:spLocks noChangeArrowheads="1"/>
            </p:cNvSpPr>
            <p:nvPr/>
          </p:nvSpPr>
          <p:spPr bwMode="auto">
            <a:xfrm flipV="1">
              <a:off x="3735" y="1317"/>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19" name="Rectangle 1603"/>
            <p:cNvSpPr>
              <a:spLocks noChangeArrowheads="1"/>
            </p:cNvSpPr>
            <p:nvPr/>
          </p:nvSpPr>
          <p:spPr bwMode="auto">
            <a:xfrm flipV="1">
              <a:off x="3786"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0" name="Rectangle 1604"/>
            <p:cNvSpPr>
              <a:spLocks noChangeArrowheads="1"/>
            </p:cNvSpPr>
            <p:nvPr/>
          </p:nvSpPr>
          <p:spPr bwMode="auto">
            <a:xfrm flipV="1">
              <a:off x="3786"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1" name="Rectangle 1605"/>
            <p:cNvSpPr>
              <a:spLocks noChangeArrowheads="1"/>
            </p:cNvSpPr>
            <p:nvPr/>
          </p:nvSpPr>
          <p:spPr bwMode="auto">
            <a:xfrm>
              <a:off x="3637"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2" name="Rectangle 1606"/>
            <p:cNvSpPr>
              <a:spLocks noChangeArrowheads="1"/>
            </p:cNvSpPr>
            <p:nvPr/>
          </p:nvSpPr>
          <p:spPr bwMode="auto">
            <a:xfrm>
              <a:off x="3637"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3" name="Rectangle 1607"/>
            <p:cNvSpPr>
              <a:spLocks noChangeArrowheads="1"/>
            </p:cNvSpPr>
            <p:nvPr/>
          </p:nvSpPr>
          <p:spPr bwMode="auto">
            <a:xfrm>
              <a:off x="3687"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4" name="Rectangle 1608"/>
            <p:cNvSpPr>
              <a:spLocks noChangeArrowheads="1"/>
            </p:cNvSpPr>
            <p:nvPr/>
          </p:nvSpPr>
          <p:spPr bwMode="auto">
            <a:xfrm>
              <a:off x="3687"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5" name="Rectangle 1609"/>
            <p:cNvSpPr>
              <a:spLocks noChangeArrowheads="1"/>
            </p:cNvSpPr>
            <p:nvPr/>
          </p:nvSpPr>
          <p:spPr bwMode="auto">
            <a:xfrm>
              <a:off x="3736"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6" name="Rectangle 1610"/>
            <p:cNvSpPr>
              <a:spLocks noChangeArrowheads="1"/>
            </p:cNvSpPr>
            <p:nvPr/>
          </p:nvSpPr>
          <p:spPr bwMode="auto">
            <a:xfrm>
              <a:off x="3736"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7" name="Rectangle 1611"/>
            <p:cNvSpPr>
              <a:spLocks noChangeArrowheads="1"/>
            </p:cNvSpPr>
            <p:nvPr/>
          </p:nvSpPr>
          <p:spPr bwMode="auto">
            <a:xfrm>
              <a:off x="3786"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8" name="Rectangle 1612"/>
            <p:cNvSpPr>
              <a:spLocks noChangeArrowheads="1"/>
            </p:cNvSpPr>
            <p:nvPr/>
          </p:nvSpPr>
          <p:spPr bwMode="auto">
            <a:xfrm>
              <a:off x="3786"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29" name="Rectangle 1613"/>
            <p:cNvSpPr>
              <a:spLocks noChangeArrowheads="1"/>
            </p:cNvSpPr>
            <p:nvPr/>
          </p:nvSpPr>
          <p:spPr bwMode="auto">
            <a:xfrm flipV="1">
              <a:off x="3933"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0" name="Rectangle 1614"/>
            <p:cNvSpPr>
              <a:spLocks noChangeArrowheads="1"/>
            </p:cNvSpPr>
            <p:nvPr/>
          </p:nvSpPr>
          <p:spPr bwMode="auto">
            <a:xfrm flipV="1">
              <a:off x="3933"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1" name="Rectangle 1615"/>
            <p:cNvSpPr>
              <a:spLocks noChangeArrowheads="1"/>
            </p:cNvSpPr>
            <p:nvPr/>
          </p:nvSpPr>
          <p:spPr bwMode="auto">
            <a:xfrm flipV="1">
              <a:off x="3982"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2" name="Rectangle 1616"/>
            <p:cNvSpPr>
              <a:spLocks noChangeArrowheads="1"/>
            </p:cNvSpPr>
            <p:nvPr/>
          </p:nvSpPr>
          <p:spPr bwMode="auto">
            <a:xfrm flipV="1">
              <a:off x="3982"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3" name="Rectangle 1617"/>
            <p:cNvSpPr>
              <a:spLocks noChangeArrowheads="1"/>
            </p:cNvSpPr>
            <p:nvPr/>
          </p:nvSpPr>
          <p:spPr bwMode="auto">
            <a:xfrm>
              <a:off x="3933" y="141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4" name="Rectangle 1618"/>
            <p:cNvSpPr>
              <a:spLocks noChangeArrowheads="1"/>
            </p:cNvSpPr>
            <p:nvPr/>
          </p:nvSpPr>
          <p:spPr bwMode="auto">
            <a:xfrm>
              <a:off x="3933" y="1461"/>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5" name="Rectangle 1619"/>
            <p:cNvSpPr>
              <a:spLocks noChangeArrowheads="1"/>
            </p:cNvSpPr>
            <p:nvPr/>
          </p:nvSpPr>
          <p:spPr bwMode="auto">
            <a:xfrm>
              <a:off x="3982" y="141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6" name="Rectangle 1620"/>
            <p:cNvSpPr>
              <a:spLocks noChangeArrowheads="1"/>
            </p:cNvSpPr>
            <p:nvPr/>
          </p:nvSpPr>
          <p:spPr bwMode="auto">
            <a:xfrm>
              <a:off x="3982" y="1461"/>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7" name="Rectangle 1621"/>
            <p:cNvSpPr>
              <a:spLocks noChangeArrowheads="1"/>
            </p:cNvSpPr>
            <p:nvPr/>
          </p:nvSpPr>
          <p:spPr bwMode="auto">
            <a:xfrm>
              <a:off x="2979" y="1440"/>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8" name="Rectangle 1622"/>
            <p:cNvSpPr>
              <a:spLocks noChangeArrowheads="1"/>
            </p:cNvSpPr>
            <p:nvPr/>
          </p:nvSpPr>
          <p:spPr bwMode="auto">
            <a:xfrm>
              <a:off x="2979"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39" name="Rectangle 1623"/>
            <p:cNvSpPr>
              <a:spLocks noChangeArrowheads="1"/>
            </p:cNvSpPr>
            <p:nvPr/>
          </p:nvSpPr>
          <p:spPr bwMode="auto">
            <a:xfrm>
              <a:off x="3176" y="1488"/>
              <a:ext cx="50"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740" name="Rectangle 1624"/>
            <p:cNvSpPr>
              <a:spLocks noChangeArrowheads="1"/>
            </p:cNvSpPr>
            <p:nvPr/>
          </p:nvSpPr>
          <p:spPr bwMode="auto">
            <a:xfrm>
              <a:off x="3078"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grpSp>
          <p:nvGrpSpPr>
            <p:cNvPr id="1698673" name="Group 1625"/>
            <p:cNvGrpSpPr>
              <a:grpSpLocks/>
            </p:cNvGrpSpPr>
            <p:nvPr/>
          </p:nvGrpSpPr>
          <p:grpSpPr bwMode="auto">
            <a:xfrm>
              <a:off x="4096" y="1236"/>
              <a:ext cx="346" cy="144"/>
              <a:chOff x="2400" y="1224"/>
              <a:chExt cx="336" cy="144"/>
            </a:xfrm>
          </p:grpSpPr>
          <p:sp>
            <p:nvSpPr>
              <p:cNvPr id="102759" name="Rectangle 1626"/>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2760" name="Rectangle 1627"/>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1" name="Rectangle 1628"/>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2" name="Rectangle 1629"/>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3" name="Rectangle 1630"/>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4" name="Rectangle 1631"/>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5" name="Rectangle 1632"/>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6" name="Rectangle 1633"/>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67" name="Rectangle 1634"/>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74" name="Group 1635"/>
            <p:cNvGrpSpPr>
              <a:grpSpLocks/>
            </p:cNvGrpSpPr>
            <p:nvPr/>
          </p:nvGrpSpPr>
          <p:grpSpPr bwMode="auto">
            <a:xfrm>
              <a:off x="4095" y="1396"/>
              <a:ext cx="345" cy="144"/>
              <a:chOff x="2400" y="1224"/>
              <a:chExt cx="336" cy="144"/>
            </a:xfrm>
          </p:grpSpPr>
          <p:sp>
            <p:nvSpPr>
              <p:cNvPr id="102750" name="Rectangle 1636"/>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2751" name="Rectangle 1637"/>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2" name="Rectangle 1638"/>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3" name="Rectangle 1639"/>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4" name="Rectangle 1640"/>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5" name="Rectangle 1641"/>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6" name="Rectangle 1642"/>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7" name="Rectangle 1643"/>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758" name="Rectangle 1644"/>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75" name="Group 1645"/>
            <p:cNvGrpSpPr>
              <a:grpSpLocks/>
            </p:cNvGrpSpPr>
            <p:nvPr/>
          </p:nvGrpSpPr>
          <p:grpSpPr bwMode="auto">
            <a:xfrm>
              <a:off x="4481" y="1252"/>
              <a:ext cx="50" cy="96"/>
              <a:chOff x="2460" y="1392"/>
              <a:chExt cx="48" cy="96"/>
            </a:xfrm>
          </p:grpSpPr>
          <p:sp>
            <p:nvSpPr>
              <p:cNvPr id="102748" name="Rectangle 1646"/>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2749" name="Rectangle 1647"/>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76" name="Group 1648"/>
            <p:cNvGrpSpPr>
              <a:grpSpLocks/>
            </p:cNvGrpSpPr>
            <p:nvPr/>
          </p:nvGrpSpPr>
          <p:grpSpPr bwMode="auto">
            <a:xfrm>
              <a:off x="4481" y="1428"/>
              <a:ext cx="50" cy="96"/>
              <a:chOff x="2460" y="1392"/>
              <a:chExt cx="48" cy="96"/>
            </a:xfrm>
          </p:grpSpPr>
          <p:sp>
            <p:nvSpPr>
              <p:cNvPr id="102746" name="Rectangle 1649"/>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2747" name="Rectangle 1650"/>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sp>
          <p:nvSpPr>
            <p:cNvPr id="102745" name="Rectangle 1651"/>
            <p:cNvSpPr>
              <a:spLocks noChangeArrowheads="1"/>
            </p:cNvSpPr>
            <p:nvPr/>
          </p:nvSpPr>
          <p:spPr bwMode="auto">
            <a:xfrm>
              <a:off x="456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grpSp>
      <p:grpSp>
        <p:nvGrpSpPr>
          <p:cNvPr id="1698678" name="Group 1652"/>
          <p:cNvGrpSpPr>
            <a:grpSpLocks/>
          </p:cNvGrpSpPr>
          <p:nvPr/>
        </p:nvGrpSpPr>
        <p:grpSpPr bwMode="auto">
          <a:xfrm>
            <a:off x="823913" y="1927225"/>
            <a:ext cx="1143000" cy="127000"/>
            <a:chOff x="2880" y="1200"/>
            <a:chExt cx="1728" cy="385"/>
          </a:xfrm>
        </p:grpSpPr>
        <p:sp>
          <p:nvSpPr>
            <p:cNvPr id="102618" name="Rectangle 1653"/>
            <p:cNvSpPr>
              <a:spLocks noChangeArrowheads="1"/>
            </p:cNvSpPr>
            <p:nvPr/>
          </p:nvSpPr>
          <p:spPr bwMode="auto">
            <a:xfrm>
              <a:off x="2929" y="1200"/>
              <a:ext cx="1631" cy="384"/>
            </a:xfrm>
            <a:prstGeom prst="rect">
              <a:avLst/>
            </a:prstGeom>
            <a:solidFill>
              <a:srgbClr val="5F5F5F"/>
            </a:solidFill>
            <a:ln w="3175">
              <a:solidFill>
                <a:schemeClr val="tx1"/>
              </a:solidFill>
              <a:miter lim="800000"/>
              <a:headEnd/>
              <a:tailEnd/>
            </a:ln>
          </p:spPr>
          <p:txBody>
            <a:bodyPr wrap="none" anchor="ctr"/>
            <a:lstStyle/>
            <a:p>
              <a:pPr algn="ctr">
                <a:spcBef>
                  <a:spcPct val="50000"/>
                </a:spcBef>
              </a:pPr>
              <a:endParaRPr lang="zh-CN" altLang="en-US"/>
            </a:p>
          </p:txBody>
        </p:sp>
        <p:sp>
          <p:nvSpPr>
            <p:cNvPr id="102619" name="Rectangle 1654"/>
            <p:cNvSpPr>
              <a:spLocks noChangeArrowheads="1"/>
            </p:cNvSpPr>
            <p:nvPr/>
          </p:nvSpPr>
          <p:spPr bwMode="auto">
            <a:xfrm>
              <a:off x="288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2620" name="Line 1655"/>
            <p:cNvSpPr>
              <a:spLocks noChangeShapeType="1"/>
            </p:cNvSpPr>
            <p:nvPr/>
          </p:nvSpPr>
          <p:spPr bwMode="auto">
            <a:xfrm>
              <a:off x="2929" y="1583"/>
              <a:ext cx="1633" cy="2"/>
            </a:xfrm>
            <a:prstGeom prst="line">
              <a:avLst/>
            </a:prstGeom>
            <a:noFill/>
            <a:ln w="3175">
              <a:solidFill>
                <a:schemeClr val="tx1"/>
              </a:solidFill>
              <a:round/>
              <a:headEnd/>
              <a:tailEnd/>
            </a:ln>
          </p:spPr>
          <p:txBody>
            <a:bodyPr wrap="none" anchor="ctr"/>
            <a:lstStyle/>
            <a:p>
              <a:endParaRPr lang="zh-CN" altLang="en-US"/>
            </a:p>
          </p:txBody>
        </p:sp>
        <p:sp>
          <p:nvSpPr>
            <p:cNvPr id="102621" name="Line 1656"/>
            <p:cNvSpPr>
              <a:spLocks noChangeShapeType="1"/>
            </p:cNvSpPr>
            <p:nvPr/>
          </p:nvSpPr>
          <p:spPr bwMode="auto">
            <a:xfrm>
              <a:off x="2929" y="1583"/>
              <a:ext cx="1633" cy="2"/>
            </a:xfrm>
            <a:prstGeom prst="line">
              <a:avLst/>
            </a:prstGeom>
            <a:noFill/>
            <a:ln w="9525">
              <a:solidFill>
                <a:schemeClr val="tx1"/>
              </a:solidFill>
              <a:round/>
              <a:headEnd/>
              <a:tailEnd/>
            </a:ln>
          </p:spPr>
          <p:txBody>
            <a:bodyPr wrap="none" anchor="ctr"/>
            <a:lstStyle/>
            <a:p>
              <a:endParaRPr lang="zh-CN" altLang="en-US"/>
            </a:p>
          </p:txBody>
        </p:sp>
        <p:sp>
          <p:nvSpPr>
            <p:cNvPr id="102622" name="Rectangle 1657"/>
            <p:cNvSpPr>
              <a:spLocks noChangeArrowheads="1"/>
            </p:cNvSpPr>
            <p:nvPr/>
          </p:nvSpPr>
          <p:spPr bwMode="auto">
            <a:xfrm flipV="1">
              <a:off x="3341"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3" name="Rectangle 1658"/>
            <p:cNvSpPr>
              <a:spLocks noChangeArrowheads="1"/>
            </p:cNvSpPr>
            <p:nvPr/>
          </p:nvSpPr>
          <p:spPr bwMode="auto">
            <a:xfrm flipV="1">
              <a:off x="3341"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4" name="Rectangle 1659"/>
            <p:cNvSpPr>
              <a:spLocks noChangeArrowheads="1"/>
            </p:cNvSpPr>
            <p:nvPr/>
          </p:nvSpPr>
          <p:spPr bwMode="auto">
            <a:xfrm flipV="1">
              <a:off x="3390"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5" name="Rectangle 1660"/>
            <p:cNvSpPr>
              <a:spLocks noChangeArrowheads="1"/>
            </p:cNvSpPr>
            <p:nvPr/>
          </p:nvSpPr>
          <p:spPr bwMode="auto">
            <a:xfrm flipV="1">
              <a:off x="3390"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6" name="Rectangle 1661"/>
            <p:cNvSpPr>
              <a:spLocks noChangeArrowheads="1"/>
            </p:cNvSpPr>
            <p:nvPr/>
          </p:nvSpPr>
          <p:spPr bwMode="auto">
            <a:xfrm flipV="1">
              <a:off x="3440"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7" name="Rectangle 1662"/>
            <p:cNvSpPr>
              <a:spLocks noChangeArrowheads="1"/>
            </p:cNvSpPr>
            <p:nvPr/>
          </p:nvSpPr>
          <p:spPr bwMode="auto">
            <a:xfrm flipV="1">
              <a:off x="3439" y="1317"/>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8" name="Rectangle 1663"/>
            <p:cNvSpPr>
              <a:spLocks noChangeArrowheads="1"/>
            </p:cNvSpPr>
            <p:nvPr/>
          </p:nvSpPr>
          <p:spPr bwMode="auto">
            <a:xfrm flipV="1">
              <a:off x="3489"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29" name="Rectangle 1664"/>
            <p:cNvSpPr>
              <a:spLocks noChangeArrowheads="1"/>
            </p:cNvSpPr>
            <p:nvPr/>
          </p:nvSpPr>
          <p:spPr bwMode="auto">
            <a:xfrm flipV="1">
              <a:off x="3489"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0" name="Rectangle 1665"/>
            <p:cNvSpPr>
              <a:spLocks noChangeArrowheads="1"/>
            </p:cNvSpPr>
            <p:nvPr/>
          </p:nvSpPr>
          <p:spPr bwMode="auto">
            <a:xfrm>
              <a:off x="3341"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1" name="Rectangle 1666"/>
            <p:cNvSpPr>
              <a:spLocks noChangeArrowheads="1"/>
            </p:cNvSpPr>
            <p:nvPr/>
          </p:nvSpPr>
          <p:spPr bwMode="auto">
            <a:xfrm>
              <a:off x="3341"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2" name="Rectangle 1667"/>
            <p:cNvSpPr>
              <a:spLocks noChangeArrowheads="1"/>
            </p:cNvSpPr>
            <p:nvPr/>
          </p:nvSpPr>
          <p:spPr bwMode="auto">
            <a:xfrm>
              <a:off x="3390"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3" name="Rectangle 1668"/>
            <p:cNvSpPr>
              <a:spLocks noChangeArrowheads="1"/>
            </p:cNvSpPr>
            <p:nvPr/>
          </p:nvSpPr>
          <p:spPr bwMode="auto">
            <a:xfrm>
              <a:off x="3390"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4" name="Rectangle 1669"/>
            <p:cNvSpPr>
              <a:spLocks noChangeArrowheads="1"/>
            </p:cNvSpPr>
            <p:nvPr/>
          </p:nvSpPr>
          <p:spPr bwMode="auto">
            <a:xfrm>
              <a:off x="3440"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5" name="Rectangle 1670"/>
            <p:cNvSpPr>
              <a:spLocks noChangeArrowheads="1"/>
            </p:cNvSpPr>
            <p:nvPr/>
          </p:nvSpPr>
          <p:spPr bwMode="auto">
            <a:xfrm>
              <a:off x="3440"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6" name="Rectangle 1671"/>
            <p:cNvSpPr>
              <a:spLocks noChangeArrowheads="1"/>
            </p:cNvSpPr>
            <p:nvPr/>
          </p:nvSpPr>
          <p:spPr bwMode="auto">
            <a:xfrm>
              <a:off x="3489"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7" name="Rectangle 1672"/>
            <p:cNvSpPr>
              <a:spLocks noChangeArrowheads="1"/>
            </p:cNvSpPr>
            <p:nvPr/>
          </p:nvSpPr>
          <p:spPr bwMode="auto">
            <a:xfrm>
              <a:off x="3489"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8" name="Rectangle 1673"/>
            <p:cNvSpPr>
              <a:spLocks noChangeArrowheads="1"/>
            </p:cNvSpPr>
            <p:nvPr/>
          </p:nvSpPr>
          <p:spPr bwMode="auto">
            <a:xfrm flipV="1">
              <a:off x="3637"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39" name="Rectangle 1674"/>
            <p:cNvSpPr>
              <a:spLocks noChangeArrowheads="1"/>
            </p:cNvSpPr>
            <p:nvPr/>
          </p:nvSpPr>
          <p:spPr bwMode="auto">
            <a:xfrm flipV="1">
              <a:off x="3637"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0" name="Rectangle 1675"/>
            <p:cNvSpPr>
              <a:spLocks noChangeArrowheads="1"/>
            </p:cNvSpPr>
            <p:nvPr/>
          </p:nvSpPr>
          <p:spPr bwMode="auto">
            <a:xfrm flipV="1">
              <a:off x="3687"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1" name="Rectangle 1676"/>
            <p:cNvSpPr>
              <a:spLocks noChangeArrowheads="1"/>
            </p:cNvSpPr>
            <p:nvPr/>
          </p:nvSpPr>
          <p:spPr bwMode="auto">
            <a:xfrm flipV="1">
              <a:off x="3687"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2" name="Rectangle 1677"/>
            <p:cNvSpPr>
              <a:spLocks noChangeArrowheads="1"/>
            </p:cNvSpPr>
            <p:nvPr/>
          </p:nvSpPr>
          <p:spPr bwMode="auto">
            <a:xfrm flipV="1">
              <a:off x="3736"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3" name="Rectangle 1678"/>
            <p:cNvSpPr>
              <a:spLocks noChangeArrowheads="1"/>
            </p:cNvSpPr>
            <p:nvPr/>
          </p:nvSpPr>
          <p:spPr bwMode="auto">
            <a:xfrm flipV="1">
              <a:off x="3735" y="1317"/>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4" name="Rectangle 1679"/>
            <p:cNvSpPr>
              <a:spLocks noChangeArrowheads="1"/>
            </p:cNvSpPr>
            <p:nvPr/>
          </p:nvSpPr>
          <p:spPr bwMode="auto">
            <a:xfrm flipV="1">
              <a:off x="3786"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5" name="Rectangle 1680"/>
            <p:cNvSpPr>
              <a:spLocks noChangeArrowheads="1"/>
            </p:cNvSpPr>
            <p:nvPr/>
          </p:nvSpPr>
          <p:spPr bwMode="auto">
            <a:xfrm flipV="1">
              <a:off x="3786"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6" name="Rectangle 1681"/>
            <p:cNvSpPr>
              <a:spLocks noChangeArrowheads="1"/>
            </p:cNvSpPr>
            <p:nvPr/>
          </p:nvSpPr>
          <p:spPr bwMode="auto">
            <a:xfrm>
              <a:off x="3637"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7" name="Rectangle 1682"/>
            <p:cNvSpPr>
              <a:spLocks noChangeArrowheads="1"/>
            </p:cNvSpPr>
            <p:nvPr/>
          </p:nvSpPr>
          <p:spPr bwMode="auto">
            <a:xfrm>
              <a:off x="3637"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8" name="Rectangle 1683"/>
            <p:cNvSpPr>
              <a:spLocks noChangeArrowheads="1"/>
            </p:cNvSpPr>
            <p:nvPr/>
          </p:nvSpPr>
          <p:spPr bwMode="auto">
            <a:xfrm>
              <a:off x="3687"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49" name="Rectangle 1684"/>
            <p:cNvSpPr>
              <a:spLocks noChangeArrowheads="1"/>
            </p:cNvSpPr>
            <p:nvPr/>
          </p:nvSpPr>
          <p:spPr bwMode="auto">
            <a:xfrm>
              <a:off x="3687"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0" name="Rectangle 1685"/>
            <p:cNvSpPr>
              <a:spLocks noChangeArrowheads="1"/>
            </p:cNvSpPr>
            <p:nvPr/>
          </p:nvSpPr>
          <p:spPr bwMode="auto">
            <a:xfrm>
              <a:off x="3736" y="1425"/>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1" name="Rectangle 1686"/>
            <p:cNvSpPr>
              <a:spLocks noChangeArrowheads="1"/>
            </p:cNvSpPr>
            <p:nvPr/>
          </p:nvSpPr>
          <p:spPr bwMode="auto">
            <a:xfrm>
              <a:off x="3736" y="147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2" name="Rectangle 1687"/>
            <p:cNvSpPr>
              <a:spLocks noChangeArrowheads="1"/>
            </p:cNvSpPr>
            <p:nvPr/>
          </p:nvSpPr>
          <p:spPr bwMode="auto">
            <a:xfrm>
              <a:off x="3786" y="1425"/>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3" name="Rectangle 1688"/>
            <p:cNvSpPr>
              <a:spLocks noChangeArrowheads="1"/>
            </p:cNvSpPr>
            <p:nvPr/>
          </p:nvSpPr>
          <p:spPr bwMode="auto">
            <a:xfrm>
              <a:off x="3786" y="147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4" name="Rectangle 1689"/>
            <p:cNvSpPr>
              <a:spLocks noChangeArrowheads="1"/>
            </p:cNvSpPr>
            <p:nvPr/>
          </p:nvSpPr>
          <p:spPr bwMode="auto">
            <a:xfrm flipV="1">
              <a:off x="3933" y="1269"/>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5" name="Rectangle 1690"/>
            <p:cNvSpPr>
              <a:spLocks noChangeArrowheads="1"/>
            </p:cNvSpPr>
            <p:nvPr/>
          </p:nvSpPr>
          <p:spPr bwMode="auto">
            <a:xfrm flipV="1">
              <a:off x="3933" y="1317"/>
              <a:ext cx="48"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6" name="Rectangle 1691"/>
            <p:cNvSpPr>
              <a:spLocks noChangeArrowheads="1"/>
            </p:cNvSpPr>
            <p:nvPr/>
          </p:nvSpPr>
          <p:spPr bwMode="auto">
            <a:xfrm flipV="1">
              <a:off x="3982" y="1269"/>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7" name="Rectangle 1692"/>
            <p:cNvSpPr>
              <a:spLocks noChangeArrowheads="1"/>
            </p:cNvSpPr>
            <p:nvPr/>
          </p:nvSpPr>
          <p:spPr bwMode="auto">
            <a:xfrm flipV="1">
              <a:off x="3982" y="1317"/>
              <a:ext cx="49" cy="47"/>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8" name="Rectangle 1693"/>
            <p:cNvSpPr>
              <a:spLocks noChangeArrowheads="1"/>
            </p:cNvSpPr>
            <p:nvPr/>
          </p:nvSpPr>
          <p:spPr bwMode="auto">
            <a:xfrm>
              <a:off x="3933" y="1413"/>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59" name="Rectangle 1694"/>
            <p:cNvSpPr>
              <a:spLocks noChangeArrowheads="1"/>
            </p:cNvSpPr>
            <p:nvPr/>
          </p:nvSpPr>
          <p:spPr bwMode="auto">
            <a:xfrm>
              <a:off x="3933" y="1461"/>
              <a:ext cx="49"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0" name="Rectangle 1695"/>
            <p:cNvSpPr>
              <a:spLocks noChangeArrowheads="1"/>
            </p:cNvSpPr>
            <p:nvPr/>
          </p:nvSpPr>
          <p:spPr bwMode="auto">
            <a:xfrm>
              <a:off x="3982" y="1413"/>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1" name="Rectangle 1696"/>
            <p:cNvSpPr>
              <a:spLocks noChangeArrowheads="1"/>
            </p:cNvSpPr>
            <p:nvPr/>
          </p:nvSpPr>
          <p:spPr bwMode="auto">
            <a:xfrm>
              <a:off x="3982" y="1461"/>
              <a:ext cx="50" cy="48"/>
            </a:xfrm>
            <a:prstGeom prst="rect">
              <a:avLst/>
            </a:prstGeom>
            <a:solidFill>
              <a:srgbClr val="0000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2" name="Rectangle 1697"/>
            <p:cNvSpPr>
              <a:spLocks noChangeArrowheads="1"/>
            </p:cNvSpPr>
            <p:nvPr/>
          </p:nvSpPr>
          <p:spPr bwMode="auto">
            <a:xfrm>
              <a:off x="2979" y="1440"/>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3" name="Rectangle 1698"/>
            <p:cNvSpPr>
              <a:spLocks noChangeArrowheads="1"/>
            </p:cNvSpPr>
            <p:nvPr/>
          </p:nvSpPr>
          <p:spPr bwMode="auto">
            <a:xfrm>
              <a:off x="2979"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4" name="Rectangle 1699"/>
            <p:cNvSpPr>
              <a:spLocks noChangeArrowheads="1"/>
            </p:cNvSpPr>
            <p:nvPr/>
          </p:nvSpPr>
          <p:spPr bwMode="auto">
            <a:xfrm>
              <a:off x="3176" y="1488"/>
              <a:ext cx="50"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sp>
          <p:nvSpPr>
            <p:cNvPr id="102665" name="Rectangle 1700"/>
            <p:cNvSpPr>
              <a:spLocks noChangeArrowheads="1"/>
            </p:cNvSpPr>
            <p:nvPr/>
          </p:nvSpPr>
          <p:spPr bwMode="auto">
            <a:xfrm>
              <a:off x="3078" y="1488"/>
              <a:ext cx="49" cy="48"/>
            </a:xfrm>
            <a:prstGeom prst="rect">
              <a:avLst/>
            </a:prstGeom>
            <a:solidFill>
              <a:srgbClr val="0099FF"/>
            </a:solidFill>
            <a:ln w="9525">
              <a:solidFill>
                <a:schemeClr val="tx1"/>
              </a:solidFill>
              <a:miter lim="800000"/>
              <a:headEnd/>
              <a:tailEnd/>
            </a:ln>
          </p:spPr>
          <p:txBody>
            <a:bodyPr wrap="none" anchor="ctr"/>
            <a:lstStyle/>
            <a:p>
              <a:pPr algn="ctr">
                <a:spcBef>
                  <a:spcPct val="50000"/>
                </a:spcBef>
              </a:pPr>
              <a:endParaRPr lang="zh-CN" altLang="en-US"/>
            </a:p>
          </p:txBody>
        </p:sp>
        <p:grpSp>
          <p:nvGrpSpPr>
            <p:cNvPr id="1698679" name="Group 1701"/>
            <p:cNvGrpSpPr>
              <a:grpSpLocks/>
            </p:cNvGrpSpPr>
            <p:nvPr/>
          </p:nvGrpSpPr>
          <p:grpSpPr bwMode="auto">
            <a:xfrm>
              <a:off x="4096" y="1236"/>
              <a:ext cx="346" cy="144"/>
              <a:chOff x="2400" y="1224"/>
              <a:chExt cx="336" cy="144"/>
            </a:xfrm>
          </p:grpSpPr>
          <p:sp>
            <p:nvSpPr>
              <p:cNvPr id="102684" name="Rectangle 1702"/>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2685" name="Rectangle 1703"/>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6" name="Rectangle 1704"/>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7" name="Rectangle 1705"/>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8" name="Rectangle 1706"/>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9" name="Rectangle 1707"/>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90" name="Rectangle 1708"/>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91" name="Rectangle 1709"/>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92" name="Rectangle 1710"/>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81" name="Group 1711"/>
            <p:cNvGrpSpPr>
              <a:grpSpLocks/>
            </p:cNvGrpSpPr>
            <p:nvPr/>
          </p:nvGrpSpPr>
          <p:grpSpPr bwMode="auto">
            <a:xfrm>
              <a:off x="4095" y="1396"/>
              <a:ext cx="345" cy="144"/>
              <a:chOff x="2400" y="1224"/>
              <a:chExt cx="336" cy="144"/>
            </a:xfrm>
          </p:grpSpPr>
          <p:sp>
            <p:nvSpPr>
              <p:cNvPr id="102675" name="Rectangle 1712"/>
              <p:cNvSpPr>
                <a:spLocks noChangeArrowheads="1"/>
              </p:cNvSpPr>
              <p:nvPr/>
            </p:nvSpPr>
            <p:spPr bwMode="auto">
              <a:xfrm>
                <a:off x="2400" y="1224"/>
                <a:ext cx="336" cy="144"/>
              </a:xfrm>
              <a:prstGeom prst="rect">
                <a:avLst/>
              </a:prstGeom>
              <a:solidFill>
                <a:srgbClr val="5F5F5F"/>
              </a:solidFill>
              <a:ln w="12700">
                <a:solidFill>
                  <a:schemeClr val="tx1"/>
                </a:solidFill>
                <a:miter lim="800000"/>
                <a:headEnd/>
                <a:tailEnd/>
              </a:ln>
            </p:spPr>
            <p:txBody>
              <a:bodyPr wrap="none" anchor="ctr"/>
              <a:lstStyle/>
              <a:p>
                <a:pPr algn="ctr">
                  <a:spcBef>
                    <a:spcPct val="50000"/>
                  </a:spcBef>
                </a:pPr>
                <a:endParaRPr lang="zh-CN" altLang="en-US"/>
              </a:p>
            </p:txBody>
          </p:sp>
          <p:sp>
            <p:nvSpPr>
              <p:cNvPr id="102676" name="Rectangle 1713"/>
              <p:cNvSpPr>
                <a:spLocks noChangeArrowheads="1"/>
              </p:cNvSpPr>
              <p:nvPr/>
            </p:nvSpPr>
            <p:spPr bwMode="auto">
              <a:xfrm flipV="1">
                <a:off x="2448"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77" name="Rectangle 1714"/>
              <p:cNvSpPr>
                <a:spLocks noChangeArrowheads="1"/>
              </p:cNvSpPr>
              <p:nvPr/>
            </p:nvSpPr>
            <p:spPr bwMode="auto">
              <a:xfrm flipV="1">
                <a:off x="2448"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78" name="Rectangle 1715"/>
              <p:cNvSpPr>
                <a:spLocks noChangeArrowheads="1"/>
              </p:cNvSpPr>
              <p:nvPr/>
            </p:nvSpPr>
            <p:spPr bwMode="auto">
              <a:xfrm flipV="1">
                <a:off x="2496"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79" name="Rectangle 1716"/>
              <p:cNvSpPr>
                <a:spLocks noChangeArrowheads="1"/>
              </p:cNvSpPr>
              <p:nvPr/>
            </p:nvSpPr>
            <p:spPr bwMode="auto">
              <a:xfrm flipV="1">
                <a:off x="2496"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0" name="Rectangle 1717"/>
              <p:cNvSpPr>
                <a:spLocks noChangeArrowheads="1"/>
              </p:cNvSpPr>
              <p:nvPr/>
            </p:nvSpPr>
            <p:spPr bwMode="auto">
              <a:xfrm flipV="1">
                <a:off x="2592"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1" name="Rectangle 1718"/>
              <p:cNvSpPr>
                <a:spLocks noChangeArrowheads="1"/>
              </p:cNvSpPr>
              <p:nvPr/>
            </p:nvSpPr>
            <p:spPr bwMode="auto">
              <a:xfrm flipV="1">
                <a:off x="2592"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2" name="Rectangle 1719"/>
              <p:cNvSpPr>
                <a:spLocks noChangeArrowheads="1"/>
              </p:cNvSpPr>
              <p:nvPr/>
            </p:nvSpPr>
            <p:spPr bwMode="auto">
              <a:xfrm flipV="1">
                <a:off x="2640" y="1248"/>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sp>
            <p:nvSpPr>
              <p:cNvPr id="102683" name="Rectangle 1720"/>
              <p:cNvSpPr>
                <a:spLocks noChangeArrowheads="1"/>
              </p:cNvSpPr>
              <p:nvPr/>
            </p:nvSpPr>
            <p:spPr bwMode="auto">
              <a:xfrm flipV="1">
                <a:off x="2640" y="1296"/>
                <a:ext cx="47" cy="47"/>
              </a:xfrm>
              <a:prstGeom prst="rect">
                <a:avLst/>
              </a:prstGeom>
              <a:solidFill>
                <a:srgbClr val="FF9900"/>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82" name="Group 1721"/>
            <p:cNvGrpSpPr>
              <a:grpSpLocks/>
            </p:cNvGrpSpPr>
            <p:nvPr/>
          </p:nvGrpSpPr>
          <p:grpSpPr bwMode="auto">
            <a:xfrm>
              <a:off x="4481" y="1252"/>
              <a:ext cx="50" cy="96"/>
              <a:chOff x="2460" y="1392"/>
              <a:chExt cx="48" cy="96"/>
            </a:xfrm>
          </p:grpSpPr>
          <p:sp>
            <p:nvSpPr>
              <p:cNvPr id="102673" name="Rectangle 1722"/>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2674" name="Rectangle 1723"/>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8683" name="Group 1724"/>
            <p:cNvGrpSpPr>
              <a:grpSpLocks/>
            </p:cNvGrpSpPr>
            <p:nvPr/>
          </p:nvGrpSpPr>
          <p:grpSpPr bwMode="auto">
            <a:xfrm>
              <a:off x="4481" y="1428"/>
              <a:ext cx="50" cy="96"/>
              <a:chOff x="2460" y="1392"/>
              <a:chExt cx="48" cy="96"/>
            </a:xfrm>
          </p:grpSpPr>
          <p:sp>
            <p:nvSpPr>
              <p:cNvPr id="102671" name="Rectangle 1725"/>
              <p:cNvSpPr>
                <a:spLocks noChangeArrowheads="1"/>
              </p:cNvSpPr>
              <p:nvPr/>
            </p:nvSpPr>
            <p:spPr bwMode="auto">
              <a:xfrm>
                <a:off x="2460" y="1392"/>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sp>
            <p:nvSpPr>
              <p:cNvPr id="102672" name="Rectangle 1726"/>
              <p:cNvSpPr>
                <a:spLocks noChangeArrowheads="1"/>
              </p:cNvSpPr>
              <p:nvPr/>
            </p:nvSpPr>
            <p:spPr bwMode="auto">
              <a:xfrm>
                <a:off x="2460" y="1440"/>
                <a:ext cx="48" cy="48"/>
              </a:xfrm>
              <a:prstGeom prst="rect">
                <a:avLst/>
              </a:prstGeom>
              <a:solidFill>
                <a:schemeClr val="tx1"/>
              </a:solidFill>
              <a:ln w="9525">
                <a:solidFill>
                  <a:schemeClr val="tx1"/>
                </a:solidFill>
                <a:miter lim="800000"/>
                <a:headEnd/>
                <a:tailEnd/>
              </a:ln>
            </p:spPr>
            <p:txBody>
              <a:bodyPr wrap="none" anchor="ctr"/>
              <a:lstStyle/>
              <a:p>
                <a:pPr algn="ctr">
                  <a:spcBef>
                    <a:spcPct val="50000"/>
                  </a:spcBef>
                </a:pPr>
                <a:endParaRPr lang="zh-CN" altLang="en-US"/>
              </a:p>
            </p:txBody>
          </p:sp>
        </p:grpSp>
        <p:sp>
          <p:nvSpPr>
            <p:cNvPr id="102670" name="Rectangle 1727"/>
            <p:cNvSpPr>
              <a:spLocks noChangeArrowheads="1"/>
            </p:cNvSpPr>
            <p:nvPr/>
          </p:nvSpPr>
          <p:spPr bwMode="auto">
            <a:xfrm>
              <a:off x="4560" y="1200"/>
              <a:ext cx="48" cy="384"/>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grpSp>
      <p:grpSp>
        <p:nvGrpSpPr>
          <p:cNvPr id="1698684" name="Group 1728"/>
          <p:cNvGrpSpPr>
            <a:grpSpLocks/>
          </p:cNvGrpSpPr>
          <p:nvPr/>
        </p:nvGrpSpPr>
        <p:grpSpPr bwMode="auto">
          <a:xfrm>
            <a:off x="823913" y="2309813"/>
            <a:ext cx="1143000" cy="131762"/>
            <a:chOff x="576" y="432"/>
            <a:chExt cx="1680" cy="192"/>
          </a:xfrm>
        </p:grpSpPr>
        <p:sp>
          <p:nvSpPr>
            <p:cNvPr id="102556" name="Rectangle 1729"/>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57" name="Rectangle 1730"/>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58" name="Rectangle 1731"/>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59" name="Rectangle 1732"/>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60" name="Rectangle 1733"/>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61" name="Line 1734"/>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562" name="Line 1735"/>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563" name="Line 1736"/>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564" name="Line 1737"/>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565" name="Line 1738"/>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566" name="Line 1739"/>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567" name="Line 1740"/>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568" name="Line 1741"/>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569" name="Line 1742"/>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570" name="Line 1743"/>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571" name="Line 1744"/>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572" name="Oval 1745"/>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573" name="Oval 1746"/>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574" name="Oval 1747"/>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575" name="Rectangle 1748"/>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76" name="Rectangle 1749"/>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77" name="Line 1750"/>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578" name="Line 1751"/>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579" name="Line 1752"/>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580" name="Line 1753"/>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581" name="Line 1754"/>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582" name="Line 1755"/>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583" name="Line 1756"/>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584" name="Line 1757"/>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585" name="Line 1758"/>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586" name="Line 1759"/>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587" name="Line 1760"/>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588" name="Line 1761"/>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589" name="Line 1762"/>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8685" name="Group 1763"/>
            <p:cNvGrpSpPr>
              <a:grpSpLocks/>
            </p:cNvGrpSpPr>
            <p:nvPr/>
          </p:nvGrpSpPr>
          <p:grpSpPr bwMode="auto">
            <a:xfrm>
              <a:off x="623" y="432"/>
              <a:ext cx="560" cy="96"/>
              <a:chOff x="623" y="432"/>
              <a:chExt cx="560" cy="96"/>
            </a:xfrm>
          </p:grpSpPr>
          <p:sp>
            <p:nvSpPr>
              <p:cNvPr id="102614" name="Rectangle 1764"/>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615" name="Line 1765"/>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616" name="Line 1766"/>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617" name="Line 1767"/>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591" name="Rectangle 1768"/>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92" name="Oval 1769"/>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3" name="Oval 1770"/>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4" name="Oval 1771"/>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5" name="Oval 1772"/>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6" name="Oval 1773"/>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7" name="Oval 1774"/>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8" name="Oval 1775"/>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99" name="Oval 1776"/>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0" name="Oval 1777"/>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1" name="Oval 1778"/>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2" name="Oval 1779"/>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3" name="Oval 1780"/>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4" name="Oval 1781"/>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5" name="Oval 1782"/>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6" name="Oval 1783"/>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7" name="Oval 1784"/>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8" name="Oval 1785"/>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09" name="Oval 1786"/>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10" name="Oval 1787"/>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11" name="Oval 1788"/>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612" name="Line 1789"/>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613" name="Line 1790"/>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8686" name="Group 1791"/>
          <p:cNvGrpSpPr>
            <a:grpSpLocks/>
          </p:cNvGrpSpPr>
          <p:nvPr/>
        </p:nvGrpSpPr>
        <p:grpSpPr bwMode="auto">
          <a:xfrm>
            <a:off x="823913" y="2436813"/>
            <a:ext cx="1143000" cy="131762"/>
            <a:chOff x="576" y="432"/>
            <a:chExt cx="1680" cy="192"/>
          </a:xfrm>
        </p:grpSpPr>
        <p:sp>
          <p:nvSpPr>
            <p:cNvPr id="102494" name="Rectangle 1792"/>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5" name="Rectangle 1793"/>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6" name="Rectangle 1794"/>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7" name="Rectangle 1795"/>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8" name="Rectangle 1796"/>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9" name="Line 1797"/>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500" name="Line 1798"/>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501" name="Line 1799"/>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502" name="Line 1800"/>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503" name="Line 1801"/>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504" name="Line 1802"/>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505" name="Line 1803"/>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506" name="Line 1804"/>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507" name="Line 1805"/>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508" name="Line 1806"/>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509" name="Line 1807"/>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510" name="Oval 1808"/>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511" name="Oval 1809"/>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512" name="Oval 1810"/>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513" name="Rectangle 1811"/>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14" name="Rectangle 1812"/>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15" name="Line 1813"/>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516" name="Line 1814"/>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517" name="Line 1815"/>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518" name="Line 1816"/>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519" name="Line 1817"/>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520" name="Line 1818"/>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521" name="Line 1819"/>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522" name="Line 1820"/>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523" name="Line 1821"/>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524" name="Line 1822"/>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525" name="Line 1823"/>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526" name="Line 1824"/>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527" name="Line 1825"/>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8687" name="Group 1826"/>
            <p:cNvGrpSpPr>
              <a:grpSpLocks/>
            </p:cNvGrpSpPr>
            <p:nvPr/>
          </p:nvGrpSpPr>
          <p:grpSpPr bwMode="auto">
            <a:xfrm>
              <a:off x="623" y="432"/>
              <a:ext cx="560" cy="96"/>
              <a:chOff x="623" y="432"/>
              <a:chExt cx="560" cy="96"/>
            </a:xfrm>
          </p:grpSpPr>
          <p:sp>
            <p:nvSpPr>
              <p:cNvPr id="102552" name="Rectangle 1827"/>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53" name="Line 1828"/>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554" name="Line 1829"/>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555" name="Line 1830"/>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529" name="Rectangle 1831"/>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530" name="Oval 1832"/>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1" name="Oval 1833"/>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2" name="Oval 1834"/>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3" name="Oval 1835"/>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4" name="Oval 1836"/>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5" name="Oval 1837"/>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6" name="Oval 1838"/>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7" name="Oval 1839"/>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8" name="Oval 1840"/>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39" name="Oval 1841"/>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0" name="Oval 1842"/>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1" name="Oval 1843"/>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2" name="Oval 1844"/>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3" name="Oval 1845"/>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4" name="Oval 1846"/>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5" name="Oval 1847"/>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6" name="Oval 1848"/>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7" name="Oval 1849"/>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8" name="Oval 1850"/>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49" name="Oval 1851"/>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550" name="Line 1852"/>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551" name="Line 1853"/>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3455" name="Group 1854"/>
          <p:cNvGrpSpPr>
            <a:grpSpLocks/>
          </p:cNvGrpSpPr>
          <p:nvPr/>
        </p:nvGrpSpPr>
        <p:grpSpPr bwMode="auto">
          <a:xfrm>
            <a:off x="823913" y="2563813"/>
            <a:ext cx="1143000" cy="131762"/>
            <a:chOff x="576" y="432"/>
            <a:chExt cx="1680" cy="192"/>
          </a:xfrm>
        </p:grpSpPr>
        <p:sp>
          <p:nvSpPr>
            <p:cNvPr id="102432" name="Rectangle 1855"/>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33" name="Rectangle 1856"/>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34" name="Rectangle 1857"/>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35" name="Rectangle 1858"/>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36" name="Rectangle 1859"/>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37" name="Line 1860"/>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438" name="Line 1861"/>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439" name="Line 1862"/>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440" name="Line 1863"/>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441" name="Line 1864"/>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442" name="Line 1865"/>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443" name="Line 1866"/>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444" name="Line 1867"/>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445" name="Line 1868"/>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446" name="Line 1869"/>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447" name="Line 1870"/>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448" name="Oval 1871"/>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449" name="Oval 1872"/>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450" name="Oval 1873"/>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451" name="Rectangle 1874"/>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52" name="Rectangle 1875"/>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53" name="Line 1876"/>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454" name="Line 1877"/>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455" name="Line 1878"/>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456" name="Line 1879"/>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457" name="Line 1880"/>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458" name="Line 1881"/>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459" name="Line 1882"/>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460" name="Line 1883"/>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461" name="Line 1884"/>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462" name="Line 1885"/>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463" name="Line 1886"/>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464" name="Line 1887"/>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465" name="Line 1888"/>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3517" name="Group 1889"/>
            <p:cNvGrpSpPr>
              <a:grpSpLocks/>
            </p:cNvGrpSpPr>
            <p:nvPr/>
          </p:nvGrpSpPr>
          <p:grpSpPr bwMode="auto">
            <a:xfrm>
              <a:off x="623" y="432"/>
              <a:ext cx="560" cy="96"/>
              <a:chOff x="623" y="432"/>
              <a:chExt cx="560" cy="96"/>
            </a:xfrm>
          </p:grpSpPr>
          <p:sp>
            <p:nvSpPr>
              <p:cNvPr id="102490" name="Rectangle 1890"/>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91" name="Line 1891"/>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492" name="Line 1892"/>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493" name="Line 1893"/>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467" name="Rectangle 1894"/>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68" name="Oval 1895"/>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69" name="Oval 1896"/>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0" name="Oval 1897"/>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1" name="Oval 1898"/>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2" name="Oval 1899"/>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3" name="Oval 1900"/>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4" name="Oval 1901"/>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5" name="Oval 1902"/>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6" name="Oval 1903"/>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7" name="Oval 1904"/>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8" name="Oval 1905"/>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79" name="Oval 1906"/>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0" name="Oval 1907"/>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1" name="Oval 1908"/>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2" name="Oval 1909"/>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3" name="Oval 1910"/>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4" name="Oval 1911"/>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5" name="Oval 1912"/>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6" name="Oval 1913"/>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7" name="Oval 1914"/>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88" name="Line 1915"/>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489" name="Line 1916"/>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3579" name="Group 1917"/>
          <p:cNvGrpSpPr>
            <a:grpSpLocks/>
          </p:cNvGrpSpPr>
          <p:nvPr/>
        </p:nvGrpSpPr>
        <p:grpSpPr bwMode="auto">
          <a:xfrm>
            <a:off x="823913" y="2690813"/>
            <a:ext cx="1143000" cy="131762"/>
            <a:chOff x="576" y="432"/>
            <a:chExt cx="1680" cy="192"/>
          </a:xfrm>
        </p:grpSpPr>
        <p:sp>
          <p:nvSpPr>
            <p:cNvPr id="102370" name="Rectangle 1918"/>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71" name="Rectangle 1919"/>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72" name="Rectangle 1920"/>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73" name="Rectangle 1921"/>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74" name="Rectangle 1922"/>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75" name="Line 1923"/>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376" name="Line 1924"/>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377" name="Line 1925"/>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378" name="Line 1926"/>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379" name="Line 1927"/>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380" name="Line 1928"/>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381" name="Line 1929"/>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382" name="Line 1930"/>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383" name="Line 1931"/>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384" name="Line 1932"/>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385" name="Line 1933"/>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386" name="Oval 1934"/>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387" name="Oval 1935"/>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388" name="Oval 1936"/>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389" name="Rectangle 1937"/>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90" name="Rectangle 1938"/>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91" name="Line 1939"/>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392" name="Line 1940"/>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393" name="Line 1941"/>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394" name="Line 1942"/>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395" name="Line 1943"/>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396" name="Line 1944"/>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397" name="Line 1945"/>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398" name="Line 1946"/>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399" name="Line 1947"/>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400" name="Line 1948"/>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401" name="Line 1949"/>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402" name="Line 1950"/>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403" name="Line 1951"/>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3641" name="Group 1952"/>
            <p:cNvGrpSpPr>
              <a:grpSpLocks/>
            </p:cNvGrpSpPr>
            <p:nvPr/>
          </p:nvGrpSpPr>
          <p:grpSpPr bwMode="auto">
            <a:xfrm>
              <a:off x="623" y="432"/>
              <a:ext cx="560" cy="96"/>
              <a:chOff x="623" y="432"/>
              <a:chExt cx="560" cy="96"/>
            </a:xfrm>
          </p:grpSpPr>
          <p:sp>
            <p:nvSpPr>
              <p:cNvPr id="102428" name="Rectangle 1953"/>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29" name="Line 1954"/>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430" name="Line 1955"/>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431" name="Line 1956"/>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405" name="Rectangle 1957"/>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406" name="Oval 1958"/>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07" name="Oval 1959"/>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08" name="Oval 1960"/>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09" name="Oval 1961"/>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0" name="Oval 1962"/>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1" name="Oval 1963"/>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2" name="Oval 1964"/>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3" name="Oval 1965"/>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4" name="Oval 1966"/>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5" name="Oval 1967"/>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6" name="Oval 1968"/>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7" name="Oval 1969"/>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8" name="Oval 1970"/>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19" name="Oval 1971"/>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0" name="Oval 1972"/>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1" name="Oval 1973"/>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2" name="Oval 1974"/>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3" name="Oval 1975"/>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4" name="Oval 1976"/>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5" name="Oval 1977"/>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426" name="Line 1978"/>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427" name="Line 1979"/>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03703" name="Group 1980"/>
          <p:cNvGrpSpPr>
            <a:grpSpLocks/>
          </p:cNvGrpSpPr>
          <p:nvPr/>
        </p:nvGrpSpPr>
        <p:grpSpPr bwMode="auto">
          <a:xfrm>
            <a:off x="823913" y="2817813"/>
            <a:ext cx="1143000" cy="131762"/>
            <a:chOff x="576" y="432"/>
            <a:chExt cx="1680" cy="192"/>
          </a:xfrm>
        </p:grpSpPr>
        <p:sp>
          <p:nvSpPr>
            <p:cNvPr id="102308" name="Rectangle 1981"/>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09" name="Rectangle 1982"/>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10" name="Rectangle 1983"/>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11" name="Rectangle 1984"/>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12" name="Rectangle 1985"/>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13" name="Line 1986"/>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314" name="Line 1987"/>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315" name="Line 1988"/>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316" name="Line 1989"/>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317" name="Line 1990"/>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318" name="Line 1991"/>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319" name="Line 1992"/>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320" name="Line 1993"/>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321" name="Line 1994"/>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322" name="Line 1995"/>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323" name="Line 1996"/>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324" name="Oval 1997"/>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325" name="Oval 1998"/>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326" name="Oval 1999"/>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327" name="Rectangle 2000"/>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28" name="Rectangle 2001"/>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29" name="Line 2002"/>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330" name="Line 2003"/>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331" name="Line 2004"/>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332" name="Line 2005"/>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333" name="Line 2006"/>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334" name="Line 2007"/>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335" name="Line 2008"/>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336" name="Line 2009"/>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337" name="Line 2010"/>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338" name="Line 2011"/>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339" name="Line 2012"/>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340" name="Line 2013"/>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341" name="Line 2014"/>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03765" name="Group 2015"/>
            <p:cNvGrpSpPr>
              <a:grpSpLocks/>
            </p:cNvGrpSpPr>
            <p:nvPr/>
          </p:nvGrpSpPr>
          <p:grpSpPr bwMode="auto">
            <a:xfrm>
              <a:off x="623" y="432"/>
              <a:ext cx="560" cy="96"/>
              <a:chOff x="623" y="432"/>
              <a:chExt cx="560" cy="96"/>
            </a:xfrm>
          </p:grpSpPr>
          <p:sp>
            <p:nvSpPr>
              <p:cNvPr id="102366" name="Rectangle 2016"/>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67" name="Line 2017"/>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368" name="Line 2018"/>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369" name="Line 2019"/>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343" name="Rectangle 2020"/>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44" name="Oval 2021"/>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45" name="Oval 2022"/>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46" name="Oval 2023"/>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47" name="Oval 2024"/>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48" name="Oval 2025"/>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49" name="Oval 2026"/>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0" name="Oval 2027"/>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1" name="Oval 2028"/>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2" name="Oval 2029"/>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3" name="Oval 2030"/>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4" name="Oval 2031"/>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5" name="Oval 2032"/>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6" name="Oval 2033"/>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7" name="Oval 2034"/>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8" name="Oval 2035"/>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59" name="Oval 2036"/>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60" name="Oval 2037"/>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61" name="Oval 2038"/>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62" name="Oval 2039"/>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63" name="Oval 2040"/>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64" name="Line 2041"/>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365" name="Line 2042"/>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44" name="Group 2043"/>
          <p:cNvGrpSpPr>
            <a:grpSpLocks/>
          </p:cNvGrpSpPr>
          <p:nvPr/>
        </p:nvGrpSpPr>
        <p:grpSpPr bwMode="auto">
          <a:xfrm>
            <a:off x="823913" y="2944813"/>
            <a:ext cx="1143000" cy="131762"/>
            <a:chOff x="576" y="432"/>
            <a:chExt cx="1680" cy="192"/>
          </a:xfrm>
        </p:grpSpPr>
        <p:sp>
          <p:nvSpPr>
            <p:cNvPr id="102246" name="Rectangle 2044"/>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47" name="Rectangle 2045"/>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48" name="Rectangle 2046"/>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49" name="Rectangle 2047"/>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50" name="Rectangle 2048"/>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51" name="Line 2049"/>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252" name="Line 2050"/>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253" name="Line 2051"/>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254" name="Line 2052"/>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255" name="Line 2053"/>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256" name="Line 2054"/>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257" name="Line 2055"/>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258" name="Line 2056"/>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259" name="Line 2057"/>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260" name="Line 2058"/>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261" name="Line 2059"/>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262" name="Oval 2060"/>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263" name="Oval 2061"/>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264" name="Oval 2062"/>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265" name="Rectangle 2063"/>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66" name="Rectangle 2064"/>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67" name="Line 2065"/>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268" name="Line 2066"/>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269" name="Line 2067"/>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270" name="Line 2068"/>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271" name="Line 2069"/>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272" name="Line 2070"/>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273" name="Line 2071"/>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274" name="Line 2072"/>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275" name="Line 2073"/>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276" name="Line 2074"/>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277" name="Line 2075"/>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278" name="Line 2076"/>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279" name="Line 2077"/>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45" name="Group 2078"/>
            <p:cNvGrpSpPr>
              <a:grpSpLocks/>
            </p:cNvGrpSpPr>
            <p:nvPr/>
          </p:nvGrpSpPr>
          <p:grpSpPr bwMode="auto">
            <a:xfrm>
              <a:off x="623" y="432"/>
              <a:ext cx="560" cy="96"/>
              <a:chOff x="623" y="432"/>
              <a:chExt cx="560" cy="96"/>
            </a:xfrm>
          </p:grpSpPr>
          <p:sp>
            <p:nvSpPr>
              <p:cNvPr id="102304" name="Rectangle 2079"/>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305" name="Line 2080"/>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306" name="Line 2081"/>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307" name="Line 2082"/>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281" name="Rectangle 2083"/>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82" name="Oval 2084"/>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3" name="Oval 2085"/>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4" name="Oval 2086"/>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5" name="Oval 2087"/>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6" name="Oval 2088"/>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7" name="Oval 2089"/>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8" name="Oval 2090"/>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89" name="Oval 2091"/>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0" name="Oval 2092"/>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1" name="Oval 2093"/>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2" name="Oval 2094"/>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3" name="Oval 2095"/>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4" name="Oval 2096"/>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5" name="Oval 2097"/>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6" name="Oval 2098"/>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7" name="Oval 2099"/>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8" name="Oval 2100"/>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99" name="Oval 2101"/>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00" name="Oval 2102"/>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01" name="Oval 2103"/>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302" name="Line 2104"/>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303" name="Line 2105"/>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46" name="Group 2106"/>
          <p:cNvGrpSpPr>
            <a:grpSpLocks/>
          </p:cNvGrpSpPr>
          <p:nvPr/>
        </p:nvGrpSpPr>
        <p:grpSpPr bwMode="auto">
          <a:xfrm>
            <a:off x="823913" y="3071813"/>
            <a:ext cx="1143000" cy="131762"/>
            <a:chOff x="576" y="432"/>
            <a:chExt cx="1680" cy="192"/>
          </a:xfrm>
        </p:grpSpPr>
        <p:sp>
          <p:nvSpPr>
            <p:cNvPr id="102184" name="Rectangle 2107"/>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5" name="Rectangle 2108"/>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6" name="Rectangle 2109"/>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7" name="Rectangle 2110"/>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8" name="Rectangle 2111"/>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9" name="Line 2112"/>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190" name="Line 2113"/>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191" name="Line 2114"/>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192" name="Line 2115"/>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193" name="Line 2116"/>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194" name="Line 2117"/>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195" name="Line 2118"/>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196" name="Line 2119"/>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197" name="Line 2120"/>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198" name="Line 2121"/>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199" name="Line 2122"/>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200" name="Oval 2123"/>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201" name="Oval 2124"/>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202" name="Oval 2125"/>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203" name="Rectangle 2126"/>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04" name="Rectangle 2127"/>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05" name="Line 2128"/>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206" name="Line 2129"/>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207" name="Line 2130"/>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208" name="Line 2131"/>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209" name="Line 2132"/>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210" name="Line 2133"/>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211" name="Line 2134"/>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212" name="Line 2135"/>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213" name="Line 2136"/>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214" name="Line 2137"/>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215" name="Line 2138"/>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216" name="Line 2139"/>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217" name="Line 2140"/>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47" name="Group 2141"/>
            <p:cNvGrpSpPr>
              <a:grpSpLocks/>
            </p:cNvGrpSpPr>
            <p:nvPr/>
          </p:nvGrpSpPr>
          <p:grpSpPr bwMode="auto">
            <a:xfrm>
              <a:off x="623" y="432"/>
              <a:ext cx="560" cy="96"/>
              <a:chOff x="623" y="432"/>
              <a:chExt cx="560" cy="96"/>
            </a:xfrm>
          </p:grpSpPr>
          <p:sp>
            <p:nvSpPr>
              <p:cNvPr id="102242" name="Rectangle 2142"/>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43" name="Line 2143"/>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244" name="Line 2144"/>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245" name="Line 2145"/>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219" name="Rectangle 2146"/>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220" name="Oval 2147"/>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1" name="Oval 2148"/>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2" name="Oval 2149"/>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3" name="Oval 2150"/>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4" name="Oval 2151"/>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5" name="Oval 2152"/>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6" name="Oval 2153"/>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7" name="Oval 2154"/>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8" name="Oval 2155"/>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29" name="Oval 2156"/>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0" name="Oval 2157"/>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1" name="Oval 2158"/>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2" name="Oval 2159"/>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3" name="Oval 2160"/>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4" name="Oval 2161"/>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5" name="Oval 2162"/>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6" name="Oval 2163"/>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7" name="Oval 2164"/>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8" name="Oval 2165"/>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39" name="Oval 2166"/>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240" name="Line 2167"/>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241" name="Line 2168"/>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50" name="Group 2169"/>
          <p:cNvGrpSpPr>
            <a:grpSpLocks/>
          </p:cNvGrpSpPr>
          <p:nvPr/>
        </p:nvGrpSpPr>
        <p:grpSpPr bwMode="auto">
          <a:xfrm>
            <a:off x="823913" y="3198813"/>
            <a:ext cx="1143000" cy="131762"/>
            <a:chOff x="576" y="432"/>
            <a:chExt cx="1680" cy="192"/>
          </a:xfrm>
        </p:grpSpPr>
        <p:sp>
          <p:nvSpPr>
            <p:cNvPr id="102122" name="Rectangle 2170"/>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23" name="Rectangle 2171"/>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24" name="Rectangle 2172"/>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25" name="Rectangle 2173"/>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26" name="Rectangle 2174"/>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27" name="Line 2175"/>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128" name="Line 2176"/>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129" name="Line 2177"/>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130" name="Line 2178"/>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131" name="Line 2179"/>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132" name="Line 2180"/>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133" name="Line 2181"/>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134" name="Line 2182"/>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135" name="Line 2183"/>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136" name="Line 2184"/>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137" name="Line 2185"/>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138" name="Oval 2186"/>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139" name="Oval 2187"/>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140" name="Oval 2188"/>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141" name="Rectangle 2189"/>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42" name="Rectangle 2190"/>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43" name="Line 2191"/>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144" name="Line 2192"/>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145" name="Line 2193"/>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146" name="Line 2194"/>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147" name="Line 2195"/>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148" name="Line 2196"/>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149" name="Line 2197"/>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150" name="Line 2198"/>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151" name="Line 2199"/>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152" name="Line 2200"/>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153" name="Line 2201"/>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154" name="Line 2202"/>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155" name="Line 2203"/>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51" name="Group 2204"/>
            <p:cNvGrpSpPr>
              <a:grpSpLocks/>
            </p:cNvGrpSpPr>
            <p:nvPr/>
          </p:nvGrpSpPr>
          <p:grpSpPr bwMode="auto">
            <a:xfrm>
              <a:off x="623" y="432"/>
              <a:ext cx="560" cy="96"/>
              <a:chOff x="623" y="432"/>
              <a:chExt cx="560" cy="96"/>
            </a:xfrm>
          </p:grpSpPr>
          <p:sp>
            <p:nvSpPr>
              <p:cNvPr id="102180" name="Rectangle 2205"/>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81" name="Line 2206"/>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182" name="Line 2207"/>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183" name="Line 2208"/>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157" name="Rectangle 2209"/>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58" name="Oval 2210"/>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59" name="Oval 2211"/>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0" name="Oval 2212"/>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1" name="Oval 2213"/>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2" name="Oval 2214"/>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3" name="Oval 2215"/>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4" name="Oval 2216"/>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5" name="Oval 2217"/>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6" name="Oval 2218"/>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7" name="Oval 2219"/>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8" name="Oval 2220"/>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69" name="Oval 2221"/>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0" name="Oval 2222"/>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1" name="Oval 2223"/>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2" name="Oval 2224"/>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3" name="Oval 2225"/>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4" name="Oval 2226"/>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5" name="Oval 2227"/>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6" name="Oval 2228"/>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7" name="Oval 2229"/>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78" name="Line 2230"/>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179" name="Line 2231"/>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52" name="Group 2232"/>
          <p:cNvGrpSpPr>
            <a:grpSpLocks/>
          </p:cNvGrpSpPr>
          <p:nvPr/>
        </p:nvGrpSpPr>
        <p:grpSpPr bwMode="auto">
          <a:xfrm>
            <a:off x="823913" y="3325813"/>
            <a:ext cx="1143000" cy="131762"/>
            <a:chOff x="576" y="432"/>
            <a:chExt cx="1680" cy="192"/>
          </a:xfrm>
        </p:grpSpPr>
        <p:sp>
          <p:nvSpPr>
            <p:cNvPr id="102060" name="Rectangle 2233"/>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61" name="Rectangle 2234"/>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62" name="Rectangle 2235"/>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63" name="Rectangle 2236"/>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64" name="Rectangle 2237"/>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65" name="Line 2238"/>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066" name="Line 2239"/>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067" name="Line 2240"/>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068" name="Line 2241"/>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069" name="Line 2242"/>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070" name="Line 2243"/>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071" name="Line 2244"/>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072" name="Line 2245"/>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073" name="Line 2246"/>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074" name="Line 2247"/>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075" name="Line 2248"/>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076" name="Oval 2249"/>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077" name="Oval 2250"/>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078" name="Oval 2251"/>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079" name="Rectangle 2252"/>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80" name="Rectangle 2253"/>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81" name="Line 2254"/>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082" name="Line 2255"/>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083" name="Line 2256"/>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084" name="Line 2257"/>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085" name="Line 2258"/>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086" name="Line 2259"/>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087" name="Line 2260"/>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088" name="Line 2261"/>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089" name="Line 2262"/>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090" name="Line 2263"/>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091" name="Line 2264"/>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092" name="Line 2265"/>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093" name="Line 2266"/>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53" name="Group 2267"/>
            <p:cNvGrpSpPr>
              <a:grpSpLocks/>
            </p:cNvGrpSpPr>
            <p:nvPr/>
          </p:nvGrpSpPr>
          <p:grpSpPr bwMode="auto">
            <a:xfrm>
              <a:off x="623" y="432"/>
              <a:ext cx="560" cy="96"/>
              <a:chOff x="623" y="432"/>
              <a:chExt cx="560" cy="96"/>
            </a:xfrm>
          </p:grpSpPr>
          <p:sp>
            <p:nvSpPr>
              <p:cNvPr id="102118" name="Rectangle 2268"/>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119" name="Line 2269"/>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120" name="Line 2270"/>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121" name="Line 2271"/>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095" name="Rectangle 2272"/>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96" name="Oval 2273"/>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97" name="Oval 2274"/>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98" name="Oval 2275"/>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99" name="Oval 2276"/>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0" name="Oval 2277"/>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1" name="Oval 2278"/>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2" name="Oval 2279"/>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3" name="Oval 2280"/>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4" name="Oval 2281"/>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5" name="Oval 2282"/>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6" name="Oval 2283"/>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7" name="Oval 2284"/>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8" name="Oval 2285"/>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09" name="Oval 2286"/>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0" name="Oval 2287"/>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1" name="Oval 2288"/>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2" name="Oval 2289"/>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3" name="Oval 2290"/>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4" name="Oval 2291"/>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5" name="Oval 2292"/>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116" name="Line 2293"/>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117" name="Line 2294"/>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54" name="Group 2295"/>
          <p:cNvGrpSpPr>
            <a:grpSpLocks/>
          </p:cNvGrpSpPr>
          <p:nvPr/>
        </p:nvGrpSpPr>
        <p:grpSpPr bwMode="auto">
          <a:xfrm>
            <a:off x="823913" y="3452813"/>
            <a:ext cx="1143000" cy="131762"/>
            <a:chOff x="576" y="432"/>
            <a:chExt cx="1680" cy="192"/>
          </a:xfrm>
        </p:grpSpPr>
        <p:sp>
          <p:nvSpPr>
            <p:cNvPr id="101998" name="Rectangle 2296"/>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99" name="Rectangle 2297"/>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00" name="Rectangle 2298"/>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01" name="Rectangle 2299"/>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02" name="Rectangle 2300"/>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03" name="Line 2301"/>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2004" name="Line 2302"/>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2005" name="Line 2303"/>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2006" name="Line 2304"/>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2007" name="Line 2305"/>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2008" name="Line 2306"/>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2009" name="Line 2307"/>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2010" name="Line 2308"/>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2011" name="Line 2309"/>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2012" name="Line 2310"/>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2013" name="Line 2311"/>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2014" name="Oval 2312"/>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2015" name="Oval 2313"/>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016" name="Oval 2314"/>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2017" name="Rectangle 2315"/>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18" name="Rectangle 2316"/>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19" name="Line 2317"/>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2020" name="Line 2318"/>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2021" name="Line 2319"/>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2022" name="Line 2320"/>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2023" name="Line 2321"/>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2024" name="Line 2322"/>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2025" name="Line 2323"/>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2026" name="Line 2324"/>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2027" name="Line 2325"/>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2028" name="Line 2326"/>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2029" name="Line 2327"/>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2030" name="Line 2328"/>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2031" name="Line 2329"/>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55" name="Group 2330"/>
            <p:cNvGrpSpPr>
              <a:grpSpLocks/>
            </p:cNvGrpSpPr>
            <p:nvPr/>
          </p:nvGrpSpPr>
          <p:grpSpPr bwMode="auto">
            <a:xfrm>
              <a:off x="623" y="432"/>
              <a:ext cx="560" cy="96"/>
              <a:chOff x="623" y="432"/>
              <a:chExt cx="560" cy="96"/>
            </a:xfrm>
          </p:grpSpPr>
          <p:sp>
            <p:nvSpPr>
              <p:cNvPr id="102056" name="Rectangle 2331"/>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57" name="Line 2332"/>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2058" name="Line 2333"/>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2059" name="Line 2334"/>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2033" name="Rectangle 2335"/>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2034" name="Oval 2336"/>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35" name="Oval 2337"/>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36" name="Oval 2338"/>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37" name="Oval 2339"/>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38" name="Oval 2340"/>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39" name="Oval 2341"/>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0" name="Oval 2342"/>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1" name="Oval 2343"/>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2" name="Oval 2344"/>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3" name="Oval 2345"/>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4" name="Oval 2346"/>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5" name="Oval 2347"/>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6" name="Oval 2348"/>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7" name="Oval 2349"/>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8" name="Oval 2350"/>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49" name="Oval 2351"/>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50" name="Oval 2352"/>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51" name="Oval 2353"/>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52" name="Oval 2354"/>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53" name="Oval 2355"/>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2054" name="Line 2356"/>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2055" name="Line 2357"/>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56" name="Group 2358"/>
          <p:cNvGrpSpPr>
            <a:grpSpLocks/>
          </p:cNvGrpSpPr>
          <p:nvPr/>
        </p:nvGrpSpPr>
        <p:grpSpPr bwMode="auto">
          <a:xfrm>
            <a:off x="823913" y="3579813"/>
            <a:ext cx="1143000" cy="133350"/>
            <a:chOff x="576" y="432"/>
            <a:chExt cx="1680" cy="192"/>
          </a:xfrm>
        </p:grpSpPr>
        <p:sp>
          <p:nvSpPr>
            <p:cNvPr id="101936" name="Rectangle 2359"/>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37" name="Rectangle 2360"/>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38" name="Rectangle 2361"/>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39" name="Rectangle 2362"/>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40" name="Rectangle 2363"/>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41" name="Line 2364"/>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942" name="Line 2365"/>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943" name="Line 2366"/>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944" name="Line 2367"/>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945" name="Line 2368"/>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946" name="Line 2369"/>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947" name="Line 2370"/>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948" name="Line 2371"/>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949" name="Line 2372"/>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950" name="Line 2373"/>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951" name="Line 2374"/>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952" name="Oval 2375"/>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953" name="Oval 2376"/>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954" name="Oval 2377"/>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955" name="Rectangle 2378"/>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56" name="Rectangle 2379"/>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57" name="Line 2380"/>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958" name="Line 2381"/>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959" name="Line 2382"/>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960" name="Line 2383"/>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961" name="Line 2384"/>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962" name="Line 2385"/>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963" name="Line 2386"/>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964" name="Line 2387"/>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965" name="Line 2388"/>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966" name="Line 2389"/>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967" name="Line 2390"/>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968" name="Line 2391"/>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969" name="Line 2392"/>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57" name="Group 2393"/>
            <p:cNvGrpSpPr>
              <a:grpSpLocks/>
            </p:cNvGrpSpPr>
            <p:nvPr/>
          </p:nvGrpSpPr>
          <p:grpSpPr bwMode="auto">
            <a:xfrm>
              <a:off x="623" y="432"/>
              <a:ext cx="560" cy="96"/>
              <a:chOff x="623" y="432"/>
              <a:chExt cx="560" cy="96"/>
            </a:xfrm>
          </p:grpSpPr>
          <p:sp>
            <p:nvSpPr>
              <p:cNvPr id="101994" name="Rectangle 2394"/>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95" name="Line 2395"/>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996" name="Line 2396"/>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997" name="Line 2397"/>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971" name="Rectangle 2398"/>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72" name="Oval 2399"/>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3" name="Oval 2400"/>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4" name="Oval 2401"/>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5" name="Oval 2402"/>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6" name="Oval 2403"/>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7" name="Oval 2404"/>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8" name="Oval 2405"/>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79" name="Oval 2406"/>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0" name="Oval 2407"/>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1" name="Oval 2408"/>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2" name="Oval 2409"/>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3" name="Oval 2410"/>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4" name="Oval 2411"/>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5" name="Oval 2412"/>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6" name="Oval 2413"/>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7" name="Oval 2414"/>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8" name="Oval 2415"/>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89" name="Oval 2416"/>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90" name="Oval 2417"/>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91" name="Oval 2418"/>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92" name="Line 2419"/>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993" name="Line 2420"/>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58" name="Group 2421"/>
          <p:cNvGrpSpPr>
            <a:grpSpLocks/>
          </p:cNvGrpSpPr>
          <p:nvPr/>
        </p:nvGrpSpPr>
        <p:grpSpPr bwMode="auto">
          <a:xfrm>
            <a:off x="823913" y="3706813"/>
            <a:ext cx="1143000" cy="133350"/>
            <a:chOff x="576" y="432"/>
            <a:chExt cx="1680" cy="192"/>
          </a:xfrm>
        </p:grpSpPr>
        <p:sp>
          <p:nvSpPr>
            <p:cNvPr id="101874" name="Rectangle 2422"/>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5" name="Rectangle 2423"/>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6" name="Rectangle 2424"/>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7" name="Rectangle 2425"/>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8" name="Rectangle 2426"/>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9" name="Line 2427"/>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880" name="Line 2428"/>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881" name="Line 2429"/>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882" name="Line 2430"/>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883" name="Line 2431"/>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884" name="Line 2432"/>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885" name="Line 2433"/>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886" name="Line 2434"/>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887" name="Line 2435"/>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888" name="Line 2436"/>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889" name="Line 2437"/>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890" name="Oval 2438"/>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891" name="Oval 2439"/>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892" name="Oval 2440"/>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893" name="Rectangle 2441"/>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94" name="Rectangle 2442"/>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95" name="Line 2443"/>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896" name="Line 2444"/>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897" name="Line 2445"/>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898" name="Line 2446"/>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899" name="Line 2447"/>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900" name="Line 2448"/>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901" name="Line 2449"/>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902" name="Line 2450"/>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903" name="Line 2451"/>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904" name="Line 2452"/>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905" name="Line 2453"/>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906" name="Line 2454"/>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907" name="Line 2455"/>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59" name="Group 2456"/>
            <p:cNvGrpSpPr>
              <a:grpSpLocks/>
            </p:cNvGrpSpPr>
            <p:nvPr/>
          </p:nvGrpSpPr>
          <p:grpSpPr bwMode="auto">
            <a:xfrm>
              <a:off x="623" y="432"/>
              <a:ext cx="560" cy="96"/>
              <a:chOff x="623" y="432"/>
              <a:chExt cx="560" cy="96"/>
            </a:xfrm>
          </p:grpSpPr>
          <p:sp>
            <p:nvSpPr>
              <p:cNvPr id="101932" name="Rectangle 2457"/>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33" name="Line 2458"/>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934" name="Line 2459"/>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935" name="Line 2460"/>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909" name="Rectangle 2461"/>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910" name="Oval 2462"/>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1" name="Oval 2463"/>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2" name="Oval 2464"/>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3" name="Oval 2465"/>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4" name="Oval 2466"/>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5" name="Oval 2467"/>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6" name="Oval 2468"/>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7" name="Oval 2469"/>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8" name="Oval 2470"/>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19" name="Oval 2471"/>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0" name="Oval 2472"/>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1" name="Oval 2473"/>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2" name="Oval 2474"/>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3" name="Oval 2475"/>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4" name="Oval 2476"/>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5" name="Oval 2477"/>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6" name="Oval 2478"/>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7" name="Oval 2479"/>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8" name="Oval 2480"/>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29" name="Oval 2481"/>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930" name="Line 2482"/>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931" name="Line 2483"/>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60" name="Group 2484"/>
          <p:cNvGrpSpPr>
            <a:grpSpLocks/>
          </p:cNvGrpSpPr>
          <p:nvPr/>
        </p:nvGrpSpPr>
        <p:grpSpPr bwMode="auto">
          <a:xfrm>
            <a:off x="823913" y="3833813"/>
            <a:ext cx="1143000" cy="133350"/>
            <a:chOff x="576" y="432"/>
            <a:chExt cx="1680" cy="192"/>
          </a:xfrm>
        </p:grpSpPr>
        <p:sp>
          <p:nvSpPr>
            <p:cNvPr id="101812" name="Rectangle 2485"/>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13" name="Rectangle 2486"/>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14" name="Rectangle 2487"/>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15" name="Rectangle 2488"/>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16" name="Rectangle 2489"/>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17" name="Line 2490"/>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818" name="Line 2491"/>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819" name="Line 2492"/>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820" name="Line 2493"/>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821" name="Line 2494"/>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822" name="Line 2495"/>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823" name="Line 2496"/>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824" name="Line 2497"/>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825" name="Line 2498"/>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826" name="Line 2499"/>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827" name="Line 2500"/>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828" name="Oval 2501"/>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829" name="Oval 2502"/>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830" name="Oval 2503"/>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831" name="Rectangle 2504"/>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32" name="Rectangle 2505"/>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33" name="Line 2506"/>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834" name="Line 2507"/>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835" name="Line 2508"/>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836" name="Line 2509"/>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837" name="Line 2510"/>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838" name="Line 2511"/>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839" name="Line 2512"/>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840" name="Line 2513"/>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841" name="Line 2514"/>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842" name="Line 2515"/>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843" name="Line 2516"/>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844" name="Line 2517"/>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845" name="Line 2518"/>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61" name="Group 2519"/>
            <p:cNvGrpSpPr>
              <a:grpSpLocks/>
            </p:cNvGrpSpPr>
            <p:nvPr/>
          </p:nvGrpSpPr>
          <p:grpSpPr bwMode="auto">
            <a:xfrm>
              <a:off x="623" y="432"/>
              <a:ext cx="560" cy="96"/>
              <a:chOff x="623" y="432"/>
              <a:chExt cx="560" cy="96"/>
            </a:xfrm>
          </p:grpSpPr>
          <p:sp>
            <p:nvSpPr>
              <p:cNvPr id="101870" name="Rectangle 2520"/>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71" name="Line 2521"/>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872" name="Line 2522"/>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873" name="Line 2523"/>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847" name="Rectangle 2524"/>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48" name="Oval 2525"/>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49" name="Oval 2526"/>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0" name="Oval 2527"/>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1" name="Oval 2528"/>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2" name="Oval 2529"/>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3" name="Oval 2530"/>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4" name="Oval 2531"/>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5" name="Oval 2532"/>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6" name="Oval 2533"/>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7" name="Oval 2534"/>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8" name="Oval 2535"/>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59" name="Oval 2536"/>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0" name="Oval 2537"/>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1" name="Oval 2538"/>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2" name="Oval 2539"/>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3" name="Oval 2540"/>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4" name="Oval 2541"/>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5" name="Oval 2542"/>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6" name="Oval 2543"/>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7" name="Oval 2544"/>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68" name="Line 2545"/>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869" name="Line 2546"/>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62" name="Group 2547"/>
          <p:cNvGrpSpPr>
            <a:grpSpLocks/>
          </p:cNvGrpSpPr>
          <p:nvPr/>
        </p:nvGrpSpPr>
        <p:grpSpPr bwMode="auto">
          <a:xfrm>
            <a:off x="823913" y="3960813"/>
            <a:ext cx="1143000" cy="133350"/>
            <a:chOff x="576" y="432"/>
            <a:chExt cx="1680" cy="192"/>
          </a:xfrm>
        </p:grpSpPr>
        <p:sp>
          <p:nvSpPr>
            <p:cNvPr id="101750" name="Rectangle 2548"/>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51" name="Rectangle 2549"/>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52" name="Rectangle 2550"/>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53" name="Rectangle 2551"/>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54" name="Rectangle 2552"/>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55" name="Line 2553"/>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756" name="Line 2554"/>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757" name="Line 2555"/>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758" name="Line 2556"/>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759" name="Line 2557"/>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760" name="Line 2558"/>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761" name="Line 2559"/>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762" name="Line 2560"/>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763" name="Line 2561"/>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764" name="Line 2562"/>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765" name="Line 2563"/>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766" name="Oval 2564"/>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767" name="Oval 2565"/>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768" name="Oval 2566"/>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769" name="Rectangle 2567"/>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70" name="Rectangle 2568"/>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71" name="Line 2569"/>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772" name="Line 2570"/>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773" name="Line 2571"/>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774" name="Line 2572"/>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775" name="Line 2573"/>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776" name="Line 2574"/>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777" name="Line 2575"/>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778" name="Line 2576"/>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779" name="Line 2577"/>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780" name="Line 2578"/>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781" name="Line 2579"/>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782" name="Line 2580"/>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783" name="Line 2581"/>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63" name="Group 2582"/>
            <p:cNvGrpSpPr>
              <a:grpSpLocks/>
            </p:cNvGrpSpPr>
            <p:nvPr/>
          </p:nvGrpSpPr>
          <p:grpSpPr bwMode="auto">
            <a:xfrm>
              <a:off x="623" y="432"/>
              <a:ext cx="560" cy="96"/>
              <a:chOff x="623" y="432"/>
              <a:chExt cx="560" cy="96"/>
            </a:xfrm>
          </p:grpSpPr>
          <p:sp>
            <p:nvSpPr>
              <p:cNvPr id="101808" name="Rectangle 2583"/>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809" name="Line 2584"/>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810" name="Line 2585"/>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811" name="Line 2586"/>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785" name="Rectangle 2587"/>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86" name="Oval 2588"/>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87" name="Oval 2589"/>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88" name="Oval 2590"/>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89" name="Oval 2591"/>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0" name="Oval 2592"/>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1" name="Oval 2593"/>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2" name="Oval 2594"/>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3" name="Oval 2595"/>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4" name="Oval 2596"/>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5" name="Oval 2597"/>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6" name="Oval 2598"/>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7" name="Oval 2599"/>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8" name="Oval 2600"/>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99" name="Oval 2601"/>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0" name="Oval 2602"/>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1" name="Oval 2603"/>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2" name="Oval 2604"/>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3" name="Oval 2605"/>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4" name="Oval 2606"/>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5" name="Oval 2607"/>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806" name="Line 2608"/>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807" name="Line 2609"/>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64" name="Group 2610"/>
          <p:cNvGrpSpPr>
            <a:grpSpLocks/>
          </p:cNvGrpSpPr>
          <p:nvPr/>
        </p:nvGrpSpPr>
        <p:grpSpPr bwMode="auto">
          <a:xfrm>
            <a:off x="823913" y="4087813"/>
            <a:ext cx="1143000" cy="133350"/>
            <a:chOff x="576" y="432"/>
            <a:chExt cx="1680" cy="192"/>
          </a:xfrm>
        </p:grpSpPr>
        <p:sp>
          <p:nvSpPr>
            <p:cNvPr id="101688" name="Rectangle 2611"/>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89" name="Rectangle 2612"/>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90" name="Rectangle 2613"/>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91" name="Rectangle 2614"/>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92" name="Rectangle 2615"/>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93" name="Line 2616"/>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694" name="Line 2617"/>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695" name="Line 2618"/>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696" name="Line 2619"/>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697" name="Line 2620"/>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698" name="Line 2621"/>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699" name="Line 2622"/>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700" name="Line 2623"/>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701" name="Line 2624"/>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702" name="Line 2625"/>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703" name="Line 2626"/>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704" name="Oval 2627"/>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705" name="Oval 2628"/>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706" name="Oval 2629"/>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707" name="Rectangle 2630"/>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08" name="Rectangle 2631"/>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09" name="Line 2632"/>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710" name="Line 2633"/>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711" name="Line 2634"/>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712" name="Line 2635"/>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713" name="Line 2636"/>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714" name="Line 2637"/>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715" name="Line 2638"/>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716" name="Line 2639"/>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717" name="Line 2640"/>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718" name="Line 2641"/>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719" name="Line 2642"/>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720" name="Line 2643"/>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721" name="Line 2644"/>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65" name="Group 2645"/>
            <p:cNvGrpSpPr>
              <a:grpSpLocks/>
            </p:cNvGrpSpPr>
            <p:nvPr/>
          </p:nvGrpSpPr>
          <p:grpSpPr bwMode="auto">
            <a:xfrm>
              <a:off x="623" y="432"/>
              <a:ext cx="560" cy="96"/>
              <a:chOff x="623" y="432"/>
              <a:chExt cx="560" cy="96"/>
            </a:xfrm>
          </p:grpSpPr>
          <p:sp>
            <p:nvSpPr>
              <p:cNvPr id="101746" name="Rectangle 2646"/>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47" name="Line 2647"/>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748" name="Line 2648"/>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749" name="Line 2649"/>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723" name="Rectangle 2650"/>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724" name="Oval 2651"/>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25" name="Oval 2652"/>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26" name="Oval 2653"/>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27" name="Oval 2654"/>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28" name="Oval 2655"/>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29" name="Oval 2656"/>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0" name="Oval 2657"/>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1" name="Oval 2658"/>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2" name="Oval 2659"/>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3" name="Oval 2660"/>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4" name="Oval 2661"/>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5" name="Oval 2662"/>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6" name="Oval 2663"/>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7" name="Oval 2664"/>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8" name="Oval 2665"/>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39" name="Oval 2666"/>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40" name="Oval 2667"/>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41" name="Oval 2668"/>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42" name="Oval 2669"/>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43" name="Oval 2670"/>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744" name="Line 2671"/>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745" name="Line 2672"/>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grpSp>
        <p:nvGrpSpPr>
          <p:cNvPr id="1695766" name="Group 2673"/>
          <p:cNvGrpSpPr>
            <a:grpSpLocks/>
          </p:cNvGrpSpPr>
          <p:nvPr/>
        </p:nvGrpSpPr>
        <p:grpSpPr bwMode="auto">
          <a:xfrm>
            <a:off x="823913" y="4214813"/>
            <a:ext cx="1143000" cy="133350"/>
            <a:chOff x="576" y="432"/>
            <a:chExt cx="1680" cy="192"/>
          </a:xfrm>
        </p:grpSpPr>
        <p:sp>
          <p:nvSpPr>
            <p:cNvPr id="101626" name="Rectangle 2674"/>
            <p:cNvSpPr>
              <a:spLocks noChangeArrowheads="1"/>
            </p:cNvSpPr>
            <p:nvPr/>
          </p:nvSpPr>
          <p:spPr bwMode="auto">
            <a:xfrm>
              <a:off x="623"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27" name="Rectangle 2675"/>
            <p:cNvSpPr>
              <a:spLocks noChangeArrowheads="1"/>
            </p:cNvSpPr>
            <p:nvPr/>
          </p:nvSpPr>
          <p:spPr bwMode="auto">
            <a:xfrm>
              <a:off x="1183" y="432"/>
              <a:ext cx="466"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28" name="Rectangle 2676"/>
            <p:cNvSpPr>
              <a:spLocks noChangeArrowheads="1"/>
            </p:cNvSpPr>
            <p:nvPr/>
          </p:nvSpPr>
          <p:spPr bwMode="auto">
            <a:xfrm>
              <a:off x="1649" y="432"/>
              <a:ext cx="560" cy="192"/>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29" name="Rectangle 2677"/>
            <p:cNvSpPr>
              <a:spLocks noChangeArrowheads="1"/>
            </p:cNvSpPr>
            <p:nvPr/>
          </p:nvSpPr>
          <p:spPr bwMode="auto">
            <a:xfrm>
              <a:off x="576"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30" name="Rectangle 2678"/>
            <p:cNvSpPr>
              <a:spLocks noChangeArrowheads="1"/>
            </p:cNvSpPr>
            <p:nvPr/>
          </p:nvSpPr>
          <p:spPr bwMode="auto">
            <a:xfrm>
              <a:off x="2209" y="432"/>
              <a:ext cx="47" cy="192"/>
            </a:xfrm>
            <a:prstGeom prst="rect">
              <a:avLst/>
            </a:prstGeom>
            <a:solidFill>
              <a:srgbClr val="333333"/>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31" name="Line 2679"/>
            <p:cNvSpPr>
              <a:spLocks noChangeShapeType="1"/>
            </p:cNvSpPr>
            <p:nvPr/>
          </p:nvSpPr>
          <p:spPr bwMode="auto">
            <a:xfrm>
              <a:off x="669" y="528"/>
              <a:ext cx="0" cy="96"/>
            </a:xfrm>
            <a:prstGeom prst="line">
              <a:avLst/>
            </a:prstGeom>
            <a:noFill/>
            <a:ln w="28575">
              <a:solidFill>
                <a:schemeClr val="tx1"/>
              </a:solidFill>
              <a:round/>
              <a:headEnd/>
              <a:tailEnd/>
            </a:ln>
          </p:spPr>
          <p:txBody>
            <a:bodyPr wrap="none" anchor="ctr"/>
            <a:lstStyle/>
            <a:p>
              <a:endParaRPr lang="zh-CN" altLang="en-US"/>
            </a:p>
          </p:txBody>
        </p:sp>
        <p:sp>
          <p:nvSpPr>
            <p:cNvPr id="101632" name="Line 2680"/>
            <p:cNvSpPr>
              <a:spLocks noChangeShapeType="1"/>
            </p:cNvSpPr>
            <p:nvPr/>
          </p:nvSpPr>
          <p:spPr bwMode="auto">
            <a:xfrm>
              <a:off x="716" y="528"/>
              <a:ext cx="0" cy="96"/>
            </a:xfrm>
            <a:prstGeom prst="line">
              <a:avLst/>
            </a:prstGeom>
            <a:noFill/>
            <a:ln w="28575">
              <a:solidFill>
                <a:schemeClr val="tx1"/>
              </a:solidFill>
              <a:round/>
              <a:headEnd/>
              <a:tailEnd/>
            </a:ln>
          </p:spPr>
          <p:txBody>
            <a:bodyPr wrap="none" anchor="ctr"/>
            <a:lstStyle/>
            <a:p>
              <a:endParaRPr lang="zh-CN" altLang="en-US"/>
            </a:p>
          </p:txBody>
        </p:sp>
        <p:sp>
          <p:nvSpPr>
            <p:cNvPr id="101633" name="Line 2681"/>
            <p:cNvSpPr>
              <a:spLocks noChangeShapeType="1"/>
            </p:cNvSpPr>
            <p:nvPr/>
          </p:nvSpPr>
          <p:spPr bwMode="auto">
            <a:xfrm>
              <a:off x="763" y="528"/>
              <a:ext cx="0" cy="96"/>
            </a:xfrm>
            <a:prstGeom prst="line">
              <a:avLst/>
            </a:prstGeom>
            <a:noFill/>
            <a:ln w="28575">
              <a:solidFill>
                <a:schemeClr val="tx1"/>
              </a:solidFill>
              <a:round/>
              <a:headEnd/>
              <a:tailEnd/>
            </a:ln>
          </p:spPr>
          <p:txBody>
            <a:bodyPr wrap="none" anchor="ctr"/>
            <a:lstStyle/>
            <a:p>
              <a:endParaRPr lang="zh-CN" altLang="en-US"/>
            </a:p>
          </p:txBody>
        </p:sp>
        <p:sp>
          <p:nvSpPr>
            <p:cNvPr id="101634" name="Line 2682"/>
            <p:cNvSpPr>
              <a:spLocks noChangeShapeType="1"/>
            </p:cNvSpPr>
            <p:nvPr/>
          </p:nvSpPr>
          <p:spPr bwMode="auto">
            <a:xfrm>
              <a:off x="809" y="528"/>
              <a:ext cx="0" cy="96"/>
            </a:xfrm>
            <a:prstGeom prst="line">
              <a:avLst/>
            </a:prstGeom>
            <a:noFill/>
            <a:ln w="28575">
              <a:solidFill>
                <a:schemeClr val="tx1"/>
              </a:solidFill>
              <a:round/>
              <a:headEnd/>
              <a:tailEnd/>
            </a:ln>
          </p:spPr>
          <p:txBody>
            <a:bodyPr wrap="none" anchor="ctr"/>
            <a:lstStyle/>
            <a:p>
              <a:endParaRPr lang="zh-CN" altLang="en-US"/>
            </a:p>
          </p:txBody>
        </p:sp>
        <p:sp>
          <p:nvSpPr>
            <p:cNvPr id="101635" name="Line 2683"/>
            <p:cNvSpPr>
              <a:spLocks noChangeShapeType="1"/>
            </p:cNvSpPr>
            <p:nvPr/>
          </p:nvSpPr>
          <p:spPr bwMode="auto">
            <a:xfrm>
              <a:off x="856" y="528"/>
              <a:ext cx="0" cy="96"/>
            </a:xfrm>
            <a:prstGeom prst="line">
              <a:avLst/>
            </a:prstGeom>
            <a:noFill/>
            <a:ln w="28575">
              <a:solidFill>
                <a:schemeClr val="tx1"/>
              </a:solidFill>
              <a:round/>
              <a:headEnd/>
              <a:tailEnd/>
            </a:ln>
          </p:spPr>
          <p:txBody>
            <a:bodyPr wrap="none" anchor="ctr"/>
            <a:lstStyle/>
            <a:p>
              <a:endParaRPr lang="zh-CN" altLang="en-US"/>
            </a:p>
          </p:txBody>
        </p:sp>
        <p:sp>
          <p:nvSpPr>
            <p:cNvPr id="101636" name="Line 2684"/>
            <p:cNvSpPr>
              <a:spLocks noChangeShapeType="1"/>
            </p:cNvSpPr>
            <p:nvPr/>
          </p:nvSpPr>
          <p:spPr bwMode="auto">
            <a:xfrm>
              <a:off x="903" y="528"/>
              <a:ext cx="0" cy="96"/>
            </a:xfrm>
            <a:prstGeom prst="line">
              <a:avLst/>
            </a:prstGeom>
            <a:noFill/>
            <a:ln w="28575">
              <a:solidFill>
                <a:schemeClr val="tx1"/>
              </a:solidFill>
              <a:round/>
              <a:headEnd/>
              <a:tailEnd/>
            </a:ln>
          </p:spPr>
          <p:txBody>
            <a:bodyPr wrap="none" anchor="ctr"/>
            <a:lstStyle/>
            <a:p>
              <a:endParaRPr lang="zh-CN" altLang="en-US"/>
            </a:p>
          </p:txBody>
        </p:sp>
        <p:sp>
          <p:nvSpPr>
            <p:cNvPr id="101637" name="Line 2685"/>
            <p:cNvSpPr>
              <a:spLocks noChangeShapeType="1"/>
            </p:cNvSpPr>
            <p:nvPr/>
          </p:nvSpPr>
          <p:spPr bwMode="auto">
            <a:xfrm>
              <a:off x="949" y="528"/>
              <a:ext cx="0" cy="96"/>
            </a:xfrm>
            <a:prstGeom prst="line">
              <a:avLst/>
            </a:prstGeom>
            <a:noFill/>
            <a:ln w="28575">
              <a:solidFill>
                <a:schemeClr val="tx1"/>
              </a:solidFill>
              <a:round/>
              <a:headEnd/>
              <a:tailEnd/>
            </a:ln>
          </p:spPr>
          <p:txBody>
            <a:bodyPr wrap="none" anchor="ctr"/>
            <a:lstStyle/>
            <a:p>
              <a:endParaRPr lang="zh-CN" altLang="en-US"/>
            </a:p>
          </p:txBody>
        </p:sp>
        <p:sp>
          <p:nvSpPr>
            <p:cNvPr id="101638" name="Line 2686"/>
            <p:cNvSpPr>
              <a:spLocks noChangeShapeType="1"/>
            </p:cNvSpPr>
            <p:nvPr/>
          </p:nvSpPr>
          <p:spPr bwMode="auto">
            <a:xfrm>
              <a:off x="996" y="528"/>
              <a:ext cx="0" cy="96"/>
            </a:xfrm>
            <a:prstGeom prst="line">
              <a:avLst/>
            </a:prstGeom>
            <a:noFill/>
            <a:ln w="28575">
              <a:solidFill>
                <a:schemeClr val="tx1"/>
              </a:solidFill>
              <a:round/>
              <a:headEnd/>
              <a:tailEnd/>
            </a:ln>
          </p:spPr>
          <p:txBody>
            <a:bodyPr wrap="none" anchor="ctr"/>
            <a:lstStyle/>
            <a:p>
              <a:endParaRPr lang="zh-CN" altLang="en-US"/>
            </a:p>
          </p:txBody>
        </p:sp>
        <p:sp>
          <p:nvSpPr>
            <p:cNvPr id="101639" name="Line 2687"/>
            <p:cNvSpPr>
              <a:spLocks noChangeShapeType="1"/>
            </p:cNvSpPr>
            <p:nvPr/>
          </p:nvSpPr>
          <p:spPr bwMode="auto">
            <a:xfrm>
              <a:off x="1043" y="528"/>
              <a:ext cx="0" cy="96"/>
            </a:xfrm>
            <a:prstGeom prst="line">
              <a:avLst/>
            </a:prstGeom>
            <a:noFill/>
            <a:ln w="28575">
              <a:solidFill>
                <a:schemeClr val="tx1"/>
              </a:solidFill>
              <a:round/>
              <a:headEnd/>
              <a:tailEnd/>
            </a:ln>
          </p:spPr>
          <p:txBody>
            <a:bodyPr wrap="none" anchor="ctr"/>
            <a:lstStyle/>
            <a:p>
              <a:endParaRPr lang="zh-CN" altLang="en-US"/>
            </a:p>
          </p:txBody>
        </p:sp>
        <p:sp>
          <p:nvSpPr>
            <p:cNvPr id="101640" name="Line 2688"/>
            <p:cNvSpPr>
              <a:spLocks noChangeShapeType="1"/>
            </p:cNvSpPr>
            <p:nvPr/>
          </p:nvSpPr>
          <p:spPr bwMode="auto">
            <a:xfrm>
              <a:off x="1089" y="528"/>
              <a:ext cx="0" cy="96"/>
            </a:xfrm>
            <a:prstGeom prst="line">
              <a:avLst/>
            </a:prstGeom>
            <a:noFill/>
            <a:ln w="28575">
              <a:solidFill>
                <a:schemeClr val="tx1"/>
              </a:solidFill>
              <a:round/>
              <a:headEnd/>
              <a:tailEnd/>
            </a:ln>
          </p:spPr>
          <p:txBody>
            <a:bodyPr wrap="none" anchor="ctr"/>
            <a:lstStyle/>
            <a:p>
              <a:endParaRPr lang="zh-CN" altLang="en-US"/>
            </a:p>
          </p:txBody>
        </p:sp>
        <p:sp>
          <p:nvSpPr>
            <p:cNvPr id="101641" name="Line 2689"/>
            <p:cNvSpPr>
              <a:spLocks noChangeShapeType="1"/>
            </p:cNvSpPr>
            <p:nvPr/>
          </p:nvSpPr>
          <p:spPr bwMode="auto">
            <a:xfrm>
              <a:off x="1136" y="528"/>
              <a:ext cx="0" cy="96"/>
            </a:xfrm>
            <a:prstGeom prst="line">
              <a:avLst/>
            </a:prstGeom>
            <a:noFill/>
            <a:ln w="28575">
              <a:solidFill>
                <a:schemeClr val="tx1"/>
              </a:solidFill>
              <a:round/>
              <a:headEnd/>
              <a:tailEnd/>
            </a:ln>
          </p:spPr>
          <p:txBody>
            <a:bodyPr wrap="none" anchor="ctr"/>
            <a:lstStyle/>
            <a:p>
              <a:endParaRPr lang="zh-CN" altLang="en-US"/>
            </a:p>
          </p:txBody>
        </p:sp>
        <p:sp>
          <p:nvSpPr>
            <p:cNvPr id="101642" name="Oval 2690"/>
            <p:cNvSpPr>
              <a:spLocks noChangeArrowheads="1"/>
            </p:cNvSpPr>
            <p:nvPr/>
          </p:nvSpPr>
          <p:spPr bwMode="auto">
            <a:xfrm>
              <a:off x="1593" y="564"/>
              <a:ext cx="27" cy="28"/>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sp>
          <p:nvSpPr>
            <p:cNvPr id="101643" name="Oval 2691"/>
            <p:cNvSpPr>
              <a:spLocks noChangeArrowheads="1"/>
            </p:cNvSpPr>
            <p:nvPr/>
          </p:nvSpPr>
          <p:spPr bwMode="auto">
            <a:xfrm>
              <a:off x="1546" y="564"/>
              <a:ext cx="28"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644" name="Oval 2692"/>
            <p:cNvSpPr>
              <a:spLocks noChangeArrowheads="1"/>
            </p:cNvSpPr>
            <p:nvPr/>
          </p:nvSpPr>
          <p:spPr bwMode="auto">
            <a:xfrm>
              <a:off x="1500" y="564"/>
              <a:ext cx="27" cy="28"/>
            </a:xfrm>
            <a:prstGeom prst="ellipse">
              <a:avLst/>
            </a:prstGeom>
            <a:solidFill>
              <a:srgbClr val="DDDDDD"/>
            </a:solidFill>
            <a:ln w="12700" algn="ctr">
              <a:noFill/>
              <a:round/>
              <a:headEnd/>
              <a:tailEnd/>
            </a:ln>
          </p:spPr>
          <p:txBody>
            <a:bodyPr wrap="none" anchor="ctr"/>
            <a:lstStyle/>
            <a:p>
              <a:pPr algn="ctr">
                <a:spcBef>
                  <a:spcPct val="50000"/>
                </a:spcBef>
              </a:pPr>
              <a:endParaRPr lang="zh-CN" altLang="en-US"/>
            </a:p>
          </p:txBody>
        </p:sp>
        <p:sp>
          <p:nvSpPr>
            <p:cNvPr id="101645" name="Rectangle 2693"/>
            <p:cNvSpPr>
              <a:spLocks noChangeArrowheads="1"/>
            </p:cNvSpPr>
            <p:nvPr/>
          </p:nvSpPr>
          <p:spPr bwMode="auto">
            <a:xfrm>
              <a:off x="1382" y="557"/>
              <a:ext cx="26"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46" name="Rectangle 2694"/>
            <p:cNvSpPr>
              <a:spLocks noChangeArrowheads="1"/>
            </p:cNvSpPr>
            <p:nvPr/>
          </p:nvSpPr>
          <p:spPr bwMode="auto">
            <a:xfrm>
              <a:off x="1435" y="557"/>
              <a:ext cx="27" cy="48"/>
            </a:xfrm>
            <a:prstGeom prst="rect">
              <a:avLst/>
            </a:prstGeom>
            <a:solidFill>
              <a:schemeClr val="tx1"/>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47" name="Line 2695"/>
            <p:cNvSpPr>
              <a:spLocks noChangeShapeType="1"/>
            </p:cNvSpPr>
            <p:nvPr/>
          </p:nvSpPr>
          <p:spPr bwMode="auto">
            <a:xfrm flipH="1">
              <a:off x="1206" y="564"/>
              <a:ext cx="140" cy="0"/>
            </a:xfrm>
            <a:prstGeom prst="line">
              <a:avLst/>
            </a:prstGeom>
            <a:noFill/>
            <a:ln w="28575">
              <a:solidFill>
                <a:schemeClr val="tx1"/>
              </a:solidFill>
              <a:round/>
              <a:headEnd/>
              <a:tailEnd/>
            </a:ln>
          </p:spPr>
          <p:txBody>
            <a:bodyPr wrap="none" anchor="ctr"/>
            <a:lstStyle/>
            <a:p>
              <a:endParaRPr lang="zh-CN" altLang="en-US"/>
            </a:p>
          </p:txBody>
        </p:sp>
        <p:sp>
          <p:nvSpPr>
            <p:cNvPr id="101648" name="Line 2696"/>
            <p:cNvSpPr>
              <a:spLocks noChangeShapeType="1"/>
            </p:cNvSpPr>
            <p:nvPr/>
          </p:nvSpPr>
          <p:spPr bwMode="auto">
            <a:xfrm flipH="1">
              <a:off x="1206" y="594"/>
              <a:ext cx="140" cy="0"/>
            </a:xfrm>
            <a:prstGeom prst="line">
              <a:avLst/>
            </a:prstGeom>
            <a:noFill/>
            <a:ln w="28575">
              <a:solidFill>
                <a:schemeClr val="tx1"/>
              </a:solidFill>
              <a:round/>
              <a:headEnd/>
              <a:tailEnd/>
            </a:ln>
          </p:spPr>
          <p:txBody>
            <a:bodyPr wrap="none" anchor="ctr"/>
            <a:lstStyle/>
            <a:p>
              <a:endParaRPr lang="zh-CN" altLang="en-US"/>
            </a:p>
          </p:txBody>
        </p:sp>
        <p:sp>
          <p:nvSpPr>
            <p:cNvPr id="101649" name="Line 2697"/>
            <p:cNvSpPr>
              <a:spLocks noChangeShapeType="1"/>
            </p:cNvSpPr>
            <p:nvPr/>
          </p:nvSpPr>
          <p:spPr bwMode="auto">
            <a:xfrm>
              <a:off x="1696" y="432"/>
              <a:ext cx="0" cy="192"/>
            </a:xfrm>
            <a:prstGeom prst="line">
              <a:avLst/>
            </a:prstGeom>
            <a:noFill/>
            <a:ln w="28575">
              <a:solidFill>
                <a:schemeClr val="tx1"/>
              </a:solidFill>
              <a:round/>
              <a:headEnd/>
              <a:tailEnd/>
            </a:ln>
          </p:spPr>
          <p:txBody>
            <a:bodyPr wrap="none" anchor="ctr"/>
            <a:lstStyle/>
            <a:p>
              <a:endParaRPr lang="zh-CN" altLang="en-US"/>
            </a:p>
          </p:txBody>
        </p:sp>
        <p:sp>
          <p:nvSpPr>
            <p:cNvPr id="101650" name="Line 2698"/>
            <p:cNvSpPr>
              <a:spLocks noChangeShapeType="1"/>
            </p:cNvSpPr>
            <p:nvPr/>
          </p:nvSpPr>
          <p:spPr bwMode="auto">
            <a:xfrm>
              <a:off x="1743" y="432"/>
              <a:ext cx="0" cy="192"/>
            </a:xfrm>
            <a:prstGeom prst="line">
              <a:avLst/>
            </a:prstGeom>
            <a:noFill/>
            <a:ln w="28575">
              <a:solidFill>
                <a:schemeClr val="tx1"/>
              </a:solidFill>
              <a:round/>
              <a:headEnd/>
              <a:tailEnd/>
            </a:ln>
          </p:spPr>
          <p:txBody>
            <a:bodyPr wrap="none" anchor="ctr"/>
            <a:lstStyle/>
            <a:p>
              <a:endParaRPr lang="zh-CN" altLang="en-US"/>
            </a:p>
          </p:txBody>
        </p:sp>
        <p:sp>
          <p:nvSpPr>
            <p:cNvPr id="101651" name="Line 2699"/>
            <p:cNvSpPr>
              <a:spLocks noChangeShapeType="1"/>
            </p:cNvSpPr>
            <p:nvPr/>
          </p:nvSpPr>
          <p:spPr bwMode="auto">
            <a:xfrm>
              <a:off x="1789" y="432"/>
              <a:ext cx="0" cy="192"/>
            </a:xfrm>
            <a:prstGeom prst="line">
              <a:avLst/>
            </a:prstGeom>
            <a:noFill/>
            <a:ln w="28575">
              <a:solidFill>
                <a:schemeClr val="tx1"/>
              </a:solidFill>
              <a:round/>
              <a:headEnd/>
              <a:tailEnd/>
            </a:ln>
          </p:spPr>
          <p:txBody>
            <a:bodyPr wrap="none" anchor="ctr"/>
            <a:lstStyle/>
            <a:p>
              <a:endParaRPr lang="zh-CN" altLang="en-US"/>
            </a:p>
          </p:txBody>
        </p:sp>
        <p:sp>
          <p:nvSpPr>
            <p:cNvPr id="101652" name="Line 2700"/>
            <p:cNvSpPr>
              <a:spLocks noChangeShapeType="1"/>
            </p:cNvSpPr>
            <p:nvPr/>
          </p:nvSpPr>
          <p:spPr bwMode="auto">
            <a:xfrm>
              <a:off x="1836" y="432"/>
              <a:ext cx="0" cy="192"/>
            </a:xfrm>
            <a:prstGeom prst="line">
              <a:avLst/>
            </a:prstGeom>
            <a:noFill/>
            <a:ln w="28575">
              <a:solidFill>
                <a:schemeClr val="tx1"/>
              </a:solidFill>
              <a:round/>
              <a:headEnd/>
              <a:tailEnd/>
            </a:ln>
          </p:spPr>
          <p:txBody>
            <a:bodyPr wrap="none" anchor="ctr"/>
            <a:lstStyle/>
            <a:p>
              <a:endParaRPr lang="zh-CN" altLang="en-US"/>
            </a:p>
          </p:txBody>
        </p:sp>
        <p:sp>
          <p:nvSpPr>
            <p:cNvPr id="101653" name="Line 2701"/>
            <p:cNvSpPr>
              <a:spLocks noChangeShapeType="1"/>
            </p:cNvSpPr>
            <p:nvPr/>
          </p:nvSpPr>
          <p:spPr bwMode="auto">
            <a:xfrm>
              <a:off x="1883" y="432"/>
              <a:ext cx="0" cy="192"/>
            </a:xfrm>
            <a:prstGeom prst="line">
              <a:avLst/>
            </a:prstGeom>
            <a:noFill/>
            <a:ln w="28575">
              <a:solidFill>
                <a:schemeClr val="tx1"/>
              </a:solidFill>
              <a:round/>
              <a:headEnd/>
              <a:tailEnd/>
            </a:ln>
          </p:spPr>
          <p:txBody>
            <a:bodyPr wrap="none" anchor="ctr"/>
            <a:lstStyle/>
            <a:p>
              <a:endParaRPr lang="zh-CN" altLang="en-US"/>
            </a:p>
          </p:txBody>
        </p:sp>
        <p:sp>
          <p:nvSpPr>
            <p:cNvPr id="101654" name="Line 2702"/>
            <p:cNvSpPr>
              <a:spLocks noChangeShapeType="1"/>
            </p:cNvSpPr>
            <p:nvPr/>
          </p:nvSpPr>
          <p:spPr bwMode="auto">
            <a:xfrm>
              <a:off x="1929" y="432"/>
              <a:ext cx="0" cy="192"/>
            </a:xfrm>
            <a:prstGeom prst="line">
              <a:avLst/>
            </a:prstGeom>
            <a:noFill/>
            <a:ln w="28575">
              <a:solidFill>
                <a:schemeClr val="tx1"/>
              </a:solidFill>
              <a:round/>
              <a:headEnd/>
              <a:tailEnd/>
            </a:ln>
          </p:spPr>
          <p:txBody>
            <a:bodyPr wrap="none" anchor="ctr"/>
            <a:lstStyle/>
            <a:p>
              <a:endParaRPr lang="zh-CN" altLang="en-US"/>
            </a:p>
          </p:txBody>
        </p:sp>
        <p:sp>
          <p:nvSpPr>
            <p:cNvPr id="101655" name="Line 2703"/>
            <p:cNvSpPr>
              <a:spLocks noChangeShapeType="1"/>
            </p:cNvSpPr>
            <p:nvPr/>
          </p:nvSpPr>
          <p:spPr bwMode="auto">
            <a:xfrm>
              <a:off x="1976" y="432"/>
              <a:ext cx="0" cy="192"/>
            </a:xfrm>
            <a:prstGeom prst="line">
              <a:avLst/>
            </a:prstGeom>
            <a:noFill/>
            <a:ln w="28575">
              <a:solidFill>
                <a:schemeClr val="tx1"/>
              </a:solidFill>
              <a:round/>
              <a:headEnd/>
              <a:tailEnd/>
            </a:ln>
          </p:spPr>
          <p:txBody>
            <a:bodyPr wrap="none" anchor="ctr"/>
            <a:lstStyle/>
            <a:p>
              <a:endParaRPr lang="zh-CN" altLang="en-US"/>
            </a:p>
          </p:txBody>
        </p:sp>
        <p:sp>
          <p:nvSpPr>
            <p:cNvPr id="101656" name="Line 2704"/>
            <p:cNvSpPr>
              <a:spLocks noChangeShapeType="1"/>
            </p:cNvSpPr>
            <p:nvPr/>
          </p:nvSpPr>
          <p:spPr bwMode="auto">
            <a:xfrm>
              <a:off x="2023" y="432"/>
              <a:ext cx="0" cy="192"/>
            </a:xfrm>
            <a:prstGeom prst="line">
              <a:avLst/>
            </a:prstGeom>
            <a:noFill/>
            <a:ln w="28575">
              <a:solidFill>
                <a:schemeClr val="tx1"/>
              </a:solidFill>
              <a:round/>
              <a:headEnd/>
              <a:tailEnd/>
            </a:ln>
          </p:spPr>
          <p:txBody>
            <a:bodyPr wrap="none" anchor="ctr"/>
            <a:lstStyle/>
            <a:p>
              <a:endParaRPr lang="zh-CN" altLang="en-US"/>
            </a:p>
          </p:txBody>
        </p:sp>
        <p:sp>
          <p:nvSpPr>
            <p:cNvPr id="101657" name="Line 2705"/>
            <p:cNvSpPr>
              <a:spLocks noChangeShapeType="1"/>
            </p:cNvSpPr>
            <p:nvPr/>
          </p:nvSpPr>
          <p:spPr bwMode="auto">
            <a:xfrm>
              <a:off x="2069" y="432"/>
              <a:ext cx="0" cy="192"/>
            </a:xfrm>
            <a:prstGeom prst="line">
              <a:avLst/>
            </a:prstGeom>
            <a:noFill/>
            <a:ln w="28575">
              <a:solidFill>
                <a:schemeClr val="tx1"/>
              </a:solidFill>
              <a:round/>
              <a:headEnd/>
              <a:tailEnd/>
            </a:ln>
          </p:spPr>
          <p:txBody>
            <a:bodyPr wrap="none" anchor="ctr"/>
            <a:lstStyle/>
            <a:p>
              <a:endParaRPr lang="zh-CN" altLang="en-US"/>
            </a:p>
          </p:txBody>
        </p:sp>
        <p:sp>
          <p:nvSpPr>
            <p:cNvPr id="101658" name="Line 2706"/>
            <p:cNvSpPr>
              <a:spLocks noChangeShapeType="1"/>
            </p:cNvSpPr>
            <p:nvPr/>
          </p:nvSpPr>
          <p:spPr bwMode="auto">
            <a:xfrm>
              <a:off x="2116" y="432"/>
              <a:ext cx="0" cy="192"/>
            </a:xfrm>
            <a:prstGeom prst="line">
              <a:avLst/>
            </a:prstGeom>
            <a:noFill/>
            <a:ln w="28575">
              <a:solidFill>
                <a:schemeClr val="tx1"/>
              </a:solidFill>
              <a:round/>
              <a:headEnd/>
              <a:tailEnd/>
            </a:ln>
          </p:spPr>
          <p:txBody>
            <a:bodyPr wrap="none" anchor="ctr"/>
            <a:lstStyle/>
            <a:p>
              <a:endParaRPr lang="zh-CN" altLang="en-US"/>
            </a:p>
          </p:txBody>
        </p:sp>
        <p:sp>
          <p:nvSpPr>
            <p:cNvPr id="101659" name="Line 2707"/>
            <p:cNvSpPr>
              <a:spLocks noChangeShapeType="1"/>
            </p:cNvSpPr>
            <p:nvPr/>
          </p:nvSpPr>
          <p:spPr bwMode="auto">
            <a:xfrm>
              <a:off x="2163" y="432"/>
              <a:ext cx="0" cy="192"/>
            </a:xfrm>
            <a:prstGeom prst="line">
              <a:avLst/>
            </a:prstGeom>
            <a:noFill/>
            <a:ln w="28575">
              <a:solidFill>
                <a:schemeClr val="tx1"/>
              </a:solidFill>
              <a:round/>
              <a:headEnd/>
              <a:tailEnd/>
            </a:ln>
          </p:spPr>
          <p:txBody>
            <a:bodyPr wrap="none" anchor="ctr"/>
            <a:lstStyle/>
            <a:p>
              <a:endParaRPr lang="zh-CN" altLang="en-US"/>
            </a:p>
          </p:txBody>
        </p:sp>
        <p:grpSp>
          <p:nvGrpSpPr>
            <p:cNvPr id="1695767" name="Group 2708"/>
            <p:cNvGrpSpPr>
              <a:grpSpLocks/>
            </p:cNvGrpSpPr>
            <p:nvPr/>
          </p:nvGrpSpPr>
          <p:grpSpPr bwMode="auto">
            <a:xfrm>
              <a:off x="623" y="432"/>
              <a:ext cx="560" cy="96"/>
              <a:chOff x="623" y="432"/>
              <a:chExt cx="560" cy="96"/>
            </a:xfrm>
          </p:grpSpPr>
          <p:sp>
            <p:nvSpPr>
              <p:cNvPr id="101684" name="Rectangle 2709"/>
              <p:cNvSpPr>
                <a:spLocks noChangeArrowheads="1"/>
              </p:cNvSpPr>
              <p:nvPr/>
            </p:nvSpPr>
            <p:spPr bwMode="auto">
              <a:xfrm>
                <a:off x="623" y="432"/>
                <a:ext cx="560"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85" name="Line 2710"/>
              <p:cNvSpPr>
                <a:spLocks noChangeShapeType="1"/>
              </p:cNvSpPr>
              <p:nvPr/>
            </p:nvSpPr>
            <p:spPr bwMode="auto">
              <a:xfrm>
                <a:off x="669" y="463"/>
                <a:ext cx="467" cy="0"/>
              </a:xfrm>
              <a:prstGeom prst="line">
                <a:avLst/>
              </a:prstGeom>
              <a:noFill/>
              <a:ln w="28575">
                <a:solidFill>
                  <a:srgbClr val="333333"/>
                </a:solidFill>
                <a:round/>
                <a:headEnd/>
                <a:tailEnd/>
              </a:ln>
            </p:spPr>
            <p:txBody>
              <a:bodyPr wrap="none" anchor="ctr"/>
              <a:lstStyle/>
              <a:p>
                <a:endParaRPr lang="zh-CN" altLang="en-US"/>
              </a:p>
            </p:txBody>
          </p:sp>
          <p:sp>
            <p:nvSpPr>
              <p:cNvPr id="101686" name="Line 2711"/>
              <p:cNvSpPr>
                <a:spLocks noChangeShapeType="1"/>
              </p:cNvSpPr>
              <p:nvPr/>
            </p:nvSpPr>
            <p:spPr bwMode="auto">
              <a:xfrm>
                <a:off x="699" y="501"/>
                <a:ext cx="33" cy="0"/>
              </a:xfrm>
              <a:prstGeom prst="line">
                <a:avLst/>
              </a:prstGeom>
              <a:noFill/>
              <a:ln w="12700">
                <a:solidFill>
                  <a:srgbClr val="66FF33"/>
                </a:solidFill>
                <a:round/>
                <a:headEnd/>
                <a:tailEnd/>
              </a:ln>
            </p:spPr>
            <p:txBody>
              <a:bodyPr wrap="none" anchor="ctr"/>
              <a:lstStyle/>
              <a:p>
                <a:endParaRPr lang="zh-CN" altLang="en-US"/>
              </a:p>
            </p:txBody>
          </p:sp>
          <p:sp>
            <p:nvSpPr>
              <p:cNvPr id="101687" name="Line 2712"/>
              <p:cNvSpPr>
                <a:spLocks noChangeShapeType="1"/>
              </p:cNvSpPr>
              <p:nvPr/>
            </p:nvSpPr>
            <p:spPr bwMode="auto">
              <a:xfrm flipH="1">
                <a:off x="1039" y="501"/>
                <a:ext cx="52" cy="0"/>
              </a:xfrm>
              <a:prstGeom prst="line">
                <a:avLst/>
              </a:prstGeom>
              <a:noFill/>
              <a:ln w="28575">
                <a:solidFill>
                  <a:srgbClr val="333333"/>
                </a:solidFill>
                <a:round/>
                <a:headEnd/>
                <a:tailEnd/>
              </a:ln>
            </p:spPr>
            <p:txBody>
              <a:bodyPr wrap="none" anchor="ctr"/>
              <a:lstStyle/>
              <a:p>
                <a:endParaRPr lang="zh-CN" altLang="en-US"/>
              </a:p>
            </p:txBody>
          </p:sp>
        </p:grpSp>
        <p:sp>
          <p:nvSpPr>
            <p:cNvPr id="101661" name="Rectangle 2713"/>
            <p:cNvSpPr>
              <a:spLocks noChangeArrowheads="1"/>
            </p:cNvSpPr>
            <p:nvPr/>
          </p:nvSpPr>
          <p:spPr bwMode="auto">
            <a:xfrm>
              <a:off x="1183" y="432"/>
              <a:ext cx="466" cy="96"/>
            </a:xfrm>
            <a:prstGeom prst="rect">
              <a:avLst/>
            </a:prstGeom>
            <a:solidFill>
              <a:srgbClr val="808080"/>
            </a:solidFill>
            <a:ln w="12700" algn="ctr">
              <a:solidFill>
                <a:schemeClr val="tx1"/>
              </a:solidFill>
              <a:miter lim="800000"/>
              <a:headEnd/>
              <a:tailEnd/>
            </a:ln>
          </p:spPr>
          <p:txBody>
            <a:bodyPr wrap="none" anchor="ctr"/>
            <a:lstStyle/>
            <a:p>
              <a:pPr algn="ctr">
                <a:spcBef>
                  <a:spcPct val="50000"/>
                </a:spcBef>
              </a:pPr>
              <a:endParaRPr lang="zh-CN" altLang="en-US"/>
            </a:p>
          </p:txBody>
        </p:sp>
        <p:sp>
          <p:nvSpPr>
            <p:cNvPr id="101662" name="Oval 2714"/>
            <p:cNvSpPr>
              <a:spLocks noChangeArrowheads="1"/>
            </p:cNvSpPr>
            <p:nvPr/>
          </p:nvSpPr>
          <p:spPr bwMode="auto">
            <a:xfrm>
              <a:off x="119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3" name="Oval 2715"/>
            <p:cNvSpPr>
              <a:spLocks noChangeArrowheads="1"/>
            </p:cNvSpPr>
            <p:nvPr/>
          </p:nvSpPr>
          <p:spPr bwMode="auto">
            <a:xfrm>
              <a:off x="119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4" name="Oval 2716"/>
            <p:cNvSpPr>
              <a:spLocks noChangeArrowheads="1"/>
            </p:cNvSpPr>
            <p:nvPr/>
          </p:nvSpPr>
          <p:spPr bwMode="auto">
            <a:xfrm>
              <a:off x="123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5" name="Oval 2717"/>
            <p:cNvSpPr>
              <a:spLocks noChangeArrowheads="1"/>
            </p:cNvSpPr>
            <p:nvPr/>
          </p:nvSpPr>
          <p:spPr bwMode="auto">
            <a:xfrm>
              <a:off x="123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6" name="Oval 2718"/>
            <p:cNvSpPr>
              <a:spLocks noChangeArrowheads="1"/>
            </p:cNvSpPr>
            <p:nvPr/>
          </p:nvSpPr>
          <p:spPr bwMode="auto">
            <a:xfrm>
              <a:off x="128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7" name="Oval 2719"/>
            <p:cNvSpPr>
              <a:spLocks noChangeArrowheads="1"/>
            </p:cNvSpPr>
            <p:nvPr/>
          </p:nvSpPr>
          <p:spPr bwMode="auto">
            <a:xfrm>
              <a:off x="128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8" name="Oval 2720"/>
            <p:cNvSpPr>
              <a:spLocks noChangeArrowheads="1"/>
            </p:cNvSpPr>
            <p:nvPr/>
          </p:nvSpPr>
          <p:spPr bwMode="auto">
            <a:xfrm>
              <a:off x="133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69" name="Oval 2721"/>
            <p:cNvSpPr>
              <a:spLocks noChangeArrowheads="1"/>
            </p:cNvSpPr>
            <p:nvPr/>
          </p:nvSpPr>
          <p:spPr bwMode="auto">
            <a:xfrm>
              <a:off x="133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0" name="Oval 2722"/>
            <p:cNvSpPr>
              <a:spLocks noChangeArrowheads="1"/>
            </p:cNvSpPr>
            <p:nvPr/>
          </p:nvSpPr>
          <p:spPr bwMode="auto">
            <a:xfrm>
              <a:off x="137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1" name="Oval 2723"/>
            <p:cNvSpPr>
              <a:spLocks noChangeArrowheads="1"/>
            </p:cNvSpPr>
            <p:nvPr/>
          </p:nvSpPr>
          <p:spPr bwMode="auto">
            <a:xfrm>
              <a:off x="137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2" name="Oval 2724"/>
            <p:cNvSpPr>
              <a:spLocks noChangeArrowheads="1"/>
            </p:cNvSpPr>
            <p:nvPr/>
          </p:nvSpPr>
          <p:spPr bwMode="auto">
            <a:xfrm>
              <a:off x="142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3" name="Oval 2725"/>
            <p:cNvSpPr>
              <a:spLocks noChangeArrowheads="1"/>
            </p:cNvSpPr>
            <p:nvPr/>
          </p:nvSpPr>
          <p:spPr bwMode="auto">
            <a:xfrm>
              <a:off x="142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4" name="Oval 2726"/>
            <p:cNvSpPr>
              <a:spLocks noChangeArrowheads="1"/>
            </p:cNvSpPr>
            <p:nvPr/>
          </p:nvSpPr>
          <p:spPr bwMode="auto">
            <a:xfrm>
              <a:off x="147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5" name="Oval 2727"/>
            <p:cNvSpPr>
              <a:spLocks noChangeArrowheads="1"/>
            </p:cNvSpPr>
            <p:nvPr/>
          </p:nvSpPr>
          <p:spPr bwMode="auto">
            <a:xfrm>
              <a:off x="147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6" name="Oval 2728"/>
            <p:cNvSpPr>
              <a:spLocks noChangeArrowheads="1"/>
            </p:cNvSpPr>
            <p:nvPr/>
          </p:nvSpPr>
          <p:spPr bwMode="auto">
            <a:xfrm>
              <a:off x="1519"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7" name="Oval 2729"/>
            <p:cNvSpPr>
              <a:spLocks noChangeArrowheads="1"/>
            </p:cNvSpPr>
            <p:nvPr/>
          </p:nvSpPr>
          <p:spPr bwMode="auto">
            <a:xfrm>
              <a:off x="1519"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8" name="Oval 2730"/>
            <p:cNvSpPr>
              <a:spLocks noChangeArrowheads="1"/>
            </p:cNvSpPr>
            <p:nvPr/>
          </p:nvSpPr>
          <p:spPr bwMode="auto">
            <a:xfrm>
              <a:off x="1566" y="442"/>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79" name="Oval 2731"/>
            <p:cNvSpPr>
              <a:spLocks noChangeArrowheads="1"/>
            </p:cNvSpPr>
            <p:nvPr/>
          </p:nvSpPr>
          <p:spPr bwMode="auto">
            <a:xfrm>
              <a:off x="1566" y="490"/>
              <a:ext cx="27"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80" name="Oval 2732"/>
            <p:cNvSpPr>
              <a:spLocks noChangeArrowheads="1"/>
            </p:cNvSpPr>
            <p:nvPr/>
          </p:nvSpPr>
          <p:spPr bwMode="auto">
            <a:xfrm>
              <a:off x="1612" y="442"/>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81" name="Oval 2733"/>
            <p:cNvSpPr>
              <a:spLocks noChangeArrowheads="1"/>
            </p:cNvSpPr>
            <p:nvPr/>
          </p:nvSpPr>
          <p:spPr bwMode="auto">
            <a:xfrm>
              <a:off x="1612" y="490"/>
              <a:ext cx="28" cy="28"/>
            </a:xfrm>
            <a:prstGeom prst="ellipse">
              <a:avLst/>
            </a:prstGeom>
            <a:solidFill>
              <a:schemeClr val="tx1"/>
            </a:solidFill>
            <a:ln w="12700" algn="ctr">
              <a:noFill/>
              <a:round/>
              <a:headEnd/>
              <a:tailEnd/>
            </a:ln>
          </p:spPr>
          <p:txBody>
            <a:bodyPr wrap="none" anchor="ctr"/>
            <a:lstStyle/>
            <a:p>
              <a:pPr algn="ctr">
                <a:spcBef>
                  <a:spcPct val="50000"/>
                </a:spcBef>
              </a:pPr>
              <a:endParaRPr lang="zh-CN" altLang="en-US"/>
            </a:p>
          </p:txBody>
        </p:sp>
        <p:sp>
          <p:nvSpPr>
            <p:cNvPr id="101682" name="Line 2734"/>
            <p:cNvSpPr>
              <a:spLocks noChangeShapeType="1"/>
            </p:cNvSpPr>
            <p:nvPr/>
          </p:nvSpPr>
          <p:spPr bwMode="auto">
            <a:xfrm>
              <a:off x="623" y="432"/>
              <a:ext cx="1586" cy="0"/>
            </a:xfrm>
            <a:prstGeom prst="line">
              <a:avLst/>
            </a:prstGeom>
            <a:noFill/>
            <a:ln w="6350">
              <a:solidFill>
                <a:srgbClr val="B2B2B2"/>
              </a:solidFill>
              <a:round/>
              <a:headEnd/>
              <a:tailEnd/>
            </a:ln>
          </p:spPr>
          <p:txBody>
            <a:bodyPr wrap="none" anchor="ctr"/>
            <a:lstStyle/>
            <a:p>
              <a:endParaRPr lang="zh-CN" altLang="en-US"/>
            </a:p>
          </p:txBody>
        </p:sp>
        <p:sp>
          <p:nvSpPr>
            <p:cNvPr id="101683" name="Line 2735"/>
            <p:cNvSpPr>
              <a:spLocks noChangeShapeType="1"/>
            </p:cNvSpPr>
            <p:nvPr/>
          </p:nvSpPr>
          <p:spPr bwMode="auto">
            <a:xfrm>
              <a:off x="623" y="624"/>
              <a:ext cx="1586" cy="0"/>
            </a:xfrm>
            <a:prstGeom prst="line">
              <a:avLst/>
            </a:prstGeom>
            <a:noFill/>
            <a:ln w="6350">
              <a:solidFill>
                <a:srgbClr val="B2B2B2"/>
              </a:solidFill>
              <a:round/>
              <a:headEnd/>
              <a:tailEnd/>
            </a:ln>
          </p:spPr>
          <p:txBody>
            <a:bodyPr wrap="none" anchor="ctr"/>
            <a:lstStyle/>
            <a:p>
              <a:endParaRPr lang="zh-CN" altLang="en-US"/>
            </a:p>
          </p:txBody>
        </p:sp>
      </p:grpSp>
      <p:sp>
        <p:nvSpPr>
          <p:cNvPr id="101422" name="Line 2736"/>
          <p:cNvSpPr>
            <a:spLocks noChangeShapeType="1"/>
          </p:cNvSpPr>
          <p:nvPr/>
        </p:nvSpPr>
        <p:spPr bwMode="auto">
          <a:xfrm flipV="1">
            <a:off x="1522413" y="1554163"/>
            <a:ext cx="95250" cy="373062"/>
          </a:xfrm>
          <a:prstGeom prst="line">
            <a:avLst/>
          </a:prstGeom>
          <a:noFill/>
          <a:ln w="28575">
            <a:solidFill>
              <a:srgbClr val="0000FF"/>
            </a:solidFill>
            <a:round/>
            <a:headEnd/>
            <a:tailEnd/>
          </a:ln>
        </p:spPr>
        <p:txBody>
          <a:bodyPr/>
          <a:lstStyle/>
          <a:p>
            <a:endParaRPr lang="zh-CN" altLang="en-US"/>
          </a:p>
        </p:txBody>
      </p:sp>
      <p:sp>
        <p:nvSpPr>
          <p:cNvPr id="101423" name="Line 2737"/>
          <p:cNvSpPr>
            <a:spLocks noChangeShapeType="1"/>
          </p:cNvSpPr>
          <p:nvPr/>
        </p:nvSpPr>
        <p:spPr bwMode="auto">
          <a:xfrm flipV="1">
            <a:off x="1585913" y="1570038"/>
            <a:ext cx="198437" cy="420687"/>
          </a:xfrm>
          <a:prstGeom prst="line">
            <a:avLst/>
          </a:prstGeom>
          <a:noFill/>
          <a:ln w="28575">
            <a:solidFill>
              <a:srgbClr val="0000FF"/>
            </a:solidFill>
            <a:round/>
            <a:headEnd/>
            <a:tailEnd/>
          </a:ln>
        </p:spPr>
        <p:txBody>
          <a:bodyPr/>
          <a:lstStyle/>
          <a:p>
            <a:endParaRPr lang="zh-CN" altLang="en-US"/>
          </a:p>
        </p:txBody>
      </p:sp>
      <p:grpSp>
        <p:nvGrpSpPr>
          <p:cNvPr id="1695768" name="Group 2738"/>
          <p:cNvGrpSpPr>
            <a:grpSpLocks/>
          </p:cNvGrpSpPr>
          <p:nvPr/>
        </p:nvGrpSpPr>
        <p:grpSpPr bwMode="auto">
          <a:xfrm>
            <a:off x="1236663" y="1062038"/>
            <a:ext cx="1017587" cy="571500"/>
            <a:chOff x="528" y="1062"/>
            <a:chExt cx="789" cy="523"/>
          </a:xfrm>
        </p:grpSpPr>
        <p:pic>
          <p:nvPicPr>
            <p:cNvPr id="101624" name="Picture 2739"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1625" name="Text Box 2740"/>
            <p:cNvSpPr txBox="1">
              <a:spLocks noChangeArrowheads="1"/>
            </p:cNvSpPr>
            <p:nvPr/>
          </p:nvSpPr>
          <p:spPr bwMode="auto">
            <a:xfrm>
              <a:off x="713" y="1167"/>
              <a:ext cx="496" cy="251"/>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LAN</a:t>
              </a:r>
            </a:p>
          </p:txBody>
        </p:sp>
      </p:grpSp>
      <p:sp>
        <p:nvSpPr>
          <p:cNvPr id="101425" name="Line 2741"/>
          <p:cNvSpPr>
            <a:spLocks noChangeShapeType="1"/>
          </p:cNvSpPr>
          <p:nvPr/>
        </p:nvSpPr>
        <p:spPr bwMode="auto">
          <a:xfrm>
            <a:off x="701675" y="4183063"/>
            <a:ext cx="127000" cy="0"/>
          </a:xfrm>
          <a:prstGeom prst="line">
            <a:avLst/>
          </a:prstGeom>
          <a:noFill/>
          <a:ln w="19050">
            <a:solidFill>
              <a:srgbClr val="0000FF"/>
            </a:solidFill>
            <a:round/>
            <a:headEnd/>
            <a:tailEnd/>
          </a:ln>
        </p:spPr>
        <p:txBody>
          <a:bodyPr/>
          <a:lstStyle/>
          <a:p>
            <a:endParaRPr lang="zh-CN" altLang="en-US"/>
          </a:p>
        </p:txBody>
      </p:sp>
      <p:sp>
        <p:nvSpPr>
          <p:cNvPr id="101426" name="Line 2742"/>
          <p:cNvSpPr>
            <a:spLocks noChangeShapeType="1"/>
          </p:cNvSpPr>
          <p:nvPr/>
        </p:nvSpPr>
        <p:spPr bwMode="auto">
          <a:xfrm>
            <a:off x="701675" y="4310063"/>
            <a:ext cx="127000" cy="0"/>
          </a:xfrm>
          <a:prstGeom prst="line">
            <a:avLst/>
          </a:prstGeom>
          <a:noFill/>
          <a:ln w="19050">
            <a:solidFill>
              <a:srgbClr val="0000FF"/>
            </a:solidFill>
            <a:round/>
            <a:headEnd/>
            <a:tailEnd/>
          </a:ln>
        </p:spPr>
        <p:txBody>
          <a:bodyPr/>
          <a:lstStyle/>
          <a:p>
            <a:endParaRPr lang="zh-CN" altLang="en-US"/>
          </a:p>
        </p:txBody>
      </p:sp>
      <p:sp>
        <p:nvSpPr>
          <p:cNvPr id="101427" name="Line 2743"/>
          <p:cNvSpPr>
            <a:spLocks noChangeShapeType="1"/>
          </p:cNvSpPr>
          <p:nvPr/>
        </p:nvSpPr>
        <p:spPr bwMode="auto">
          <a:xfrm>
            <a:off x="701675" y="3929063"/>
            <a:ext cx="127000" cy="0"/>
          </a:xfrm>
          <a:prstGeom prst="line">
            <a:avLst/>
          </a:prstGeom>
          <a:noFill/>
          <a:ln w="19050">
            <a:solidFill>
              <a:srgbClr val="0000FF"/>
            </a:solidFill>
            <a:round/>
            <a:headEnd/>
            <a:tailEnd/>
          </a:ln>
        </p:spPr>
        <p:txBody>
          <a:bodyPr/>
          <a:lstStyle/>
          <a:p>
            <a:endParaRPr lang="zh-CN" altLang="en-US"/>
          </a:p>
        </p:txBody>
      </p:sp>
      <p:sp>
        <p:nvSpPr>
          <p:cNvPr id="101428" name="Line 2744"/>
          <p:cNvSpPr>
            <a:spLocks noChangeShapeType="1"/>
          </p:cNvSpPr>
          <p:nvPr/>
        </p:nvSpPr>
        <p:spPr bwMode="auto">
          <a:xfrm>
            <a:off x="701675" y="4056063"/>
            <a:ext cx="127000" cy="0"/>
          </a:xfrm>
          <a:prstGeom prst="line">
            <a:avLst/>
          </a:prstGeom>
          <a:noFill/>
          <a:ln w="19050">
            <a:solidFill>
              <a:srgbClr val="0000FF"/>
            </a:solidFill>
            <a:round/>
            <a:headEnd/>
            <a:tailEnd/>
          </a:ln>
        </p:spPr>
        <p:txBody>
          <a:bodyPr/>
          <a:lstStyle/>
          <a:p>
            <a:endParaRPr lang="zh-CN" altLang="en-US"/>
          </a:p>
        </p:txBody>
      </p:sp>
      <p:sp>
        <p:nvSpPr>
          <p:cNvPr id="101429" name="Line 2745"/>
          <p:cNvSpPr>
            <a:spLocks noChangeShapeType="1"/>
          </p:cNvSpPr>
          <p:nvPr/>
        </p:nvSpPr>
        <p:spPr bwMode="auto">
          <a:xfrm>
            <a:off x="701675" y="3675063"/>
            <a:ext cx="127000" cy="0"/>
          </a:xfrm>
          <a:prstGeom prst="line">
            <a:avLst/>
          </a:prstGeom>
          <a:noFill/>
          <a:ln w="19050">
            <a:solidFill>
              <a:srgbClr val="0000FF"/>
            </a:solidFill>
            <a:round/>
            <a:headEnd/>
            <a:tailEnd/>
          </a:ln>
        </p:spPr>
        <p:txBody>
          <a:bodyPr/>
          <a:lstStyle/>
          <a:p>
            <a:endParaRPr lang="zh-CN" altLang="en-US"/>
          </a:p>
        </p:txBody>
      </p:sp>
      <p:sp>
        <p:nvSpPr>
          <p:cNvPr id="101430" name="Line 2746"/>
          <p:cNvSpPr>
            <a:spLocks noChangeShapeType="1"/>
          </p:cNvSpPr>
          <p:nvPr/>
        </p:nvSpPr>
        <p:spPr bwMode="auto">
          <a:xfrm>
            <a:off x="701675" y="3802063"/>
            <a:ext cx="127000" cy="0"/>
          </a:xfrm>
          <a:prstGeom prst="line">
            <a:avLst/>
          </a:prstGeom>
          <a:noFill/>
          <a:ln w="19050">
            <a:solidFill>
              <a:srgbClr val="0000FF"/>
            </a:solidFill>
            <a:round/>
            <a:headEnd/>
            <a:tailEnd/>
          </a:ln>
        </p:spPr>
        <p:txBody>
          <a:bodyPr/>
          <a:lstStyle/>
          <a:p>
            <a:endParaRPr lang="zh-CN" altLang="en-US"/>
          </a:p>
        </p:txBody>
      </p:sp>
      <p:sp>
        <p:nvSpPr>
          <p:cNvPr id="101431" name="Line 2747"/>
          <p:cNvSpPr>
            <a:spLocks noChangeShapeType="1"/>
          </p:cNvSpPr>
          <p:nvPr/>
        </p:nvSpPr>
        <p:spPr bwMode="auto">
          <a:xfrm>
            <a:off x="701675" y="3421063"/>
            <a:ext cx="127000" cy="0"/>
          </a:xfrm>
          <a:prstGeom prst="line">
            <a:avLst/>
          </a:prstGeom>
          <a:noFill/>
          <a:ln w="19050">
            <a:solidFill>
              <a:srgbClr val="0000FF"/>
            </a:solidFill>
            <a:round/>
            <a:headEnd/>
            <a:tailEnd/>
          </a:ln>
        </p:spPr>
        <p:txBody>
          <a:bodyPr/>
          <a:lstStyle/>
          <a:p>
            <a:endParaRPr lang="zh-CN" altLang="en-US"/>
          </a:p>
        </p:txBody>
      </p:sp>
      <p:sp>
        <p:nvSpPr>
          <p:cNvPr id="101432" name="Line 2748"/>
          <p:cNvSpPr>
            <a:spLocks noChangeShapeType="1"/>
          </p:cNvSpPr>
          <p:nvPr/>
        </p:nvSpPr>
        <p:spPr bwMode="auto">
          <a:xfrm>
            <a:off x="701675" y="3548063"/>
            <a:ext cx="127000" cy="0"/>
          </a:xfrm>
          <a:prstGeom prst="line">
            <a:avLst/>
          </a:prstGeom>
          <a:noFill/>
          <a:ln w="19050">
            <a:solidFill>
              <a:srgbClr val="0000FF"/>
            </a:solidFill>
            <a:round/>
            <a:headEnd/>
            <a:tailEnd/>
          </a:ln>
        </p:spPr>
        <p:txBody>
          <a:bodyPr/>
          <a:lstStyle/>
          <a:p>
            <a:endParaRPr lang="zh-CN" altLang="en-US"/>
          </a:p>
        </p:txBody>
      </p:sp>
      <p:sp>
        <p:nvSpPr>
          <p:cNvPr id="101433" name="Line 2749"/>
          <p:cNvSpPr>
            <a:spLocks noChangeShapeType="1"/>
          </p:cNvSpPr>
          <p:nvPr/>
        </p:nvSpPr>
        <p:spPr bwMode="auto">
          <a:xfrm>
            <a:off x="701675" y="3167063"/>
            <a:ext cx="127000" cy="0"/>
          </a:xfrm>
          <a:prstGeom prst="line">
            <a:avLst/>
          </a:prstGeom>
          <a:noFill/>
          <a:ln w="19050">
            <a:solidFill>
              <a:srgbClr val="0000FF"/>
            </a:solidFill>
            <a:round/>
            <a:headEnd/>
            <a:tailEnd/>
          </a:ln>
        </p:spPr>
        <p:txBody>
          <a:bodyPr/>
          <a:lstStyle/>
          <a:p>
            <a:endParaRPr lang="zh-CN" altLang="en-US"/>
          </a:p>
        </p:txBody>
      </p:sp>
      <p:sp>
        <p:nvSpPr>
          <p:cNvPr id="101434" name="Line 2750"/>
          <p:cNvSpPr>
            <a:spLocks noChangeShapeType="1"/>
          </p:cNvSpPr>
          <p:nvPr/>
        </p:nvSpPr>
        <p:spPr bwMode="auto">
          <a:xfrm>
            <a:off x="701675" y="3294063"/>
            <a:ext cx="127000" cy="0"/>
          </a:xfrm>
          <a:prstGeom prst="line">
            <a:avLst/>
          </a:prstGeom>
          <a:noFill/>
          <a:ln w="19050">
            <a:solidFill>
              <a:srgbClr val="0000FF"/>
            </a:solidFill>
            <a:round/>
            <a:headEnd/>
            <a:tailEnd/>
          </a:ln>
        </p:spPr>
        <p:txBody>
          <a:bodyPr/>
          <a:lstStyle/>
          <a:p>
            <a:endParaRPr lang="zh-CN" altLang="en-US"/>
          </a:p>
        </p:txBody>
      </p:sp>
      <p:sp>
        <p:nvSpPr>
          <p:cNvPr id="101435" name="Line 2751"/>
          <p:cNvSpPr>
            <a:spLocks noChangeShapeType="1"/>
          </p:cNvSpPr>
          <p:nvPr/>
        </p:nvSpPr>
        <p:spPr bwMode="auto">
          <a:xfrm>
            <a:off x="701675" y="2913063"/>
            <a:ext cx="127000" cy="0"/>
          </a:xfrm>
          <a:prstGeom prst="line">
            <a:avLst/>
          </a:prstGeom>
          <a:noFill/>
          <a:ln w="19050">
            <a:solidFill>
              <a:srgbClr val="0000FF"/>
            </a:solidFill>
            <a:round/>
            <a:headEnd/>
            <a:tailEnd/>
          </a:ln>
        </p:spPr>
        <p:txBody>
          <a:bodyPr/>
          <a:lstStyle/>
          <a:p>
            <a:endParaRPr lang="zh-CN" altLang="en-US"/>
          </a:p>
        </p:txBody>
      </p:sp>
      <p:sp>
        <p:nvSpPr>
          <p:cNvPr id="101436" name="Line 2752"/>
          <p:cNvSpPr>
            <a:spLocks noChangeShapeType="1"/>
          </p:cNvSpPr>
          <p:nvPr/>
        </p:nvSpPr>
        <p:spPr bwMode="auto">
          <a:xfrm>
            <a:off x="701675" y="3040063"/>
            <a:ext cx="127000" cy="0"/>
          </a:xfrm>
          <a:prstGeom prst="line">
            <a:avLst/>
          </a:prstGeom>
          <a:noFill/>
          <a:ln w="19050">
            <a:solidFill>
              <a:srgbClr val="0000FF"/>
            </a:solidFill>
            <a:round/>
            <a:headEnd/>
            <a:tailEnd/>
          </a:ln>
        </p:spPr>
        <p:txBody>
          <a:bodyPr/>
          <a:lstStyle/>
          <a:p>
            <a:endParaRPr lang="zh-CN" altLang="en-US"/>
          </a:p>
        </p:txBody>
      </p:sp>
      <p:sp>
        <p:nvSpPr>
          <p:cNvPr id="101437" name="Line 2753"/>
          <p:cNvSpPr>
            <a:spLocks noChangeShapeType="1"/>
          </p:cNvSpPr>
          <p:nvPr/>
        </p:nvSpPr>
        <p:spPr bwMode="auto">
          <a:xfrm>
            <a:off x="701675" y="2659063"/>
            <a:ext cx="127000" cy="0"/>
          </a:xfrm>
          <a:prstGeom prst="line">
            <a:avLst/>
          </a:prstGeom>
          <a:noFill/>
          <a:ln w="19050">
            <a:solidFill>
              <a:srgbClr val="0000FF"/>
            </a:solidFill>
            <a:round/>
            <a:headEnd/>
            <a:tailEnd/>
          </a:ln>
        </p:spPr>
        <p:txBody>
          <a:bodyPr/>
          <a:lstStyle/>
          <a:p>
            <a:endParaRPr lang="zh-CN" altLang="en-US"/>
          </a:p>
        </p:txBody>
      </p:sp>
      <p:sp>
        <p:nvSpPr>
          <p:cNvPr id="101438" name="Line 2754"/>
          <p:cNvSpPr>
            <a:spLocks noChangeShapeType="1"/>
          </p:cNvSpPr>
          <p:nvPr/>
        </p:nvSpPr>
        <p:spPr bwMode="auto">
          <a:xfrm>
            <a:off x="701675" y="2786063"/>
            <a:ext cx="127000" cy="0"/>
          </a:xfrm>
          <a:prstGeom prst="line">
            <a:avLst/>
          </a:prstGeom>
          <a:noFill/>
          <a:ln w="19050">
            <a:solidFill>
              <a:srgbClr val="0000FF"/>
            </a:solidFill>
            <a:round/>
            <a:headEnd/>
            <a:tailEnd/>
          </a:ln>
        </p:spPr>
        <p:txBody>
          <a:bodyPr/>
          <a:lstStyle/>
          <a:p>
            <a:endParaRPr lang="zh-CN" altLang="en-US"/>
          </a:p>
        </p:txBody>
      </p:sp>
      <p:sp>
        <p:nvSpPr>
          <p:cNvPr id="101439" name="Line 2755"/>
          <p:cNvSpPr>
            <a:spLocks noChangeShapeType="1"/>
          </p:cNvSpPr>
          <p:nvPr/>
        </p:nvSpPr>
        <p:spPr bwMode="auto">
          <a:xfrm>
            <a:off x="701675" y="2405063"/>
            <a:ext cx="127000" cy="0"/>
          </a:xfrm>
          <a:prstGeom prst="line">
            <a:avLst/>
          </a:prstGeom>
          <a:noFill/>
          <a:ln w="19050">
            <a:solidFill>
              <a:srgbClr val="0000FF"/>
            </a:solidFill>
            <a:round/>
            <a:headEnd/>
            <a:tailEnd/>
          </a:ln>
        </p:spPr>
        <p:txBody>
          <a:bodyPr/>
          <a:lstStyle/>
          <a:p>
            <a:endParaRPr lang="zh-CN" altLang="en-US"/>
          </a:p>
        </p:txBody>
      </p:sp>
      <p:sp>
        <p:nvSpPr>
          <p:cNvPr id="101440" name="Line 2756"/>
          <p:cNvSpPr>
            <a:spLocks noChangeShapeType="1"/>
          </p:cNvSpPr>
          <p:nvPr/>
        </p:nvSpPr>
        <p:spPr bwMode="auto">
          <a:xfrm>
            <a:off x="701675" y="2532063"/>
            <a:ext cx="127000" cy="0"/>
          </a:xfrm>
          <a:prstGeom prst="line">
            <a:avLst/>
          </a:prstGeom>
          <a:noFill/>
          <a:ln w="19050">
            <a:solidFill>
              <a:srgbClr val="0000FF"/>
            </a:solidFill>
            <a:round/>
            <a:headEnd/>
            <a:tailEnd/>
          </a:ln>
        </p:spPr>
        <p:txBody>
          <a:bodyPr/>
          <a:lstStyle/>
          <a:p>
            <a:endParaRPr lang="zh-CN" altLang="en-US"/>
          </a:p>
        </p:txBody>
      </p:sp>
      <p:sp>
        <p:nvSpPr>
          <p:cNvPr id="101441" name="Line 2757"/>
          <p:cNvSpPr>
            <a:spLocks noChangeShapeType="1"/>
          </p:cNvSpPr>
          <p:nvPr/>
        </p:nvSpPr>
        <p:spPr bwMode="auto">
          <a:xfrm>
            <a:off x="696913" y="1863725"/>
            <a:ext cx="4762" cy="2446338"/>
          </a:xfrm>
          <a:prstGeom prst="line">
            <a:avLst/>
          </a:prstGeom>
          <a:noFill/>
          <a:ln w="19050">
            <a:solidFill>
              <a:srgbClr val="0000FF"/>
            </a:solidFill>
            <a:round/>
            <a:headEnd/>
            <a:tailEnd/>
          </a:ln>
        </p:spPr>
        <p:txBody>
          <a:bodyPr/>
          <a:lstStyle/>
          <a:p>
            <a:endParaRPr lang="zh-CN" altLang="en-US"/>
          </a:p>
        </p:txBody>
      </p:sp>
      <p:sp>
        <p:nvSpPr>
          <p:cNvPr id="101442" name="Line 2758"/>
          <p:cNvSpPr>
            <a:spLocks noChangeShapeType="1"/>
          </p:cNvSpPr>
          <p:nvPr/>
        </p:nvSpPr>
        <p:spPr bwMode="auto">
          <a:xfrm>
            <a:off x="696913" y="1863725"/>
            <a:ext cx="127000" cy="0"/>
          </a:xfrm>
          <a:prstGeom prst="line">
            <a:avLst/>
          </a:prstGeom>
          <a:noFill/>
          <a:ln w="19050">
            <a:solidFill>
              <a:srgbClr val="0000FF"/>
            </a:solidFill>
            <a:round/>
            <a:headEnd/>
            <a:tailEnd/>
          </a:ln>
        </p:spPr>
        <p:txBody>
          <a:bodyPr/>
          <a:lstStyle/>
          <a:p>
            <a:endParaRPr lang="zh-CN" altLang="en-US"/>
          </a:p>
        </p:txBody>
      </p:sp>
      <p:grpSp>
        <p:nvGrpSpPr>
          <p:cNvPr id="1695769" name="Group 2759"/>
          <p:cNvGrpSpPr>
            <a:grpSpLocks/>
          </p:cNvGrpSpPr>
          <p:nvPr/>
        </p:nvGrpSpPr>
        <p:grpSpPr bwMode="auto">
          <a:xfrm>
            <a:off x="528638" y="2117725"/>
            <a:ext cx="309562" cy="2224088"/>
            <a:chOff x="288" y="1193"/>
            <a:chExt cx="195" cy="1401"/>
          </a:xfrm>
        </p:grpSpPr>
        <p:sp>
          <p:nvSpPr>
            <p:cNvPr id="101588" name="Line 2760"/>
            <p:cNvSpPr>
              <a:spLocks noChangeShapeType="1"/>
            </p:cNvSpPr>
            <p:nvPr/>
          </p:nvSpPr>
          <p:spPr bwMode="auto">
            <a:xfrm flipH="1">
              <a:off x="335" y="1274"/>
              <a:ext cx="3" cy="1282"/>
            </a:xfrm>
            <a:prstGeom prst="line">
              <a:avLst/>
            </a:prstGeom>
            <a:noFill/>
            <a:ln w="19050">
              <a:solidFill>
                <a:srgbClr val="FF9900"/>
              </a:solidFill>
              <a:round/>
              <a:headEnd/>
              <a:tailEnd/>
            </a:ln>
          </p:spPr>
          <p:txBody>
            <a:bodyPr/>
            <a:lstStyle/>
            <a:p>
              <a:endParaRPr lang="zh-CN" altLang="en-US"/>
            </a:p>
          </p:txBody>
        </p:sp>
        <p:sp>
          <p:nvSpPr>
            <p:cNvPr id="101589" name="Line 2761"/>
            <p:cNvSpPr>
              <a:spLocks noChangeShapeType="1"/>
            </p:cNvSpPr>
            <p:nvPr/>
          </p:nvSpPr>
          <p:spPr bwMode="auto">
            <a:xfrm>
              <a:off x="335" y="2476"/>
              <a:ext cx="145" cy="0"/>
            </a:xfrm>
            <a:prstGeom prst="line">
              <a:avLst/>
            </a:prstGeom>
            <a:noFill/>
            <a:ln w="19050">
              <a:solidFill>
                <a:srgbClr val="FF9900"/>
              </a:solidFill>
              <a:round/>
              <a:headEnd/>
              <a:tailEnd/>
            </a:ln>
          </p:spPr>
          <p:txBody>
            <a:bodyPr/>
            <a:lstStyle/>
            <a:p>
              <a:endParaRPr lang="zh-CN" altLang="en-US"/>
            </a:p>
          </p:txBody>
        </p:sp>
        <p:sp>
          <p:nvSpPr>
            <p:cNvPr id="101590" name="Line 2762"/>
            <p:cNvSpPr>
              <a:spLocks noChangeShapeType="1"/>
            </p:cNvSpPr>
            <p:nvPr/>
          </p:nvSpPr>
          <p:spPr bwMode="auto">
            <a:xfrm>
              <a:off x="335" y="2556"/>
              <a:ext cx="145" cy="0"/>
            </a:xfrm>
            <a:prstGeom prst="line">
              <a:avLst/>
            </a:prstGeom>
            <a:noFill/>
            <a:ln w="19050">
              <a:solidFill>
                <a:srgbClr val="FF9900"/>
              </a:solidFill>
              <a:round/>
              <a:headEnd/>
              <a:tailEnd/>
            </a:ln>
          </p:spPr>
          <p:txBody>
            <a:bodyPr/>
            <a:lstStyle/>
            <a:p>
              <a:endParaRPr lang="zh-CN" altLang="en-US"/>
            </a:p>
          </p:txBody>
        </p:sp>
        <p:sp>
          <p:nvSpPr>
            <p:cNvPr id="101591" name="Line 2763"/>
            <p:cNvSpPr>
              <a:spLocks noChangeShapeType="1"/>
            </p:cNvSpPr>
            <p:nvPr/>
          </p:nvSpPr>
          <p:spPr bwMode="auto">
            <a:xfrm>
              <a:off x="335" y="2316"/>
              <a:ext cx="141" cy="0"/>
            </a:xfrm>
            <a:prstGeom prst="line">
              <a:avLst/>
            </a:prstGeom>
            <a:noFill/>
            <a:ln w="19050">
              <a:solidFill>
                <a:srgbClr val="FF9900"/>
              </a:solidFill>
              <a:round/>
              <a:headEnd/>
              <a:tailEnd/>
            </a:ln>
          </p:spPr>
          <p:txBody>
            <a:bodyPr/>
            <a:lstStyle/>
            <a:p>
              <a:endParaRPr lang="zh-CN" altLang="en-US"/>
            </a:p>
          </p:txBody>
        </p:sp>
        <p:sp>
          <p:nvSpPr>
            <p:cNvPr id="101592" name="Line 2764"/>
            <p:cNvSpPr>
              <a:spLocks noChangeShapeType="1"/>
            </p:cNvSpPr>
            <p:nvPr/>
          </p:nvSpPr>
          <p:spPr bwMode="auto">
            <a:xfrm>
              <a:off x="335" y="2396"/>
              <a:ext cx="145" cy="0"/>
            </a:xfrm>
            <a:prstGeom prst="line">
              <a:avLst/>
            </a:prstGeom>
            <a:noFill/>
            <a:ln w="19050">
              <a:solidFill>
                <a:srgbClr val="FF9900"/>
              </a:solidFill>
              <a:round/>
              <a:headEnd/>
              <a:tailEnd/>
            </a:ln>
          </p:spPr>
          <p:txBody>
            <a:bodyPr/>
            <a:lstStyle/>
            <a:p>
              <a:endParaRPr lang="zh-CN" altLang="en-US"/>
            </a:p>
          </p:txBody>
        </p:sp>
        <p:sp>
          <p:nvSpPr>
            <p:cNvPr id="101593" name="Line 2765"/>
            <p:cNvSpPr>
              <a:spLocks noChangeShapeType="1"/>
            </p:cNvSpPr>
            <p:nvPr/>
          </p:nvSpPr>
          <p:spPr bwMode="auto">
            <a:xfrm>
              <a:off x="335" y="2156"/>
              <a:ext cx="148" cy="0"/>
            </a:xfrm>
            <a:prstGeom prst="line">
              <a:avLst/>
            </a:prstGeom>
            <a:noFill/>
            <a:ln w="19050">
              <a:solidFill>
                <a:srgbClr val="FF9900"/>
              </a:solidFill>
              <a:round/>
              <a:headEnd/>
              <a:tailEnd/>
            </a:ln>
          </p:spPr>
          <p:txBody>
            <a:bodyPr/>
            <a:lstStyle/>
            <a:p>
              <a:endParaRPr lang="zh-CN" altLang="en-US"/>
            </a:p>
          </p:txBody>
        </p:sp>
        <p:sp>
          <p:nvSpPr>
            <p:cNvPr id="101594" name="Line 2766"/>
            <p:cNvSpPr>
              <a:spLocks noChangeShapeType="1"/>
            </p:cNvSpPr>
            <p:nvPr/>
          </p:nvSpPr>
          <p:spPr bwMode="auto">
            <a:xfrm>
              <a:off x="335" y="2236"/>
              <a:ext cx="145" cy="0"/>
            </a:xfrm>
            <a:prstGeom prst="line">
              <a:avLst/>
            </a:prstGeom>
            <a:noFill/>
            <a:ln w="19050">
              <a:solidFill>
                <a:srgbClr val="FF9900"/>
              </a:solidFill>
              <a:round/>
              <a:headEnd/>
              <a:tailEnd/>
            </a:ln>
          </p:spPr>
          <p:txBody>
            <a:bodyPr/>
            <a:lstStyle/>
            <a:p>
              <a:endParaRPr lang="zh-CN" altLang="en-US"/>
            </a:p>
          </p:txBody>
        </p:sp>
        <p:sp>
          <p:nvSpPr>
            <p:cNvPr id="101595" name="Line 2767"/>
            <p:cNvSpPr>
              <a:spLocks noChangeShapeType="1"/>
            </p:cNvSpPr>
            <p:nvPr/>
          </p:nvSpPr>
          <p:spPr bwMode="auto">
            <a:xfrm>
              <a:off x="335" y="1996"/>
              <a:ext cx="143" cy="0"/>
            </a:xfrm>
            <a:prstGeom prst="line">
              <a:avLst/>
            </a:prstGeom>
            <a:noFill/>
            <a:ln w="19050">
              <a:solidFill>
                <a:srgbClr val="FF9900"/>
              </a:solidFill>
              <a:round/>
              <a:headEnd/>
              <a:tailEnd/>
            </a:ln>
          </p:spPr>
          <p:txBody>
            <a:bodyPr/>
            <a:lstStyle/>
            <a:p>
              <a:endParaRPr lang="zh-CN" altLang="en-US"/>
            </a:p>
          </p:txBody>
        </p:sp>
        <p:sp>
          <p:nvSpPr>
            <p:cNvPr id="101596" name="Line 2768"/>
            <p:cNvSpPr>
              <a:spLocks noChangeShapeType="1"/>
            </p:cNvSpPr>
            <p:nvPr/>
          </p:nvSpPr>
          <p:spPr bwMode="auto">
            <a:xfrm>
              <a:off x="335" y="2076"/>
              <a:ext cx="141" cy="0"/>
            </a:xfrm>
            <a:prstGeom prst="line">
              <a:avLst/>
            </a:prstGeom>
            <a:noFill/>
            <a:ln w="19050">
              <a:solidFill>
                <a:srgbClr val="FF9900"/>
              </a:solidFill>
              <a:round/>
              <a:headEnd/>
              <a:tailEnd/>
            </a:ln>
          </p:spPr>
          <p:txBody>
            <a:bodyPr/>
            <a:lstStyle/>
            <a:p>
              <a:endParaRPr lang="zh-CN" altLang="en-US"/>
            </a:p>
          </p:txBody>
        </p:sp>
        <p:sp>
          <p:nvSpPr>
            <p:cNvPr id="101597" name="Line 2769"/>
            <p:cNvSpPr>
              <a:spLocks noChangeShapeType="1"/>
            </p:cNvSpPr>
            <p:nvPr/>
          </p:nvSpPr>
          <p:spPr bwMode="auto">
            <a:xfrm>
              <a:off x="335" y="1836"/>
              <a:ext cx="146" cy="0"/>
            </a:xfrm>
            <a:prstGeom prst="line">
              <a:avLst/>
            </a:prstGeom>
            <a:noFill/>
            <a:ln w="19050">
              <a:solidFill>
                <a:srgbClr val="FF9900"/>
              </a:solidFill>
              <a:round/>
              <a:headEnd/>
              <a:tailEnd/>
            </a:ln>
          </p:spPr>
          <p:txBody>
            <a:bodyPr/>
            <a:lstStyle/>
            <a:p>
              <a:endParaRPr lang="zh-CN" altLang="en-US"/>
            </a:p>
          </p:txBody>
        </p:sp>
        <p:sp>
          <p:nvSpPr>
            <p:cNvPr id="101598" name="Line 2770"/>
            <p:cNvSpPr>
              <a:spLocks noChangeShapeType="1"/>
            </p:cNvSpPr>
            <p:nvPr/>
          </p:nvSpPr>
          <p:spPr bwMode="auto">
            <a:xfrm>
              <a:off x="335" y="1916"/>
              <a:ext cx="143" cy="0"/>
            </a:xfrm>
            <a:prstGeom prst="line">
              <a:avLst/>
            </a:prstGeom>
            <a:noFill/>
            <a:ln w="19050">
              <a:solidFill>
                <a:srgbClr val="FF9900"/>
              </a:solidFill>
              <a:round/>
              <a:headEnd/>
              <a:tailEnd/>
            </a:ln>
          </p:spPr>
          <p:txBody>
            <a:bodyPr/>
            <a:lstStyle/>
            <a:p>
              <a:endParaRPr lang="zh-CN" altLang="en-US"/>
            </a:p>
          </p:txBody>
        </p:sp>
        <p:sp>
          <p:nvSpPr>
            <p:cNvPr id="101599" name="Line 2771"/>
            <p:cNvSpPr>
              <a:spLocks noChangeShapeType="1"/>
            </p:cNvSpPr>
            <p:nvPr/>
          </p:nvSpPr>
          <p:spPr bwMode="auto">
            <a:xfrm>
              <a:off x="335" y="1675"/>
              <a:ext cx="143" cy="0"/>
            </a:xfrm>
            <a:prstGeom prst="line">
              <a:avLst/>
            </a:prstGeom>
            <a:noFill/>
            <a:ln w="19050">
              <a:solidFill>
                <a:srgbClr val="FF9900"/>
              </a:solidFill>
              <a:round/>
              <a:headEnd/>
              <a:tailEnd/>
            </a:ln>
          </p:spPr>
          <p:txBody>
            <a:bodyPr/>
            <a:lstStyle/>
            <a:p>
              <a:endParaRPr lang="zh-CN" altLang="en-US"/>
            </a:p>
          </p:txBody>
        </p:sp>
        <p:sp>
          <p:nvSpPr>
            <p:cNvPr id="101600" name="Line 2772"/>
            <p:cNvSpPr>
              <a:spLocks noChangeShapeType="1"/>
            </p:cNvSpPr>
            <p:nvPr/>
          </p:nvSpPr>
          <p:spPr bwMode="auto">
            <a:xfrm>
              <a:off x="335" y="1756"/>
              <a:ext cx="145" cy="0"/>
            </a:xfrm>
            <a:prstGeom prst="line">
              <a:avLst/>
            </a:prstGeom>
            <a:noFill/>
            <a:ln w="19050">
              <a:solidFill>
                <a:srgbClr val="FF9900"/>
              </a:solidFill>
              <a:round/>
              <a:headEnd/>
              <a:tailEnd/>
            </a:ln>
          </p:spPr>
          <p:txBody>
            <a:bodyPr/>
            <a:lstStyle/>
            <a:p>
              <a:endParaRPr lang="zh-CN" altLang="en-US"/>
            </a:p>
          </p:txBody>
        </p:sp>
        <p:sp>
          <p:nvSpPr>
            <p:cNvPr id="101601" name="Line 2773"/>
            <p:cNvSpPr>
              <a:spLocks noChangeShapeType="1"/>
            </p:cNvSpPr>
            <p:nvPr/>
          </p:nvSpPr>
          <p:spPr bwMode="auto">
            <a:xfrm>
              <a:off x="335" y="1515"/>
              <a:ext cx="145" cy="0"/>
            </a:xfrm>
            <a:prstGeom prst="line">
              <a:avLst/>
            </a:prstGeom>
            <a:noFill/>
            <a:ln w="19050">
              <a:solidFill>
                <a:srgbClr val="FF9900"/>
              </a:solidFill>
              <a:round/>
              <a:headEnd/>
              <a:tailEnd/>
            </a:ln>
          </p:spPr>
          <p:txBody>
            <a:bodyPr/>
            <a:lstStyle/>
            <a:p>
              <a:endParaRPr lang="zh-CN" altLang="en-US"/>
            </a:p>
          </p:txBody>
        </p:sp>
        <p:sp>
          <p:nvSpPr>
            <p:cNvPr id="101602" name="Line 2774"/>
            <p:cNvSpPr>
              <a:spLocks noChangeShapeType="1"/>
            </p:cNvSpPr>
            <p:nvPr/>
          </p:nvSpPr>
          <p:spPr bwMode="auto">
            <a:xfrm>
              <a:off x="335" y="1595"/>
              <a:ext cx="145" cy="0"/>
            </a:xfrm>
            <a:prstGeom prst="line">
              <a:avLst/>
            </a:prstGeom>
            <a:noFill/>
            <a:ln w="19050">
              <a:solidFill>
                <a:srgbClr val="FF9900"/>
              </a:solidFill>
              <a:round/>
              <a:headEnd/>
              <a:tailEnd/>
            </a:ln>
          </p:spPr>
          <p:txBody>
            <a:bodyPr/>
            <a:lstStyle/>
            <a:p>
              <a:endParaRPr lang="zh-CN" altLang="en-US"/>
            </a:p>
          </p:txBody>
        </p:sp>
        <p:sp>
          <p:nvSpPr>
            <p:cNvPr id="101603" name="Line 2775"/>
            <p:cNvSpPr>
              <a:spLocks noChangeShapeType="1"/>
            </p:cNvSpPr>
            <p:nvPr/>
          </p:nvSpPr>
          <p:spPr bwMode="auto">
            <a:xfrm>
              <a:off x="335" y="1355"/>
              <a:ext cx="145" cy="0"/>
            </a:xfrm>
            <a:prstGeom prst="line">
              <a:avLst/>
            </a:prstGeom>
            <a:noFill/>
            <a:ln w="19050">
              <a:solidFill>
                <a:srgbClr val="FF9900"/>
              </a:solidFill>
              <a:round/>
              <a:headEnd/>
              <a:tailEnd/>
            </a:ln>
          </p:spPr>
          <p:txBody>
            <a:bodyPr/>
            <a:lstStyle/>
            <a:p>
              <a:endParaRPr lang="zh-CN" altLang="en-US"/>
            </a:p>
          </p:txBody>
        </p:sp>
        <p:sp>
          <p:nvSpPr>
            <p:cNvPr id="101604" name="Line 2776"/>
            <p:cNvSpPr>
              <a:spLocks noChangeShapeType="1"/>
            </p:cNvSpPr>
            <p:nvPr/>
          </p:nvSpPr>
          <p:spPr bwMode="auto">
            <a:xfrm>
              <a:off x="335" y="1435"/>
              <a:ext cx="145" cy="0"/>
            </a:xfrm>
            <a:prstGeom prst="line">
              <a:avLst/>
            </a:prstGeom>
            <a:noFill/>
            <a:ln w="19050">
              <a:solidFill>
                <a:srgbClr val="FF9900"/>
              </a:solidFill>
              <a:round/>
              <a:headEnd/>
              <a:tailEnd/>
            </a:ln>
          </p:spPr>
          <p:txBody>
            <a:bodyPr/>
            <a:lstStyle/>
            <a:p>
              <a:endParaRPr lang="zh-CN" altLang="en-US"/>
            </a:p>
          </p:txBody>
        </p:sp>
        <p:sp>
          <p:nvSpPr>
            <p:cNvPr id="101605" name="Line 2777"/>
            <p:cNvSpPr>
              <a:spLocks noChangeShapeType="1"/>
            </p:cNvSpPr>
            <p:nvPr/>
          </p:nvSpPr>
          <p:spPr bwMode="auto">
            <a:xfrm>
              <a:off x="338" y="1274"/>
              <a:ext cx="142" cy="0"/>
            </a:xfrm>
            <a:prstGeom prst="line">
              <a:avLst/>
            </a:prstGeom>
            <a:noFill/>
            <a:ln w="19050">
              <a:solidFill>
                <a:srgbClr val="FF9900"/>
              </a:solidFill>
              <a:round/>
              <a:headEnd/>
              <a:tailEnd/>
            </a:ln>
          </p:spPr>
          <p:txBody>
            <a:bodyPr/>
            <a:lstStyle/>
            <a:p>
              <a:endParaRPr lang="zh-CN" altLang="en-US"/>
            </a:p>
          </p:txBody>
        </p:sp>
        <p:sp>
          <p:nvSpPr>
            <p:cNvPr id="101606" name="Line 2778"/>
            <p:cNvSpPr>
              <a:spLocks noChangeShapeType="1"/>
            </p:cNvSpPr>
            <p:nvPr/>
          </p:nvSpPr>
          <p:spPr bwMode="auto">
            <a:xfrm>
              <a:off x="293" y="2514"/>
              <a:ext cx="187" cy="0"/>
            </a:xfrm>
            <a:prstGeom prst="line">
              <a:avLst/>
            </a:prstGeom>
            <a:noFill/>
            <a:ln w="19050">
              <a:solidFill>
                <a:srgbClr val="FF9900"/>
              </a:solidFill>
              <a:round/>
              <a:headEnd/>
              <a:tailEnd/>
            </a:ln>
          </p:spPr>
          <p:txBody>
            <a:bodyPr/>
            <a:lstStyle/>
            <a:p>
              <a:endParaRPr lang="zh-CN" altLang="en-US"/>
            </a:p>
          </p:txBody>
        </p:sp>
        <p:sp>
          <p:nvSpPr>
            <p:cNvPr id="101607" name="Line 2779"/>
            <p:cNvSpPr>
              <a:spLocks noChangeShapeType="1"/>
            </p:cNvSpPr>
            <p:nvPr/>
          </p:nvSpPr>
          <p:spPr bwMode="auto">
            <a:xfrm>
              <a:off x="291" y="2594"/>
              <a:ext cx="189" cy="0"/>
            </a:xfrm>
            <a:prstGeom prst="line">
              <a:avLst/>
            </a:prstGeom>
            <a:noFill/>
            <a:ln w="19050">
              <a:solidFill>
                <a:srgbClr val="FF9900"/>
              </a:solidFill>
              <a:round/>
              <a:headEnd/>
              <a:tailEnd/>
            </a:ln>
          </p:spPr>
          <p:txBody>
            <a:bodyPr/>
            <a:lstStyle/>
            <a:p>
              <a:endParaRPr lang="zh-CN" altLang="en-US"/>
            </a:p>
          </p:txBody>
        </p:sp>
        <p:sp>
          <p:nvSpPr>
            <p:cNvPr id="101608" name="Line 2780"/>
            <p:cNvSpPr>
              <a:spLocks noChangeShapeType="1"/>
            </p:cNvSpPr>
            <p:nvPr/>
          </p:nvSpPr>
          <p:spPr bwMode="auto">
            <a:xfrm>
              <a:off x="291" y="2354"/>
              <a:ext cx="189" cy="0"/>
            </a:xfrm>
            <a:prstGeom prst="line">
              <a:avLst/>
            </a:prstGeom>
            <a:noFill/>
            <a:ln w="19050">
              <a:solidFill>
                <a:srgbClr val="FF9900"/>
              </a:solidFill>
              <a:round/>
              <a:headEnd/>
              <a:tailEnd/>
            </a:ln>
          </p:spPr>
          <p:txBody>
            <a:bodyPr/>
            <a:lstStyle/>
            <a:p>
              <a:endParaRPr lang="zh-CN" altLang="en-US"/>
            </a:p>
          </p:txBody>
        </p:sp>
        <p:sp>
          <p:nvSpPr>
            <p:cNvPr id="101609" name="Line 2781"/>
            <p:cNvSpPr>
              <a:spLocks noChangeShapeType="1"/>
            </p:cNvSpPr>
            <p:nvPr/>
          </p:nvSpPr>
          <p:spPr bwMode="auto">
            <a:xfrm flipV="1">
              <a:off x="291" y="2436"/>
              <a:ext cx="191" cy="1"/>
            </a:xfrm>
            <a:prstGeom prst="line">
              <a:avLst/>
            </a:prstGeom>
            <a:noFill/>
            <a:ln w="19050">
              <a:solidFill>
                <a:srgbClr val="FF9900"/>
              </a:solidFill>
              <a:round/>
              <a:headEnd/>
              <a:tailEnd/>
            </a:ln>
          </p:spPr>
          <p:txBody>
            <a:bodyPr/>
            <a:lstStyle/>
            <a:p>
              <a:endParaRPr lang="zh-CN" altLang="en-US"/>
            </a:p>
          </p:txBody>
        </p:sp>
        <p:sp>
          <p:nvSpPr>
            <p:cNvPr id="101610" name="Line 2782"/>
            <p:cNvSpPr>
              <a:spLocks noChangeShapeType="1"/>
            </p:cNvSpPr>
            <p:nvPr/>
          </p:nvSpPr>
          <p:spPr bwMode="auto">
            <a:xfrm>
              <a:off x="288" y="2194"/>
              <a:ext cx="191" cy="0"/>
            </a:xfrm>
            <a:prstGeom prst="line">
              <a:avLst/>
            </a:prstGeom>
            <a:noFill/>
            <a:ln w="19050">
              <a:solidFill>
                <a:srgbClr val="FF9900"/>
              </a:solidFill>
              <a:round/>
              <a:headEnd/>
              <a:tailEnd/>
            </a:ln>
          </p:spPr>
          <p:txBody>
            <a:bodyPr/>
            <a:lstStyle/>
            <a:p>
              <a:endParaRPr lang="zh-CN" altLang="en-US"/>
            </a:p>
          </p:txBody>
        </p:sp>
        <p:sp>
          <p:nvSpPr>
            <p:cNvPr id="101611" name="Line 2783"/>
            <p:cNvSpPr>
              <a:spLocks noChangeShapeType="1"/>
            </p:cNvSpPr>
            <p:nvPr/>
          </p:nvSpPr>
          <p:spPr bwMode="auto">
            <a:xfrm>
              <a:off x="288" y="2274"/>
              <a:ext cx="191" cy="0"/>
            </a:xfrm>
            <a:prstGeom prst="line">
              <a:avLst/>
            </a:prstGeom>
            <a:noFill/>
            <a:ln w="19050">
              <a:solidFill>
                <a:srgbClr val="FF9900"/>
              </a:solidFill>
              <a:round/>
              <a:headEnd/>
              <a:tailEnd/>
            </a:ln>
          </p:spPr>
          <p:txBody>
            <a:bodyPr/>
            <a:lstStyle/>
            <a:p>
              <a:endParaRPr lang="zh-CN" altLang="en-US"/>
            </a:p>
          </p:txBody>
        </p:sp>
        <p:sp>
          <p:nvSpPr>
            <p:cNvPr id="101612" name="Line 2784"/>
            <p:cNvSpPr>
              <a:spLocks noChangeShapeType="1"/>
            </p:cNvSpPr>
            <p:nvPr/>
          </p:nvSpPr>
          <p:spPr bwMode="auto">
            <a:xfrm flipV="1">
              <a:off x="293" y="2035"/>
              <a:ext cx="185" cy="2"/>
            </a:xfrm>
            <a:prstGeom prst="line">
              <a:avLst/>
            </a:prstGeom>
            <a:noFill/>
            <a:ln w="19050">
              <a:solidFill>
                <a:srgbClr val="FF9900"/>
              </a:solidFill>
              <a:round/>
              <a:headEnd/>
              <a:tailEnd/>
            </a:ln>
          </p:spPr>
          <p:txBody>
            <a:bodyPr/>
            <a:lstStyle/>
            <a:p>
              <a:endParaRPr lang="zh-CN" altLang="en-US"/>
            </a:p>
          </p:txBody>
        </p:sp>
        <p:sp>
          <p:nvSpPr>
            <p:cNvPr id="101613" name="Line 2785"/>
            <p:cNvSpPr>
              <a:spLocks noChangeShapeType="1"/>
            </p:cNvSpPr>
            <p:nvPr/>
          </p:nvSpPr>
          <p:spPr bwMode="auto">
            <a:xfrm>
              <a:off x="288" y="2112"/>
              <a:ext cx="193" cy="0"/>
            </a:xfrm>
            <a:prstGeom prst="line">
              <a:avLst/>
            </a:prstGeom>
            <a:noFill/>
            <a:ln w="19050">
              <a:solidFill>
                <a:srgbClr val="FF9900"/>
              </a:solidFill>
              <a:round/>
              <a:headEnd/>
              <a:tailEnd/>
            </a:ln>
          </p:spPr>
          <p:txBody>
            <a:bodyPr/>
            <a:lstStyle/>
            <a:p>
              <a:endParaRPr lang="zh-CN" altLang="en-US"/>
            </a:p>
          </p:txBody>
        </p:sp>
        <p:sp>
          <p:nvSpPr>
            <p:cNvPr id="101614" name="Line 2786"/>
            <p:cNvSpPr>
              <a:spLocks noChangeShapeType="1"/>
            </p:cNvSpPr>
            <p:nvPr/>
          </p:nvSpPr>
          <p:spPr bwMode="auto">
            <a:xfrm>
              <a:off x="293" y="1874"/>
              <a:ext cx="181" cy="0"/>
            </a:xfrm>
            <a:prstGeom prst="line">
              <a:avLst/>
            </a:prstGeom>
            <a:noFill/>
            <a:ln w="19050">
              <a:solidFill>
                <a:srgbClr val="FF9900"/>
              </a:solidFill>
              <a:round/>
              <a:headEnd/>
              <a:tailEnd/>
            </a:ln>
          </p:spPr>
          <p:txBody>
            <a:bodyPr/>
            <a:lstStyle/>
            <a:p>
              <a:endParaRPr lang="zh-CN" altLang="en-US"/>
            </a:p>
          </p:txBody>
        </p:sp>
        <p:sp>
          <p:nvSpPr>
            <p:cNvPr id="101615" name="Line 2787"/>
            <p:cNvSpPr>
              <a:spLocks noChangeShapeType="1"/>
            </p:cNvSpPr>
            <p:nvPr/>
          </p:nvSpPr>
          <p:spPr bwMode="auto">
            <a:xfrm>
              <a:off x="293" y="1954"/>
              <a:ext cx="189" cy="0"/>
            </a:xfrm>
            <a:prstGeom prst="line">
              <a:avLst/>
            </a:prstGeom>
            <a:noFill/>
            <a:ln w="19050">
              <a:solidFill>
                <a:srgbClr val="FF9900"/>
              </a:solidFill>
              <a:round/>
              <a:headEnd/>
              <a:tailEnd/>
            </a:ln>
          </p:spPr>
          <p:txBody>
            <a:bodyPr/>
            <a:lstStyle/>
            <a:p>
              <a:endParaRPr lang="zh-CN" altLang="en-US"/>
            </a:p>
          </p:txBody>
        </p:sp>
        <p:sp>
          <p:nvSpPr>
            <p:cNvPr id="101616" name="Line 2788"/>
            <p:cNvSpPr>
              <a:spLocks noChangeShapeType="1"/>
            </p:cNvSpPr>
            <p:nvPr/>
          </p:nvSpPr>
          <p:spPr bwMode="auto">
            <a:xfrm>
              <a:off x="293" y="1711"/>
              <a:ext cx="187" cy="1"/>
            </a:xfrm>
            <a:prstGeom prst="line">
              <a:avLst/>
            </a:prstGeom>
            <a:noFill/>
            <a:ln w="19050">
              <a:solidFill>
                <a:srgbClr val="FF9900"/>
              </a:solidFill>
              <a:round/>
              <a:headEnd/>
              <a:tailEnd/>
            </a:ln>
          </p:spPr>
          <p:txBody>
            <a:bodyPr/>
            <a:lstStyle/>
            <a:p>
              <a:endParaRPr lang="zh-CN" altLang="en-US"/>
            </a:p>
          </p:txBody>
        </p:sp>
        <p:sp>
          <p:nvSpPr>
            <p:cNvPr id="101617" name="Line 2789"/>
            <p:cNvSpPr>
              <a:spLocks noChangeShapeType="1"/>
            </p:cNvSpPr>
            <p:nvPr/>
          </p:nvSpPr>
          <p:spPr bwMode="auto">
            <a:xfrm>
              <a:off x="291" y="1794"/>
              <a:ext cx="183" cy="0"/>
            </a:xfrm>
            <a:prstGeom prst="line">
              <a:avLst/>
            </a:prstGeom>
            <a:noFill/>
            <a:ln w="19050">
              <a:solidFill>
                <a:srgbClr val="FF9900"/>
              </a:solidFill>
              <a:round/>
              <a:headEnd/>
              <a:tailEnd/>
            </a:ln>
          </p:spPr>
          <p:txBody>
            <a:bodyPr/>
            <a:lstStyle/>
            <a:p>
              <a:endParaRPr lang="zh-CN" altLang="en-US"/>
            </a:p>
          </p:txBody>
        </p:sp>
        <p:sp>
          <p:nvSpPr>
            <p:cNvPr id="101618" name="Line 2790"/>
            <p:cNvSpPr>
              <a:spLocks noChangeShapeType="1"/>
            </p:cNvSpPr>
            <p:nvPr/>
          </p:nvSpPr>
          <p:spPr bwMode="auto">
            <a:xfrm>
              <a:off x="293" y="1554"/>
              <a:ext cx="187" cy="0"/>
            </a:xfrm>
            <a:prstGeom prst="line">
              <a:avLst/>
            </a:prstGeom>
            <a:noFill/>
            <a:ln w="19050">
              <a:solidFill>
                <a:srgbClr val="FF9900"/>
              </a:solidFill>
              <a:round/>
              <a:headEnd/>
              <a:tailEnd/>
            </a:ln>
          </p:spPr>
          <p:txBody>
            <a:bodyPr/>
            <a:lstStyle/>
            <a:p>
              <a:endParaRPr lang="zh-CN" altLang="en-US"/>
            </a:p>
          </p:txBody>
        </p:sp>
        <p:sp>
          <p:nvSpPr>
            <p:cNvPr id="101619" name="Line 2791"/>
            <p:cNvSpPr>
              <a:spLocks noChangeShapeType="1"/>
            </p:cNvSpPr>
            <p:nvPr/>
          </p:nvSpPr>
          <p:spPr bwMode="auto">
            <a:xfrm>
              <a:off x="288" y="1634"/>
              <a:ext cx="192" cy="0"/>
            </a:xfrm>
            <a:prstGeom prst="line">
              <a:avLst/>
            </a:prstGeom>
            <a:noFill/>
            <a:ln w="19050">
              <a:solidFill>
                <a:srgbClr val="FF9900"/>
              </a:solidFill>
              <a:round/>
              <a:headEnd/>
              <a:tailEnd/>
            </a:ln>
          </p:spPr>
          <p:txBody>
            <a:bodyPr/>
            <a:lstStyle/>
            <a:p>
              <a:endParaRPr lang="zh-CN" altLang="en-US"/>
            </a:p>
          </p:txBody>
        </p:sp>
        <p:sp>
          <p:nvSpPr>
            <p:cNvPr id="101620" name="Line 2792"/>
            <p:cNvSpPr>
              <a:spLocks noChangeShapeType="1"/>
            </p:cNvSpPr>
            <p:nvPr/>
          </p:nvSpPr>
          <p:spPr bwMode="auto">
            <a:xfrm>
              <a:off x="296" y="1394"/>
              <a:ext cx="184" cy="0"/>
            </a:xfrm>
            <a:prstGeom prst="line">
              <a:avLst/>
            </a:prstGeom>
            <a:noFill/>
            <a:ln w="19050">
              <a:solidFill>
                <a:srgbClr val="FF9900"/>
              </a:solidFill>
              <a:round/>
              <a:headEnd/>
              <a:tailEnd/>
            </a:ln>
          </p:spPr>
          <p:txBody>
            <a:bodyPr/>
            <a:lstStyle/>
            <a:p>
              <a:endParaRPr lang="zh-CN" altLang="en-US"/>
            </a:p>
          </p:txBody>
        </p:sp>
        <p:sp>
          <p:nvSpPr>
            <p:cNvPr id="101621" name="Line 2793"/>
            <p:cNvSpPr>
              <a:spLocks noChangeShapeType="1"/>
            </p:cNvSpPr>
            <p:nvPr/>
          </p:nvSpPr>
          <p:spPr bwMode="auto">
            <a:xfrm>
              <a:off x="291" y="1474"/>
              <a:ext cx="189" cy="0"/>
            </a:xfrm>
            <a:prstGeom prst="line">
              <a:avLst/>
            </a:prstGeom>
            <a:noFill/>
            <a:ln w="19050">
              <a:solidFill>
                <a:srgbClr val="FF9900"/>
              </a:solidFill>
              <a:round/>
              <a:headEnd/>
              <a:tailEnd/>
            </a:ln>
          </p:spPr>
          <p:txBody>
            <a:bodyPr/>
            <a:lstStyle/>
            <a:p>
              <a:endParaRPr lang="zh-CN" altLang="en-US"/>
            </a:p>
          </p:txBody>
        </p:sp>
        <p:sp>
          <p:nvSpPr>
            <p:cNvPr id="101622" name="Line 2794"/>
            <p:cNvSpPr>
              <a:spLocks noChangeShapeType="1"/>
            </p:cNvSpPr>
            <p:nvPr/>
          </p:nvSpPr>
          <p:spPr bwMode="auto">
            <a:xfrm>
              <a:off x="291" y="1193"/>
              <a:ext cx="0" cy="1401"/>
            </a:xfrm>
            <a:prstGeom prst="line">
              <a:avLst/>
            </a:prstGeom>
            <a:noFill/>
            <a:ln w="19050">
              <a:solidFill>
                <a:srgbClr val="FF9900"/>
              </a:solidFill>
              <a:round/>
              <a:headEnd/>
              <a:tailEnd/>
            </a:ln>
          </p:spPr>
          <p:txBody>
            <a:bodyPr/>
            <a:lstStyle/>
            <a:p>
              <a:endParaRPr lang="zh-CN" altLang="en-US"/>
            </a:p>
          </p:txBody>
        </p:sp>
        <p:sp>
          <p:nvSpPr>
            <p:cNvPr id="101623" name="Line 2795"/>
            <p:cNvSpPr>
              <a:spLocks noChangeShapeType="1"/>
            </p:cNvSpPr>
            <p:nvPr/>
          </p:nvSpPr>
          <p:spPr bwMode="auto">
            <a:xfrm>
              <a:off x="288" y="1193"/>
              <a:ext cx="192" cy="0"/>
            </a:xfrm>
            <a:prstGeom prst="line">
              <a:avLst/>
            </a:prstGeom>
            <a:noFill/>
            <a:ln w="19050">
              <a:solidFill>
                <a:srgbClr val="FF9900"/>
              </a:solidFill>
              <a:round/>
              <a:headEnd/>
              <a:tailEnd/>
            </a:ln>
          </p:spPr>
          <p:txBody>
            <a:bodyPr/>
            <a:lstStyle/>
            <a:p>
              <a:endParaRPr lang="zh-CN" altLang="en-US"/>
            </a:p>
          </p:txBody>
        </p:sp>
      </p:grpSp>
      <p:sp>
        <p:nvSpPr>
          <p:cNvPr id="101444" name="Line 2796"/>
          <p:cNvSpPr>
            <a:spLocks noChangeShapeType="1"/>
          </p:cNvSpPr>
          <p:nvPr/>
        </p:nvSpPr>
        <p:spPr bwMode="auto">
          <a:xfrm>
            <a:off x="1522413" y="1673225"/>
            <a:ext cx="317500" cy="0"/>
          </a:xfrm>
          <a:prstGeom prst="line">
            <a:avLst/>
          </a:prstGeom>
          <a:noFill/>
          <a:ln w="9525">
            <a:solidFill>
              <a:schemeClr val="tx1"/>
            </a:solidFill>
            <a:round/>
            <a:headEnd/>
            <a:tailEnd/>
          </a:ln>
        </p:spPr>
        <p:txBody>
          <a:bodyPr/>
          <a:lstStyle/>
          <a:p>
            <a:endParaRPr lang="zh-CN" altLang="en-US"/>
          </a:p>
        </p:txBody>
      </p:sp>
      <p:sp>
        <p:nvSpPr>
          <p:cNvPr id="101445" name="Rectangle 2797"/>
          <p:cNvSpPr>
            <a:spLocks noChangeArrowheads="1"/>
          </p:cNvSpPr>
          <p:nvPr/>
        </p:nvSpPr>
        <p:spPr bwMode="auto">
          <a:xfrm>
            <a:off x="857250" y="2054225"/>
            <a:ext cx="1077913" cy="128588"/>
          </a:xfrm>
          <a:prstGeom prst="rect">
            <a:avLst/>
          </a:prstGeom>
          <a:solidFill>
            <a:srgbClr val="006699"/>
          </a:solidFill>
          <a:ln w="3175">
            <a:solidFill>
              <a:schemeClr val="tx1"/>
            </a:solidFill>
            <a:miter lim="800000"/>
            <a:headEnd/>
            <a:tailEnd/>
          </a:ln>
        </p:spPr>
        <p:txBody>
          <a:bodyPr wrap="none" anchor="ctr"/>
          <a:lstStyle/>
          <a:p>
            <a:pPr algn="ctr">
              <a:spcBef>
                <a:spcPct val="50000"/>
              </a:spcBef>
            </a:pPr>
            <a:endParaRPr lang="zh-CN" altLang="en-US"/>
          </a:p>
        </p:txBody>
      </p:sp>
      <p:sp>
        <p:nvSpPr>
          <p:cNvPr id="101446" name="Rectangle 2798"/>
          <p:cNvSpPr>
            <a:spLocks noChangeArrowheads="1"/>
          </p:cNvSpPr>
          <p:nvPr/>
        </p:nvSpPr>
        <p:spPr bwMode="auto">
          <a:xfrm>
            <a:off x="823913" y="2054225"/>
            <a:ext cx="31750" cy="128588"/>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1447" name="Rectangle 2799"/>
          <p:cNvSpPr>
            <a:spLocks noChangeArrowheads="1"/>
          </p:cNvSpPr>
          <p:nvPr/>
        </p:nvSpPr>
        <p:spPr bwMode="auto">
          <a:xfrm>
            <a:off x="1935163" y="2054225"/>
            <a:ext cx="31750" cy="128588"/>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1448" name="Line 2800"/>
          <p:cNvSpPr>
            <a:spLocks noChangeShapeType="1"/>
          </p:cNvSpPr>
          <p:nvPr/>
        </p:nvSpPr>
        <p:spPr bwMode="auto">
          <a:xfrm>
            <a:off x="857250" y="2182813"/>
            <a:ext cx="1077913" cy="0"/>
          </a:xfrm>
          <a:prstGeom prst="line">
            <a:avLst/>
          </a:prstGeom>
          <a:noFill/>
          <a:ln w="3175">
            <a:solidFill>
              <a:schemeClr val="tx1"/>
            </a:solidFill>
            <a:round/>
            <a:headEnd/>
            <a:tailEnd/>
          </a:ln>
        </p:spPr>
        <p:txBody>
          <a:bodyPr wrap="none" anchor="ctr"/>
          <a:lstStyle/>
          <a:p>
            <a:endParaRPr lang="zh-CN" altLang="en-US"/>
          </a:p>
        </p:txBody>
      </p:sp>
      <p:sp>
        <p:nvSpPr>
          <p:cNvPr id="101449" name="Line 2801"/>
          <p:cNvSpPr>
            <a:spLocks noChangeShapeType="1"/>
          </p:cNvSpPr>
          <p:nvPr/>
        </p:nvSpPr>
        <p:spPr bwMode="auto">
          <a:xfrm>
            <a:off x="857250" y="2182813"/>
            <a:ext cx="1077913" cy="0"/>
          </a:xfrm>
          <a:prstGeom prst="line">
            <a:avLst/>
          </a:prstGeom>
          <a:noFill/>
          <a:ln w="9525">
            <a:solidFill>
              <a:schemeClr val="tx1"/>
            </a:solidFill>
            <a:round/>
            <a:headEnd/>
            <a:tailEnd/>
          </a:ln>
        </p:spPr>
        <p:txBody>
          <a:bodyPr wrap="none" anchor="ctr"/>
          <a:lstStyle/>
          <a:p>
            <a:endParaRPr lang="zh-CN" altLang="en-US"/>
          </a:p>
        </p:txBody>
      </p:sp>
      <p:sp>
        <p:nvSpPr>
          <p:cNvPr id="101450" name="Oval 2802"/>
          <p:cNvSpPr>
            <a:spLocks noChangeArrowheads="1"/>
          </p:cNvSpPr>
          <p:nvPr/>
        </p:nvSpPr>
        <p:spPr bwMode="auto">
          <a:xfrm>
            <a:off x="889000" y="2079625"/>
            <a:ext cx="19050" cy="19050"/>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grpSp>
        <p:nvGrpSpPr>
          <p:cNvPr id="1695770" name="Group 2803"/>
          <p:cNvGrpSpPr>
            <a:grpSpLocks/>
          </p:cNvGrpSpPr>
          <p:nvPr/>
        </p:nvGrpSpPr>
        <p:grpSpPr bwMode="auto">
          <a:xfrm>
            <a:off x="1090613" y="2063750"/>
            <a:ext cx="704850" cy="44450"/>
            <a:chOff x="960" y="1104"/>
            <a:chExt cx="1046" cy="75"/>
          </a:xfrm>
        </p:grpSpPr>
        <p:grpSp>
          <p:nvGrpSpPr>
            <p:cNvPr id="1695771" name="Group 2804"/>
            <p:cNvGrpSpPr>
              <a:grpSpLocks/>
            </p:cNvGrpSpPr>
            <p:nvPr/>
          </p:nvGrpSpPr>
          <p:grpSpPr bwMode="auto">
            <a:xfrm>
              <a:off x="960" y="1104"/>
              <a:ext cx="38" cy="75"/>
              <a:chOff x="960" y="1104"/>
              <a:chExt cx="48" cy="96"/>
            </a:xfrm>
          </p:grpSpPr>
          <p:sp>
            <p:nvSpPr>
              <p:cNvPr id="101586" name="Rectangle 2805"/>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87" name="Rectangle 2806"/>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5772" name="Group 2807"/>
            <p:cNvGrpSpPr>
              <a:grpSpLocks/>
            </p:cNvGrpSpPr>
            <p:nvPr/>
          </p:nvGrpSpPr>
          <p:grpSpPr bwMode="auto">
            <a:xfrm>
              <a:off x="1104" y="1104"/>
              <a:ext cx="38" cy="75"/>
              <a:chOff x="960" y="1104"/>
              <a:chExt cx="48" cy="96"/>
            </a:xfrm>
          </p:grpSpPr>
          <p:sp>
            <p:nvSpPr>
              <p:cNvPr id="101584" name="Rectangle 2808"/>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85" name="Rectangle 2809"/>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5773" name="Group 2810"/>
            <p:cNvGrpSpPr>
              <a:grpSpLocks/>
            </p:cNvGrpSpPr>
            <p:nvPr/>
          </p:nvGrpSpPr>
          <p:grpSpPr bwMode="auto">
            <a:xfrm>
              <a:off x="1248" y="1104"/>
              <a:ext cx="38" cy="75"/>
              <a:chOff x="960" y="1104"/>
              <a:chExt cx="48" cy="96"/>
            </a:xfrm>
          </p:grpSpPr>
          <p:sp>
            <p:nvSpPr>
              <p:cNvPr id="101582" name="Rectangle 2811"/>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83" name="Rectangle 2812"/>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5774" name="Group 2813"/>
            <p:cNvGrpSpPr>
              <a:grpSpLocks/>
            </p:cNvGrpSpPr>
            <p:nvPr/>
          </p:nvGrpSpPr>
          <p:grpSpPr bwMode="auto">
            <a:xfrm>
              <a:off x="1392" y="1104"/>
              <a:ext cx="38" cy="75"/>
              <a:chOff x="960" y="1104"/>
              <a:chExt cx="48" cy="96"/>
            </a:xfrm>
          </p:grpSpPr>
          <p:sp>
            <p:nvSpPr>
              <p:cNvPr id="101580" name="Rectangle 2814"/>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81" name="Rectangle 2815"/>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695775" name="Group 2816"/>
            <p:cNvGrpSpPr>
              <a:grpSpLocks/>
            </p:cNvGrpSpPr>
            <p:nvPr/>
          </p:nvGrpSpPr>
          <p:grpSpPr bwMode="auto">
            <a:xfrm>
              <a:off x="1248" y="1104"/>
              <a:ext cx="38" cy="75"/>
              <a:chOff x="960" y="1104"/>
              <a:chExt cx="48" cy="96"/>
            </a:xfrm>
          </p:grpSpPr>
          <p:sp>
            <p:nvSpPr>
              <p:cNvPr id="101578" name="Rectangle 2817"/>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79" name="Rectangle 2818"/>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3827" name="Group 2819"/>
            <p:cNvGrpSpPr>
              <a:grpSpLocks/>
            </p:cNvGrpSpPr>
            <p:nvPr/>
          </p:nvGrpSpPr>
          <p:grpSpPr bwMode="auto">
            <a:xfrm>
              <a:off x="1536" y="1104"/>
              <a:ext cx="38" cy="75"/>
              <a:chOff x="960" y="1104"/>
              <a:chExt cx="48" cy="96"/>
            </a:xfrm>
          </p:grpSpPr>
          <p:sp>
            <p:nvSpPr>
              <p:cNvPr id="101576" name="Rectangle 2820"/>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77" name="Rectangle 2821"/>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3889" name="Group 2822"/>
            <p:cNvGrpSpPr>
              <a:grpSpLocks/>
            </p:cNvGrpSpPr>
            <p:nvPr/>
          </p:nvGrpSpPr>
          <p:grpSpPr bwMode="auto">
            <a:xfrm>
              <a:off x="1680" y="1104"/>
              <a:ext cx="38" cy="75"/>
              <a:chOff x="960" y="1104"/>
              <a:chExt cx="48" cy="96"/>
            </a:xfrm>
          </p:grpSpPr>
          <p:sp>
            <p:nvSpPr>
              <p:cNvPr id="101574" name="Rectangle 2823"/>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75" name="Rectangle 2824"/>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3951" name="Group 2825"/>
            <p:cNvGrpSpPr>
              <a:grpSpLocks/>
            </p:cNvGrpSpPr>
            <p:nvPr/>
          </p:nvGrpSpPr>
          <p:grpSpPr bwMode="auto">
            <a:xfrm>
              <a:off x="1824" y="1104"/>
              <a:ext cx="38" cy="75"/>
              <a:chOff x="960" y="1104"/>
              <a:chExt cx="48" cy="96"/>
            </a:xfrm>
          </p:grpSpPr>
          <p:sp>
            <p:nvSpPr>
              <p:cNvPr id="101572" name="Rectangle 2826"/>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73" name="Rectangle 2827"/>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027" name="Group 2828"/>
            <p:cNvGrpSpPr>
              <a:grpSpLocks/>
            </p:cNvGrpSpPr>
            <p:nvPr/>
          </p:nvGrpSpPr>
          <p:grpSpPr bwMode="auto">
            <a:xfrm>
              <a:off x="1968" y="1104"/>
              <a:ext cx="38" cy="75"/>
              <a:chOff x="960" y="1104"/>
              <a:chExt cx="48" cy="96"/>
            </a:xfrm>
          </p:grpSpPr>
          <p:sp>
            <p:nvSpPr>
              <p:cNvPr id="101570" name="Rectangle 2829"/>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71" name="Rectangle 2830"/>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sp>
        <p:nvSpPr>
          <p:cNvPr id="101452" name="Oval 2831"/>
          <p:cNvSpPr>
            <a:spLocks noChangeArrowheads="1"/>
          </p:cNvSpPr>
          <p:nvPr/>
        </p:nvSpPr>
        <p:spPr bwMode="auto">
          <a:xfrm>
            <a:off x="889000" y="2143125"/>
            <a:ext cx="19050" cy="19050"/>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grpSp>
        <p:nvGrpSpPr>
          <p:cNvPr id="104028" name="Group 2832"/>
          <p:cNvGrpSpPr>
            <a:grpSpLocks/>
          </p:cNvGrpSpPr>
          <p:nvPr/>
        </p:nvGrpSpPr>
        <p:grpSpPr bwMode="auto">
          <a:xfrm>
            <a:off x="1090613" y="2127250"/>
            <a:ext cx="704850" cy="44450"/>
            <a:chOff x="960" y="1104"/>
            <a:chExt cx="1046" cy="75"/>
          </a:xfrm>
        </p:grpSpPr>
        <p:grpSp>
          <p:nvGrpSpPr>
            <p:cNvPr id="104029" name="Group 2833"/>
            <p:cNvGrpSpPr>
              <a:grpSpLocks/>
            </p:cNvGrpSpPr>
            <p:nvPr/>
          </p:nvGrpSpPr>
          <p:grpSpPr bwMode="auto">
            <a:xfrm>
              <a:off x="960" y="1104"/>
              <a:ext cx="38" cy="75"/>
              <a:chOff x="960" y="1104"/>
              <a:chExt cx="48" cy="96"/>
            </a:xfrm>
          </p:grpSpPr>
          <p:sp>
            <p:nvSpPr>
              <p:cNvPr id="101559" name="Rectangle 2834"/>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60" name="Rectangle 2835"/>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030" name="Group 2836"/>
            <p:cNvGrpSpPr>
              <a:grpSpLocks/>
            </p:cNvGrpSpPr>
            <p:nvPr/>
          </p:nvGrpSpPr>
          <p:grpSpPr bwMode="auto">
            <a:xfrm>
              <a:off x="1104" y="1104"/>
              <a:ext cx="38" cy="75"/>
              <a:chOff x="960" y="1104"/>
              <a:chExt cx="48" cy="96"/>
            </a:xfrm>
          </p:grpSpPr>
          <p:sp>
            <p:nvSpPr>
              <p:cNvPr id="101557" name="Rectangle 2837"/>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58" name="Rectangle 2838"/>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02" name="Group 2839"/>
            <p:cNvGrpSpPr>
              <a:grpSpLocks/>
            </p:cNvGrpSpPr>
            <p:nvPr/>
          </p:nvGrpSpPr>
          <p:grpSpPr bwMode="auto">
            <a:xfrm>
              <a:off x="1248" y="1104"/>
              <a:ext cx="38" cy="75"/>
              <a:chOff x="960" y="1104"/>
              <a:chExt cx="48" cy="96"/>
            </a:xfrm>
          </p:grpSpPr>
          <p:sp>
            <p:nvSpPr>
              <p:cNvPr id="101555" name="Rectangle 2840"/>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56" name="Rectangle 2841"/>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03" name="Group 2842"/>
            <p:cNvGrpSpPr>
              <a:grpSpLocks/>
            </p:cNvGrpSpPr>
            <p:nvPr/>
          </p:nvGrpSpPr>
          <p:grpSpPr bwMode="auto">
            <a:xfrm>
              <a:off x="1392" y="1104"/>
              <a:ext cx="38" cy="75"/>
              <a:chOff x="960" y="1104"/>
              <a:chExt cx="48" cy="96"/>
            </a:xfrm>
          </p:grpSpPr>
          <p:sp>
            <p:nvSpPr>
              <p:cNvPr id="101553" name="Rectangle 2843"/>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54" name="Rectangle 2844"/>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04" name="Group 2845"/>
            <p:cNvGrpSpPr>
              <a:grpSpLocks/>
            </p:cNvGrpSpPr>
            <p:nvPr/>
          </p:nvGrpSpPr>
          <p:grpSpPr bwMode="auto">
            <a:xfrm>
              <a:off x="1248" y="1104"/>
              <a:ext cx="38" cy="75"/>
              <a:chOff x="960" y="1104"/>
              <a:chExt cx="48" cy="96"/>
            </a:xfrm>
          </p:grpSpPr>
          <p:sp>
            <p:nvSpPr>
              <p:cNvPr id="101551" name="Rectangle 2846"/>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52" name="Rectangle 2847"/>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05" name="Group 2848"/>
            <p:cNvGrpSpPr>
              <a:grpSpLocks/>
            </p:cNvGrpSpPr>
            <p:nvPr/>
          </p:nvGrpSpPr>
          <p:grpSpPr bwMode="auto">
            <a:xfrm>
              <a:off x="1536" y="1104"/>
              <a:ext cx="38" cy="75"/>
              <a:chOff x="960" y="1104"/>
              <a:chExt cx="48" cy="96"/>
            </a:xfrm>
          </p:grpSpPr>
          <p:sp>
            <p:nvSpPr>
              <p:cNvPr id="101549" name="Rectangle 2849"/>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50" name="Rectangle 2850"/>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29" name="Group 2851"/>
            <p:cNvGrpSpPr>
              <a:grpSpLocks/>
            </p:cNvGrpSpPr>
            <p:nvPr/>
          </p:nvGrpSpPr>
          <p:grpSpPr bwMode="auto">
            <a:xfrm>
              <a:off x="1680" y="1104"/>
              <a:ext cx="38" cy="75"/>
              <a:chOff x="960" y="1104"/>
              <a:chExt cx="48" cy="96"/>
            </a:xfrm>
          </p:grpSpPr>
          <p:sp>
            <p:nvSpPr>
              <p:cNvPr id="101547" name="Rectangle 2852"/>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48" name="Rectangle 2853"/>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0" name="Group 2854"/>
            <p:cNvGrpSpPr>
              <a:grpSpLocks/>
            </p:cNvGrpSpPr>
            <p:nvPr/>
          </p:nvGrpSpPr>
          <p:grpSpPr bwMode="auto">
            <a:xfrm>
              <a:off x="1824" y="1104"/>
              <a:ext cx="38" cy="75"/>
              <a:chOff x="960" y="1104"/>
              <a:chExt cx="48" cy="96"/>
            </a:xfrm>
          </p:grpSpPr>
          <p:sp>
            <p:nvSpPr>
              <p:cNvPr id="101545" name="Rectangle 2855"/>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46" name="Rectangle 2856"/>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1" name="Group 2857"/>
            <p:cNvGrpSpPr>
              <a:grpSpLocks/>
            </p:cNvGrpSpPr>
            <p:nvPr/>
          </p:nvGrpSpPr>
          <p:grpSpPr bwMode="auto">
            <a:xfrm>
              <a:off x="1968" y="1104"/>
              <a:ext cx="38" cy="75"/>
              <a:chOff x="960" y="1104"/>
              <a:chExt cx="48" cy="96"/>
            </a:xfrm>
          </p:grpSpPr>
          <p:sp>
            <p:nvSpPr>
              <p:cNvPr id="101543" name="Rectangle 2858"/>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44" name="Rectangle 2859"/>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sp>
        <p:nvSpPr>
          <p:cNvPr id="101454" name="Rectangle 2860"/>
          <p:cNvSpPr>
            <a:spLocks noChangeArrowheads="1"/>
          </p:cNvSpPr>
          <p:nvPr/>
        </p:nvSpPr>
        <p:spPr bwMode="auto">
          <a:xfrm>
            <a:off x="857250" y="2182813"/>
            <a:ext cx="1077913" cy="127000"/>
          </a:xfrm>
          <a:prstGeom prst="rect">
            <a:avLst/>
          </a:prstGeom>
          <a:solidFill>
            <a:srgbClr val="006699"/>
          </a:solidFill>
          <a:ln w="3175">
            <a:solidFill>
              <a:schemeClr val="tx1"/>
            </a:solidFill>
            <a:miter lim="800000"/>
            <a:headEnd/>
            <a:tailEnd/>
          </a:ln>
        </p:spPr>
        <p:txBody>
          <a:bodyPr wrap="none" anchor="ctr"/>
          <a:lstStyle/>
          <a:p>
            <a:pPr algn="ctr">
              <a:spcBef>
                <a:spcPct val="50000"/>
              </a:spcBef>
            </a:pPr>
            <a:endParaRPr lang="zh-CN" altLang="en-US"/>
          </a:p>
        </p:txBody>
      </p:sp>
      <p:sp>
        <p:nvSpPr>
          <p:cNvPr id="101455" name="Rectangle 2861"/>
          <p:cNvSpPr>
            <a:spLocks noChangeArrowheads="1"/>
          </p:cNvSpPr>
          <p:nvPr/>
        </p:nvSpPr>
        <p:spPr bwMode="auto">
          <a:xfrm>
            <a:off x="823913" y="2182813"/>
            <a:ext cx="31750" cy="127000"/>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1456" name="Rectangle 2862"/>
          <p:cNvSpPr>
            <a:spLocks noChangeArrowheads="1"/>
          </p:cNvSpPr>
          <p:nvPr/>
        </p:nvSpPr>
        <p:spPr bwMode="auto">
          <a:xfrm>
            <a:off x="1935163" y="2182813"/>
            <a:ext cx="31750" cy="127000"/>
          </a:xfrm>
          <a:prstGeom prst="rect">
            <a:avLst/>
          </a:prstGeom>
          <a:solidFill>
            <a:srgbClr val="333333"/>
          </a:solidFill>
          <a:ln w="3175" algn="ctr">
            <a:solidFill>
              <a:schemeClr val="tx1"/>
            </a:solidFill>
            <a:miter lim="800000"/>
            <a:headEnd/>
            <a:tailEnd/>
          </a:ln>
        </p:spPr>
        <p:txBody>
          <a:bodyPr wrap="none" anchor="ctr"/>
          <a:lstStyle/>
          <a:p>
            <a:pPr algn="ctr">
              <a:spcBef>
                <a:spcPct val="50000"/>
              </a:spcBef>
            </a:pPr>
            <a:endParaRPr lang="zh-CN" altLang="en-US"/>
          </a:p>
        </p:txBody>
      </p:sp>
      <p:sp>
        <p:nvSpPr>
          <p:cNvPr id="101457" name="Line 2863"/>
          <p:cNvSpPr>
            <a:spLocks noChangeShapeType="1"/>
          </p:cNvSpPr>
          <p:nvPr/>
        </p:nvSpPr>
        <p:spPr bwMode="auto">
          <a:xfrm>
            <a:off x="857250" y="2309813"/>
            <a:ext cx="1077913" cy="0"/>
          </a:xfrm>
          <a:prstGeom prst="line">
            <a:avLst/>
          </a:prstGeom>
          <a:noFill/>
          <a:ln w="3175">
            <a:solidFill>
              <a:schemeClr val="tx1"/>
            </a:solidFill>
            <a:round/>
            <a:headEnd/>
            <a:tailEnd/>
          </a:ln>
        </p:spPr>
        <p:txBody>
          <a:bodyPr wrap="none" anchor="ctr"/>
          <a:lstStyle/>
          <a:p>
            <a:endParaRPr lang="zh-CN" altLang="en-US"/>
          </a:p>
        </p:txBody>
      </p:sp>
      <p:sp>
        <p:nvSpPr>
          <p:cNvPr id="101458" name="Line 2864"/>
          <p:cNvSpPr>
            <a:spLocks noChangeShapeType="1"/>
          </p:cNvSpPr>
          <p:nvPr/>
        </p:nvSpPr>
        <p:spPr bwMode="auto">
          <a:xfrm>
            <a:off x="857250" y="2309813"/>
            <a:ext cx="1077913" cy="0"/>
          </a:xfrm>
          <a:prstGeom prst="line">
            <a:avLst/>
          </a:prstGeom>
          <a:noFill/>
          <a:ln w="9525">
            <a:solidFill>
              <a:schemeClr val="tx1"/>
            </a:solidFill>
            <a:round/>
            <a:headEnd/>
            <a:tailEnd/>
          </a:ln>
        </p:spPr>
        <p:txBody>
          <a:bodyPr wrap="none" anchor="ctr"/>
          <a:lstStyle/>
          <a:p>
            <a:endParaRPr lang="zh-CN" altLang="en-US"/>
          </a:p>
        </p:txBody>
      </p:sp>
      <p:sp>
        <p:nvSpPr>
          <p:cNvPr id="101459" name="Oval 2865"/>
          <p:cNvSpPr>
            <a:spLocks noChangeArrowheads="1"/>
          </p:cNvSpPr>
          <p:nvPr/>
        </p:nvSpPr>
        <p:spPr bwMode="auto">
          <a:xfrm>
            <a:off x="889000" y="2206625"/>
            <a:ext cx="19050" cy="19050"/>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grpSp>
        <p:nvGrpSpPr>
          <p:cNvPr id="104132" name="Group 2866"/>
          <p:cNvGrpSpPr>
            <a:grpSpLocks/>
          </p:cNvGrpSpPr>
          <p:nvPr/>
        </p:nvGrpSpPr>
        <p:grpSpPr bwMode="auto">
          <a:xfrm>
            <a:off x="1090613" y="2190750"/>
            <a:ext cx="704850" cy="44450"/>
            <a:chOff x="960" y="1104"/>
            <a:chExt cx="1046" cy="75"/>
          </a:xfrm>
        </p:grpSpPr>
        <p:grpSp>
          <p:nvGrpSpPr>
            <p:cNvPr id="104133" name="Group 2867"/>
            <p:cNvGrpSpPr>
              <a:grpSpLocks/>
            </p:cNvGrpSpPr>
            <p:nvPr/>
          </p:nvGrpSpPr>
          <p:grpSpPr bwMode="auto">
            <a:xfrm>
              <a:off x="960" y="1104"/>
              <a:ext cx="38" cy="75"/>
              <a:chOff x="960" y="1104"/>
              <a:chExt cx="48" cy="96"/>
            </a:xfrm>
          </p:grpSpPr>
          <p:sp>
            <p:nvSpPr>
              <p:cNvPr id="101532" name="Rectangle 2868"/>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33" name="Rectangle 2869"/>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4" name="Group 2870"/>
            <p:cNvGrpSpPr>
              <a:grpSpLocks/>
            </p:cNvGrpSpPr>
            <p:nvPr/>
          </p:nvGrpSpPr>
          <p:grpSpPr bwMode="auto">
            <a:xfrm>
              <a:off x="1104" y="1104"/>
              <a:ext cx="38" cy="75"/>
              <a:chOff x="960" y="1104"/>
              <a:chExt cx="48" cy="96"/>
            </a:xfrm>
          </p:grpSpPr>
          <p:sp>
            <p:nvSpPr>
              <p:cNvPr id="101530" name="Rectangle 2871"/>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31" name="Rectangle 2872"/>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5" name="Group 2873"/>
            <p:cNvGrpSpPr>
              <a:grpSpLocks/>
            </p:cNvGrpSpPr>
            <p:nvPr/>
          </p:nvGrpSpPr>
          <p:grpSpPr bwMode="auto">
            <a:xfrm>
              <a:off x="1248" y="1104"/>
              <a:ext cx="38" cy="75"/>
              <a:chOff x="960" y="1104"/>
              <a:chExt cx="48" cy="96"/>
            </a:xfrm>
          </p:grpSpPr>
          <p:sp>
            <p:nvSpPr>
              <p:cNvPr id="101528" name="Rectangle 2874"/>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29" name="Rectangle 2875"/>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6" name="Group 2876"/>
            <p:cNvGrpSpPr>
              <a:grpSpLocks/>
            </p:cNvGrpSpPr>
            <p:nvPr/>
          </p:nvGrpSpPr>
          <p:grpSpPr bwMode="auto">
            <a:xfrm>
              <a:off x="1392" y="1104"/>
              <a:ext cx="38" cy="75"/>
              <a:chOff x="960" y="1104"/>
              <a:chExt cx="48" cy="96"/>
            </a:xfrm>
          </p:grpSpPr>
          <p:sp>
            <p:nvSpPr>
              <p:cNvPr id="101526" name="Rectangle 2877"/>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27" name="Rectangle 2878"/>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7" name="Group 2879"/>
            <p:cNvGrpSpPr>
              <a:grpSpLocks/>
            </p:cNvGrpSpPr>
            <p:nvPr/>
          </p:nvGrpSpPr>
          <p:grpSpPr bwMode="auto">
            <a:xfrm>
              <a:off x="1248" y="1104"/>
              <a:ext cx="38" cy="75"/>
              <a:chOff x="960" y="1104"/>
              <a:chExt cx="48" cy="96"/>
            </a:xfrm>
          </p:grpSpPr>
          <p:sp>
            <p:nvSpPr>
              <p:cNvPr id="101524" name="Rectangle 2880"/>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25" name="Rectangle 2881"/>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8" name="Group 2882"/>
            <p:cNvGrpSpPr>
              <a:grpSpLocks/>
            </p:cNvGrpSpPr>
            <p:nvPr/>
          </p:nvGrpSpPr>
          <p:grpSpPr bwMode="auto">
            <a:xfrm>
              <a:off x="1536" y="1104"/>
              <a:ext cx="38" cy="75"/>
              <a:chOff x="960" y="1104"/>
              <a:chExt cx="48" cy="96"/>
            </a:xfrm>
          </p:grpSpPr>
          <p:sp>
            <p:nvSpPr>
              <p:cNvPr id="101522" name="Rectangle 2883"/>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23" name="Rectangle 2884"/>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39" name="Group 2885"/>
            <p:cNvGrpSpPr>
              <a:grpSpLocks/>
            </p:cNvGrpSpPr>
            <p:nvPr/>
          </p:nvGrpSpPr>
          <p:grpSpPr bwMode="auto">
            <a:xfrm>
              <a:off x="1680" y="1104"/>
              <a:ext cx="38" cy="75"/>
              <a:chOff x="960" y="1104"/>
              <a:chExt cx="48" cy="96"/>
            </a:xfrm>
          </p:grpSpPr>
          <p:sp>
            <p:nvSpPr>
              <p:cNvPr id="101520" name="Rectangle 2886"/>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21" name="Rectangle 2887"/>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0" name="Group 2888"/>
            <p:cNvGrpSpPr>
              <a:grpSpLocks/>
            </p:cNvGrpSpPr>
            <p:nvPr/>
          </p:nvGrpSpPr>
          <p:grpSpPr bwMode="auto">
            <a:xfrm>
              <a:off x="1824" y="1104"/>
              <a:ext cx="38" cy="75"/>
              <a:chOff x="960" y="1104"/>
              <a:chExt cx="48" cy="96"/>
            </a:xfrm>
          </p:grpSpPr>
          <p:sp>
            <p:nvSpPr>
              <p:cNvPr id="101518" name="Rectangle 2889"/>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19" name="Rectangle 2890"/>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1" name="Group 2891"/>
            <p:cNvGrpSpPr>
              <a:grpSpLocks/>
            </p:cNvGrpSpPr>
            <p:nvPr/>
          </p:nvGrpSpPr>
          <p:grpSpPr bwMode="auto">
            <a:xfrm>
              <a:off x="1968" y="1104"/>
              <a:ext cx="38" cy="75"/>
              <a:chOff x="960" y="1104"/>
              <a:chExt cx="48" cy="96"/>
            </a:xfrm>
          </p:grpSpPr>
          <p:sp>
            <p:nvSpPr>
              <p:cNvPr id="101516" name="Rectangle 2892"/>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17" name="Rectangle 2893"/>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sp>
        <p:nvSpPr>
          <p:cNvPr id="101461" name="Oval 2894"/>
          <p:cNvSpPr>
            <a:spLocks noChangeArrowheads="1"/>
          </p:cNvSpPr>
          <p:nvPr/>
        </p:nvSpPr>
        <p:spPr bwMode="auto">
          <a:xfrm>
            <a:off x="889000" y="2270125"/>
            <a:ext cx="19050" cy="19050"/>
          </a:xfrm>
          <a:prstGeom prst="ellipse">
            <a:avLst/>
          </a:prstGeom>
          <a:solidFill>
            <a:srgbClr val="66FF33"/>
          </a:solidFill>
          <a:ln w="12700" algn="ctr">
            <a:noFill/>
            <a:round/>
            <a:headEnd/>
            <a:tailEnd/>
          </a:ln>
        </p:spPr>
        <p:txBody>
          <a:bodyPr wrap="none" anchor="ctr"/>
          <a:lstStyle/>
          <a:p>
            <a:pPr algn="ctr">
              <a:spcBef>
                <a:spcPct val="50000"/>
              </a:spcBef>
            </a:pPr>
            <a:endParaRPr lang="zh-CN" altLang="en-US"/>
          </a:p>
        </p:txBody>
      </p:sp>
      <p:grpSp>
        <p:nvGrpSpPr>
          <p:cNvPr id="104142" name="Group 2895"/>
          <p:cNvGrpSpPr>
            <a:grpSpLocks/>
          </p:cNvGrpSpPr>
          <p:nvPr/>
        </p:nvGrpSpPr>
        <p:grpSpPr bwMode="auto">
          <a:xfrm>
            <a:off x="1090613" y="2254250"/>
            <a:ext cx="704850" cy="44450"/>
            <a:chOff x="960" y="1104"/>
            <a:chExt cx="1046" cy="75"/>
          </a:xfrm>
        </p:grpSpPr>
        <p:grpSp>
          <p:nvGrpSpPr>
            <p:cNvPr id="104143" name="Group 2896"/>
            <p:cNvGrpSpPr>
              <a:grpSpLocks/>
            </p:cNvGrpSpPr>
            <p:nvPr/>
          </p:nvGrpSpPr>
          <p:grpSpPr bwMode="auto">
            <a:xfrm>
              <a:off x="960" y="1104"/>
              <a:ext cx="38" cy="75"/>
              <a:chOff x="960" y="1104"/>
              <a:chExt cx="48" cy="96"/>
            </a:xfrm>
          </p:grpSpPr>
          <p:sp>
            <p:nvSpPr>
              <p:cNvPr id="101505" name="Rectangle 2897"/>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06" name="Rectangle 2898"/>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4" name="Group 2899"/>
            <p:cNvGrpSpPr>
              <a:grpSpLocks/>
            </p:cNvGrpSpPr>
            <p:nvPr/>
          </p:nvGrpSpPr>
          <p:grpSpPr bwMode="auto">
            <a:xfrm>
              <a:off x="1104" y="1104"/>
              <a:ext cx="38" cy="75"/>
              <a:chOff x="960" y="1104"/>
              <a:chExt cx="48" cy="96"/>
            </a:xfrm>
          </p:grpSpPr>
          <p:sp>
            <p:nvSpPr>
              <p:cNvPr id="101503" name="Rectangle 2900"/>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04" name="Rectangle 2901"/>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5" name="Group 2902"/>
            <p:cNvGrpSpPr>
              <a:grpSpLocks/>
            </p:cNvGrpSpPr>
            <p:nvPr/>
          </p:nvGrpSpPr>
          <p:grpSpPr bwMode="auto">
            <a:xfrm>
              <a:off x="1248" y="1104"/>
              <a:ext cx="38" cy="75"/>
              <a:chOff x="960" y="1104"/>
              <a:chExt cx="48" cy="96"/>
            </a:xfrm>
          </p:grpSpPr>
          <p:sp>
            <p:nvSpPr>
              <p:cNvPr id="101501" name="Rectangle 2903"/>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02" name="Rectangle 2904"/>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6" name="Group 2905"/>
            <p:cNvGrpSpPr>
              <a:grpSpLocks/>
            </p:cNvGrpSpPr>
            <p:nvPr/>
          </p:nvGrpSpPr>
          <p:grpSpPr bwMode="auto">
            <a:xfrm>
              <a:off x="1392" y="1104"/>
              <a:ext cx="38" cy="75"/>
              <a:chOff x="960" y="1104"/>
              <a:chExt cx="48" cy="96"/>
            </a:xfrm>
          </p:grpSpPr>
          <p:sp>
            <p:nvSpPr>
              <p:cNvPr id="101499" name="Rectangle 2906"/>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500" name="Rectangle 2907"/>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7" name="Group 2908"/>
            <p:cNvGrpSpPr>
              <a:grpSpLocks/>
            </p:cNvGrpSpPr>
            <p:nvPr/>
          </p:nvGrpSpPr>
          <p:grpSpPr bwMode="auto">
            <a:xfrm>
              <a:off x="1248" y="1104"/>
              <a:ext cx="38" cy="75"/>
              <a:chOff x="960" y="1104"/>
              <a:chExt cx="48" cy="96"/>
            </a:xfrm>
          </p:grpSpPr>
          <p:sp>
            <p:nvSpPr>
              <p:cNvPr id="101497" name="Rectangle 2909"/>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498" name="Rectangle 2910"/>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8" name="Group 2911"/>
            <p:cNvGrpSpPr>
              <a:grpSpLocks/>
            </p:cNvGrpSpPr>
            <p:nvPr/>
          </p:nvGrpSpPr>
          <p:grpSpPr bwMode="auto">
            <a:xfrm>
              <a:off x="1536" y="1104"/>
              <a:ext cx="38" cy="75"/>
              <a:chOff x="960" y="1104"/>
              <a:chExt cx="48" cy="96"/>
            </a:xfrm>
          </p:grpSpPr>
          <p:sp>
            <p:nvSpPr>
              <p:cNvPr id="101495" name="Rectangle 2912"/>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496" name="Rectangle 2913"/>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49" name="Group 2914"/>
            <p:cNvGrpSpPr>
              <a:grpSpLocks/>
            </p:cNvGrpSpPr>
            <p:nvPr/>
          </p:nvGrpSpPr>
          <p:grpSpPr bwMode="auto">
            <a:xfrm>
              <a:off x="1680" y="1104"/>
              <a:ext cx="38" cy="75"/>
              <a:chOff x="960" y="1104"/>
              <a:chExt cx="48" cy="96"/>
            </a:xfrm>
          </p:grpSpPr>
          <p:sp>
            <p:nvSpPr>
              <p:cNvPr id="101493" name="Rectangle 2915"/>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494" name="Rectangle 2916"/>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50" name="Group 2917"/>
            <p:cNvGrpSpPr>
              <a:grpSpLocks/>
            </p:cNvGrpSpPr>
            <p:nvPr/>
          </p:nvGrpSpPr>
          <p:grpSpPr bwMode="auto">
            <a:xfrm>
              <a:off x="1824" y="1104"/>
              <a:ext cx="38" cy="75"/>
              <a:chOff x="960" y="1104"/>
              <a:chExt cx="48" cy="96"/>
            </a:xfrm>
          </p:grpSpPr>
          <p:sp>
            <p:nvSpPr>
              <p:cNvPr id="101491" name="Rectangle 2918"/>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492" name="Rectangle 2919"/>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nvGrpSpPr>
            <p:cNvPr id="104157" name="Group 2920"/>
            <p:cNvGrpSpPr>
              <a:grpSpLocks/>
            </p:cNvGrpSpPr>
            <p:nvPr/>
          </p:nvGrpSpPr>
          <p:grpSpPr bwMode="auto">
            <a:xfrm>
              <a:off x="1968" y="1104"/>
              <a:ext cx="38" cy="75"/>
              <a:chOff x="960" y="1104"/>
              <a:chExt cx="48" cy="96"/>
            </a:xfrm>
          </p:grpSpPr>
          <p:sp>
            <p:nvSpPr>
              <p:cNvPr id="101489" name="Rectangle 2921"/>
              <p:cNvSpPr>
                <a:spLocks noChangeArrowheads="1"/>
              </p:cNvSpPr>
              <p:nvPr/>
            </p:nvSpPr>
            <p:spPr bwMode="auto">
              <a:xfrm>
                <a:off x="960" y="1104"/>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sp>
            <p:nvSpPr>
              <p:cNvPr id="101490" name="Rectangle 2922"/>
              <p:cNvSpPr>
                <a:spLocks noChangeArrowheads="1"/>
              </p:cNvSpPr>
              <p:nvPr/>
            </p:nvSpPr>
            <p:spPr bwMode="auto">
              <a:xfrm>
                <a:off x="960" y="1152"/>
                <a:ext cx="48" cy="48"/>
              </a:xfrm>
              <a:prstGeom prst="rect">
                <a:avLst/>
              </a:prstGeom>
              <a:solidFill>
                <a:schemeClr val="bg2"/>
              </a:solidFill>
              <a:ln w="9525">
                <a:solidFill>
                  <a:schemeClr val="tx1"/>
                </a:solidFill>
                <a:miter lim="800000"/>
                <a:headEnd/>
                <a:tailEnd/>
              </a:ln>
            </p:spPr>
            <p:txBody>
              <a:bodyPr wrap="none" anchor="ctr"/>
              <a:lstStyle/>
              <a:p>
                <a:pPr algn="ctr">
                  <a:spcBef>
                    <a:spcPct val="50000"/>
                  </a:spcBef>
                </a:pPr>
                <a:endParaRPr lang="zh-CN" altLang="en-US"/>
              </a:p>
            </p:txBody>
          </p:sp>
        </p:grpSp>
      </p:grpSp>
      <p:sp>
        <p:nvSpPr>
          <p:cNvPr id="101463" name="Line 2923"/>
          <p:cNvSpPr>
            <a:spLocks noChangeShapeType="1"/>
          </p:cNvSpPr>
          <p:nvPr/>
        </p:nvSpPr>
        <p:spPr bwMode="auto">
          <a:xfrm flipV="1">
            <a:off x="1755775" y="1839913"/>
            <a:ext cx="1228725" cy="434975"/>
          </a:xfrm>
          <a:prstGeom prst="line">
            <a:avLst/>
          </a:prstGeom>
          <a:noFill/>
          <a:ln w="28575">
            <a:solidFill>
              <a:srgbClr val="FF9900"/>
            </a:solidFill>
            <a:round/>
            <a:headEnd/>
            <a:tailEnd/>
          </a:ln>
        </p:spPr>
        <p:txBody>
          <a:bodyPr/>
          <a:lstStyle/>
          <a:p>
            <a:endParaRPr lang="zh-CN" altLang="en-US"/>
          </a:p>
        </p:txBody>
      </p:sp>
      <p:sp>
        <p:nvSpPr>
          <p:cNvPr id="101464" name="Line 2924"/>
          <p:cNvSpPr>
            <a:spLocks noChangeShapeType="1"/>
          </p:cNvSpPr>
          <p:nvPr/>
        </p:nvSpPr>
        <p:spPr bwMode="auto">
          <a:xfrm flipV="1">
            <a:off x="1768475" y="1419225"/>
            <a:ext cx="890588" cy="709613"/>
          </a:xfrm>
          <a:prstGeom prst="line">
            <a:avLst/>
          </a:prstGeom>
          <a:noFill/>
          <a:ln w="28575">
            <a:solidFill>
              <a:srgbClr val="FF9900"/>
            </a:solidFill>
            <a:round/>
            <a:headEnd/>
            <a:tailEnd/>
          </a:ln>
        </p:spPr>
        <p:txBody>
          <a:bodyPr/>
          <a:lstStyle/>
          <a:p>
            <a:endParaRPr lang="zh-CN" altLang="en-US"/>
          </a:p>
        </p:txBody>
      </p:sp>
      <p:grpSp>
        <p:nvGrpSpPr>
          <p:cNvPr id="104164" name="Group 2925"/>
          <p:cNvGrpSpPr>
            <a:grpSpLocks/>
          </p:cNvGrpSpPr>
          <p:nvPr/>
        </p:nvGrpSpPr>
        <p:grpSpPr bwMode="auto">
          <a:xfrm>
            <a:off x="2540000" y="1101725"/>
            <a:ext cx="1206500" cy="566738"/>
            <a:chOff x="528" y="1062"/>
            <a:chExt cx="789" cy="523"/>
          </a:xfrm>
        </p:grpSpPr>
        <p:pic>
          <p:nvPicPr>
            <p:cNvPr id="101478" name="Picture 2926"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1479" name="Text Box 2927"/>
            <p:cNvSpPr txBox="1">
              <a:spLocks noChangeArrowheads="1"/>
            </p:cNvSpPr>
            <p:nvPr/>
          </p:nvSpPr>
          <p:spPr bwMode="auto">
            <a:xfrm>
              <a:off x="713" y="1167"/>
              <a:ext cx="496" cy="254"/>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SAN A</a:t>
              </a:r>
            </a:p>
          </p:txBody>
        </p:sp>
      </p:grpSp>
      <p:grpSp>
        <p:nvGrpSpPr>
          <p:cNvPr id="104171" name="Group 2928"/>
          <p:cNvGrpSpPr>
            <a:grpSpLocks/>
          </p:cNvGrpSpPr>
          <p:nvPr/>
        </p:nvGrpSpPr>
        <p:grpSpPr bwMode="auto">
          <a:xfrm>
            <a:off x="2603500" y="1609725"/>
            <a:ext cx="1206500" cy="566738"/>
            <a:chOff x="528" y="1062"/>
            <a:chExt cx="789" cy="523"/>
          </a:xfrm>
        </p:grpSpPr>
        <p:pic>
          <p:nvPicPr>
            <p:cNvPr id="101476" name="Picture 2929" descr="nuova_cloud copy"/>
            <p:cNvPicPr>
              <a:picLocks noChangeAspect="1" noChangeArrowheads="1"/>
            </p:cNvPicPr>
            <p:nvPr/>
          </p:nvPicPr>
          <p:blipFill>
            <a:blip r:embed="rId3"/>
            <a:srcRect/>
            <a:stretch>
              <a:fillRect/>
            </a:stretch>
          </p:blipFill>
          <p:spPr bwMode="auto">
            <a:xfrm>
              <a:off x="528" y="1062"/>
              <a:ext cx="789" cy="523"/>
            </a:xfrm>
            <a:prstGeom prst="rect">
              <a:avLst/>
            </a:prstGeom>
            <a:noFill/>
            <a:ln w="9525">
              <a:noFill/>
              <a:miter lim="800000"/>
              <a:headEnd/>
              <a:tailEnd/>
            </a:ln>
          </p:spPr>
        </p:pic>
        <p:sp>
          <p:nvSpPr>
            <p:cNvPr id="101477" name="Text Box 2930"/>
            <p:cNvSpPr txBox="1">
              <a:spLocks noChangeArrowheads="1"/>
            </p:cNvSpPr>
            <p:nvPr/>
          </p:nvSpPr>
          <p:spPr bwMode="auto">
            <a:xfrm>
              <a:off x="713" y="1167"/>
              <a:ext cx="496" cy="254"/>
            </a:xfrm>
            <a:prstGeom prst="rect">
              <a:avLst/>
            </a:prstGeom>
            <a:noFill/>
            <a:ln w="12700" algn="ctr">
              <a:noFill/>
              <a:miter lim="800000"/>
              <a:headEnd type="none" w="sm" len="sm"/>
              <a:tailEnd type="none" w="med" len="lg"/>
            </a:ln>
          </p:spPr>
          <p:txBody>
            <a:bodyPr>
              <a:spAutoFit/>
            </a:bodyPr>
            <a:lstStyle/>
            <a:p>
              <a:pPr algn="ctr"/>
              <a:r>
                <a:rPr lang="en-US" altLang="zh-CN">
                  <a:solidFill>
                    <a:schemeClr val="tx2"/>
                  </a:solidFill>
                </a:rPr>
                <a:t>SAN B</a:t>
              </a:r>
            </a:p>
          </p:txBody>
        </p:sp>
      </p:grpSp>
      <p:sp>
        <p:nvSpPr>
          <p:cNvPr id="101467" name="Line 2931"/>
          <p:cNvSpPr>
            <a:spLocks noChangeShapeType="1"/>
          </p:cNvSpPr>
          <p:nvPr/>
        </p:nvSpPr>
        <p:spPr bwMode="auto">
          <a:xfrm flipH="1">
            <a:off x="2293938" y="1633538"/>
            <a:ext cx="15875" cy="166687"/>
          </a:xfrm>
          <a:prstGeom prst="line">
            <a:avLst/>
          </a:prstGeom>
          <a:noFill/>
          <a:ln w="9525">
            <a:solidFill>
              <a:schemeClr val="tx1"/>
            </a:solidFill>
            <a:round/>
            <a:headEnd/>
            <a:tailEnd/>
          </a:ln>
        </p:spPr>
        <p:txBody>
          <a:bodyPr/>
          <a:lstStyle/>
          <a:p>
            <a:endParaRPr lang="zh-CN" altLang="en-US"/>
          </a:p>
        </p:txBody>
      </p:sp>
      <p:sp>
        <p:nvSpPr>
          <p:cNvPr id="101468" name="Line 2932"/>
          <p:cNvSpPr>
            <a:spLocks noChangeShapeType="1"/>
          </p:cNvSpPr>
          <p:nvPr/>
        </p:nvSpPr>
        <p:spPr bwMode="auto">
          <a:xfrm flipH="1">
            <a:off x="2357438" y="1974850"/>
            <a:ext cx="31750" cy="198438"/>
          </a:xfrm>
          <a:prstGeom prst="line">
            <a:avLst/>
          </a:prstGeom>
          <a:noFill/>
          <a:ln w="9525">
            <a:solidFill>
              <a:schemeClr val="tx1"/>
            </a:solidFill>
            <a:round/>
            <a:headEnd/>
            <a:tailEnd/>
          </a:ln>
        </p:spPr>
        <p:txBody>
          <a:bodyPr/>
          <a:lstStyle/>
          <a:p>
            <a:endParaRPr lang="zh-CN" altLang="en-US"/>
          </a:p>
        </p:txBody>
      </p:sp>
      <p:sp>
        <p:nvSpPr>
          <p:cNvPr id="1698677" name="Rectangle 2933"/>
          <p:cNvSpPr>
            <a:spLocks noChangeArrowheads="1"/>
          </p:cNvSpPr>
          <p:nvPr/>
        </p:nvSpPr>
        <p:spPr bwMode="auto">
          <a:xfrm>
            <a:off x="4121150" y="1600200"/>
            <a:ext cx="927100" cy="2190750"/>
          </a:xfrm>
          <a:prstGeom prst="rect">
            <a:avLst/>
          </a:prstGeom>
          <a:noFill/>
          <a:ln w="22225" algn="ctr">
            <a:noFill/>
            <a:prstDash val="dash"/>
            <a:miter lim="800000"/>
            <a:headEnd/>
            <a:tailEnd/>
          </a:ln>
          <a:effectLst/>
        </p:spPr>
        <p:txBody>
          <a:bodyPr wrap="none" anchor="ctr"/>
          <a:lstStyle/>
          <a:p>
            <a:pPr algn="ctr" eaLnBrk="0" hangingPunct="0">
              <a:lnSpc>
                <a:spcPct val="230000"/>
              </a:lnSpc>
              <a:defRPr/>
            </a:pPr>
            <a:r>
              <a:rPr lang="en-US" altLang="zh-CN" sz="1600">
                <a:solidFill>
                  <a:schemeClr val="tx2"/>
                </a:solidFill>
                <a:effectLst>
                  <a:outerShdw blurRad="38100" dist="38100" dir="2700000" algn="tl">
                    <a:srgbClr val="C0C0C0"/>
                  </a:outerShdw>
                </a:effectLst>
                <a:latin typeface="Verdana" pitchFamily="34" charset="0"/>
                <a:ea typeface="宋体" pitchFamily="2" charset="-122"/>
              </a:rPr>
              <a:t>10GbE</a:t>
            </a:r>
          </a:p>
          <a:p>
            <a:pPr algn="ctr" eaLnBrk="0" hangingPunct="0">
              <a:lnSpc>
                <a:spcPct val="230000"/>
              </a:lnSpc>
              <a:defRPr/>
            </a:pPr>
            <a:r>
              <a:rPr lang="en-US" altLang="zh-CN" sz="1600">
                <a:solidFill>
                  <a:schemeClr val="tx2"/>
                </a:solidFill>
                <a:effectLst>
                  <a:outerShdw blurRad="38100" dist="38100" dir="2700000" algn="tl">
                    <a:srgbClr val="C0C0C0"/>
                  </a:outerShdw>
                </a:effectLst>
                <a:latin typeface="Verdana" pitchFamily="34" charset="0"/>
                <a:ea typeface="宋体" pitchFamily="2" charset="-122"/>
              </a:rPr>
              <a:t>EEDC</a:t>
            </a:r>
          </a:p>
          <a:p>
            <a:pPr algn="ctr" eaLnBrk="0" hangingPunct="0">
              <a:lnSpc>
                <a:spcPct val="230000"/>
              </a:lnSpc>
              <a:defRPr/>
            </a:pPr>
            <a:r>
              <a:rPr lang="en-US" altLang="zh-CN" sz="1600">
                <a:solidFill>
                  <a:schemeClr val="tx2"/>
                </a:solidFill>
                <a:effectLst>
                  <a:outerShdw blurRad="38100" dist="38100" dir="2700000" algn="tl">
                    <a:srgbClr val="C0C0C0"/>
                  </a:outerShdw>
                </a:effectLst>
                <a:latin typeface="Verdana" pitchFamily="34" charset="0"/>
                <a:ea typeface="宋体" pitchFamily="2" charset="-122"/>
              </a:rPr>
              <a:t>FCoE</a:t>
            </a:r>
          </a:p>
          <a:p>
            <a:pPr algn="ctr" eaLnBrk="0" hangingPunct="0">
              <a:lnSpc>
                <a:spcPct val="230000"/>
              </a:lnSpc>
              <a:defRPr/>
            </a:pPr>
            <a:r>
              <a:rPr lang="en-US" altLang="zh-CN" sz="1600">
                <a:solidFill>
                  <a:schemeClr val="tx2"/>
                </a:solidFill>
                <a:effectLst>
                  <a:outerShdw blurRad="38100" dist="38100" dir="2700000" algn="tl">
                    <a:srgbClr val="C0C0C0"/>
                  </a:outerShdw>
                </a:effectLst>
                <a:latin typeface="Verdana" pitchFamily="34" charset="0"/>
                <a:ea typeface="宋体" pitchFamily="2" charset="-122"/>
              </a:rPr>
              <a:t>iSCSI</a:t>
            </a:r>
          </a:p>
        </p:txBody>
      </p:sp>
      <p:sp>
        <p:nvSpPr>
          <p:cNvPr id="101470" name="AutoShape 2934"/>
          <p:cNvSpPr>
            <a:spLocks noChangeArrowheads="1"/>
          </p:cNvSpPr>
          <p:nvPr/>
        </p:nvSpPr>
        <p:spPr bwMode="ltGray">
          <a:xfrm>
            <a:off x="684213" y="4784725"/>
            <a:ext cx="8135937" cy="1606550"/>
          </a:xfrm>
          <a:prstGeom prst="roundRect">
            <a:avLst>
              <a:gd name="adj" fmla="val 16667"/>
            </a:avLst>
          </a:prstGeom>
          <a:gradFill rotWithShape="0">
            <a:gsLst>
              <a:gs pos="0">
                <a:srgbClr val="CFCFCF"/>
              </a:gs>
              <a:gs pos="100000">
                <a:srgbClr val="606060"/>
              </a:gs>
            </a:gsLst>
            <a:lin ang="5400000" scaled="1"/>
          </a:gradFill>
          <a:ln w="12700" algn="ctr">
            <a:solidFill>
              <a:srgbClr val="C0C0C0"/>
            </a:solidFill>
            <a:round/>
            <a:headEnd/>
            <a:tailEnd/>
          </a:ln>
        </p:spPr>
        <p:txBody>
          <a:bodyPr wrap="none" anchor="ctr"/>
          <a:lstStyle/>
          <a:p>
            <a:pPr algn="ctr" eaLnBrk="0" hangingPunct="0"/>
            <a:endParaRPr lang="zh-CN" altLang="zh-CN" sz="2000" b="0">
              <a:latin typeface="Verdana" pitchFamily="34" charset="0"/>
              <a:cs typeface="Arial" charset="0"/>
            </a:endParaRPr>
          </a:p>
        </p:txBody>
      </p:sp>
      <p:sp>
        <p:nvSpPr>
          <p:cNvPr id="101471" name="Text Box 2935"/>
          <p:cNvSpPr txBox="1">
            <a:spLocks noChangeArrowheads="1"/>
          </p:cNvSpPr>
          <p:nvPr/>
        </p:nvSpPr>
        <p:spPr bwMode="auto">
          <a:xfrm>
            <a:off x="827088" y="4856163"/>
            <a:ext cx="7777162" cy="1311275"/>
          </a:xfrm>
          <a:prstGeom prst="rect">
            <a:avLst/>
          </a:prstGeom>
          <a:noFill/>
          <a:ln w="9525">
            <a:noFill/>
            <a:miter lim="800000"/>
            <a:headEnd/>
            <a:tailEnd/>
          </a:ln>
        </p:spPr>
        <p:txBody>
          <a:bodyPr>
            <a:spAutoFit/>
          </a:bodyPr>
          <a:lstStyle/>
          <a:p>
            <a:pPr algn="ctr"/>
            <a:r>
              <a:rPr lang="zh-CN" altLang="en-US" sz="2000">
                <a:solidFill>
                  <a:schemeClr val="bg1"/>
                </a:solidFill>
                <a:latin typeface="微软雅黑" pitchFamily="34" charset="-122"/>
                <a:ea typeface="微软雅黑" pitchFamily="34" charset="-122"/>
              </a:rPr>
              <a:t>主要应用方向：</a:t>
            </a:r>
          </a:p>
          <a:p>
            <a:pPr algn="ctr"/>
            <a:r>
              <a:rPr lang="zh-CN" altLang="en-US" sz="2000">
                <a:solidFill>
                  <a:schemeClr val="bg1"/>
                </a:solidFill>
                <a:latin typeface="微软雅黑" pitchFamily="34" charset="-122"/>
                <a:ea typeface="微软雅黑" pitchFamily="34" charset="-122"/>
              </a:rPr>
              <a:t>高性能应用</a:t>
            </a:r>
          </a:p>
          <a:p>
            <a:pPr algn="ctr"/>
            <a:r>
              <a:rPr lang="zh-CN" altLang="en-US" sz="2000">
                <a:solidFill>
                  <a:schemeClr val="bg1"/>
                </a:solidFill>
                <a:latin typeface="微软雅黑" pitchFamily="34" charset="-122"/>
                <a:ea typeface="微软雅黑" pitchFamily="34" charset="-122"/>
              </a:rPr>
              <a:t>设备整合</a:t>
            </a:r>
          </a:p>
          <a:p>
            <a:pPr algn="ctr"/>
            <a:r>
              <a:rPr lang="zh-CN" altLang="en-US" sz="2000">
                <a:solidFill>
                  <a:schemeClr val="bg1"/>
                </a:solidFill>
                <a:latin typeface="微软雅黑" pitchFamily="34" charset="-122"/>
                <a:ea typeface="微软雅黑" pitchFamily="34" charset="-122"/>
              </a:rPr>
              <a:t>提升核心服务器网络</a:t>
            </a:r>
            <a:r>
              <a:rPr lang="en-US" altLang="zh-CN" sz="2000">
                <a:solidFill>
                  <a:schemeClr val="bg1"/>
                </a:solidFill>
                <a:latin typeface="微软雅黑" pitchFamily="34" charset="-122"/>
                <a:ea typeface="微软雅黑" pitchFamily="34" charset="-122"/>
              </a:rPr>
              <a:t>I/O</a:t>
            </a:r>
          </a:p>
        </p:txBody>
      </p:sp>
      <p:pic>
        <p:nvPicPr>
          <p:cNvPr id="1698680" name="Picture 2936" descr="LongCoveSR_Angle"/>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95288" y="4303713"/>
            <a:ext cx="3138487" cy="2414587"/>
          </a:xfrm>
          <a:prstGeom prst="rect">
            <a:avLst/>
          </a:prstGeom>
          <a:noFill/>
          <a:ln w="9525">
            <a:noFill/>
            <a:miter lim="800000"/>
            <a:headEnd/>
            <a:tailEnd/>
          </a:ln>
        </p:spPr>
      </p:pic>
      <p:sp>
        <p:nvSpPr>
          <p:cNvPr id="101475" name="Rectangle 2944"/>
          <p:cNvSpPr>
            <a:spLocks noChangeArrowheads="1"/>
          </p:cNvSpPr>
          <p:nvPr/>
        </p:nvSpPr>
        <p:spPr bwMode="auto">
          <a:xfrm>
            <a:off x="252413" y="71422"/>
            <a:ext cx="7962925" cy="1143000"/>
          </a:xfrm>
          <a:prstGeom prst="rect">
            <a:avLst/>
          </a:prstGeom>
          <a:noFill/>
          <a:ln w="9525">
            <a:noFill/>
            <a:miter lim="800000"/>
            <a:headEnd/>
            <a:tailEnd/>
          </a:ln>
        </p:spPr>
        <p:txBody>
          <a:bodyPr anchor="ctr"/>
          <a:lstStyle/>
          <a:p>
            <a:r>
              <a:rPr lang="en-US" altLang="zh-CN" sz="2600" dirty="0">
                <a:solidFill>
                  <a:srgbClr val="0062AC"/>
                </a:solidFill>
                <a:latin typeface="MyriadRegular" pitchFamily="2" charset="0"/>
              </a:rPr>
              <a:t> </a:t>
            </a:r>
            <a:r>
              <a:rPr lang="en-US" altLang="zh-CN" sz="3200" b="1" dirty="0" err="1" smtClean="0">
                <a:solidFill>
                  <a:schemeClr val="bg1"/>
                </a:solidFill>
                <a:latin typeface="微软雅黑" pitchFamily="34" charset="-122"/>
                <a:ea typeface="微软雅黑" pitchFamily="34" charset="-122"/>
                <a:cs typeface="Times New Roman" pitchFamily="18" charset="0"/>
              </a:rPr>
              <a:t>IPSAN</a:t>
            </a:r>
            <a:r>
              <a:rPr lang="zh-CN" altLang="en-US" sz="3200" b="1" dirty="0" smtClean="0">
                <a:solidFill>
                  <a:schemeClr val="bg1"/>
                </a:solidFill>
                <a:latin typeface="微软雅黑" pitchFamily="34" charset="-122"/>
                <a:ea typeface="微软雅黑" pitchFamily="34" charset="-122"/>
                <a:cs typeface="Times New Roman" pitchFamily="18" charset="0"/>
              </a:rPr>
              <a:t>和</a:t>
            </a:r>
            <a:r>
              <a:rPr lang="en-US" altLang="zh-CN" sz="3200" b="1" dirty="0" smtClean="0">
                <a:solidFill>
                  <a:schemeClr val="bg1"/>
                </a:solidFill>
                <a:latin typeface="微软雅黑" pitchFamily="34" charset="-122"/>
                <a:ea typeface="微软雅黑" pitchFamily="34" charset="-122"/>
                <a:cs typeface="Times New Roman" pitchFamily="18" charset="0"/>
              </a:rPr>
              <a:t>FC</a:t>
            </a:r>
            <a:r>
              <a:rPr lang="zh-CN" altLang="en-US" sz="3200" b="1" dirty="0" smtClean="0">
                <a:solidFill>
                  <a:schemeClr val="bg1"/>
                </a:solidFill>
                <a:latin typeface="微软雅黑" pitchFamily="34" charset="-122"/>
                <a:ea typeface="微软雅黑" pitchFamily="34" charset="-122"/>
                <a:cs typeface="Times New Roman" pitchFamily="18" charset="0"/>
              </a:rPr>
              <a:t> </a:t>
            </a:r>
            <a:r>
              <a:rPr lang="en-US" altLang="zh-CN" sz="3200" b="1" dirty="0" smtClean="0">
                <a:solidFill>
                  <a:schemeClr val="bg1"/>
                </a:solidFill>
                <a:latin typeface="微软雅黑" pitchFamily="34" charset="-122"/>
                <a:ea typeface="微软雅黑" pitchFamily="34" charset="-122"/>
                <a:cs typeface="Times New Roman" pitchFamily="18" charset="0"/>
              </a:rPr>
              <a:t>SAN</a:t>
            </a:r>
            <a:r>
              <a:rPr lang="zh-CN" altLang="en-US" sz="3200" b="1" dirty="0" smtClean="0">
                <a:solidFill>
                  <a:schemeClr val="bg1"/>
                </a:solidFill>
                <a:latin typeface="微软雅黑" pitchFamily="34" charset="-122"/>
                <a:ea typeface="微软雅黑" pitchFamily="34" charset="-122"/>
                <a:cs typeface="Times New Roman" pitchFamily="18" charset="0"/>
              </a:rPr>
              <a:t>的颠峰对决</a:t>
            </a:r>
            <a:r>
              <a:rPr lang="en-US" altLang="zh-CN" sz="3200" b="1" dirty="0" smtClean="0">
                <a:solidFill>
                  <a:schemeClr val="bg1"/>
                </a:solidFill>
                <a:latin typeface="微软雅黑" pitchFamily="34" charset="-122"/>
                <a:ea typeface="微软雅黑" pitchFamily="34" charset="-122"/>
                <a:cs typeface="Times New Roman" pitchFamily="18" charset="0"/>
              </a:rPr>
              <a:t>——</a:t>
            </a:r>
            <a:r>
              <a:rPr lang="en-US" altLang="zh-CN" sz="3200" b="1" dirty="0" err="1" smtClean="0">
                <a:solidFill>
                  <a:schemeClr val="bg1"/>
                </a:solidFill>
                <a:latin typeface="微软雅黑" pitchFamily="34" charset="-122"/>
                <a:ea typeface="微软雅黑" pitchFamily="34" charset="-122"/>
                <a:cs typeface="Times New Roman" pitchFamily="18" charset="0"/>
              </a:rPr>
              <a:t>10Gb</a:t>
            </a:r>
            <a:r>
              <a:rPr lang="en-US" altLang="zh-CN" sz="3200" b="1" dirty="0" smtClean="0">
                <a:solidFill>
                  <a:schemeClr val="bg1"/>
                </a:solidFill>
                <a:latin typeface="微软雅黑" pitchFamily="34" charset="-122"/>
                <a:ea typeface="微软雅黑" pitchFamily="34" charset="-122"/>
                <a:cs typeface="Times New Roman" pitchFamily="18" charset="0"/>
              </a:rPr>
              <a:t> Ethernet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9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252413" y="185738"/>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常见的外置磁盘存储系统分类</a:t>
            </a:r>
          </a:p>
        </p:txBody>
      </p:sp>
      <p:sp>
        <p:nvSpPr>
          <p:cNvPr id="16" name="AutoShape 2"/>
          <p:cNvSpPr>
            <a:spLocks noChangeArrowheads="1"/>
          </p:cNvSpPr>
          <p:nvPr/>
        </p:nvSpPr>
        <p:spPr bwMode="gray">
          <a:xfrm>
            <a:off x="1126474" y="1279083"/>
            <a:ext cx="2600173" cy="233981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rgbClr val="33CCCC">
                  <a:gamma/>
                  <a:shade val="66667"/>
                  <a:invGamma/>
                  <a:alpha val="12000"/>
                </a:srgbClr>
              </a:gs>
              <a:gs pos="50000">
                <a:srgbClr val="33CCCC"/>
              </a:gs>
              <a:gs pos="100000">
                <a:srgbClr val="33CCCC">
                  <a:gamma/>
                  <a:shade val="66667"/>
                  <a:invGamma/>
                  <a:alpha val="12000"/>
                </a:srgbClr>
              </a:gs>
            </a:gsLst>
            <a:lin ang="0" scaled="1"/>
          </a:gradFill>
          <a:ln w="9525">
            <a:noFill/>
            <a:round/>
            <a:headEnd/>
            <a:tailEnd/>
          </a:ln>
          <a:effectLst/>
        </p:spPr>
        <p:txBody>
          <a:bodyPr wrap="none" anchor="ctr"/>
          <a:lstStyle/>
          <a:p>
            <a:pPr algn="ctr">
              <a:spcBef>
                <a:spcPct val="50000"/>
              </a:spcBef>
              <a:defRPr/>
            </a:pPr>
            <a:endParaRPr lang="zh-CN" altLang="en-US" sz="2000">
              <a:latin typeface="华文细黑" pitchFamily="2" charset="-122"/>
              <a:ea typeface="华文细黑" pitchFamily="2" charset="-122"/>
            </a:endParaRPr>
          </a:p>
        </p:txBody>
      </p:sp>
      <p:sp>
        <p:nvSpPr>
          <p:cNvPr id="17" name="Oval 4"/>
          <p:cNvSpPr>
            <a:spLocks noChangeArrowheads="1"/>
          </p:cNvSpPr>
          <p:nvPr/>
        </p:nvSpPr>
        <p:spPr bwMode="gray">
          <a:xfrm>
            <a:off x="1331913" y="1484313"/>
            <a:ext cx="2170112" cy="1954212"/>
          </a:xfrm>
          <a:prstGeom prst="ellipse">
            <a:avLst/>
          </a:prstGeom>
          <a:solidFill>
            <a:schemeClr val="accent1">
              <a:lumMod val="90000"/>
            </a:schemeClr>
          </a:solidFill>
          <a:ln w="28575" algn="ctr">
            <a:solidFill>
              <a:schemeClr val="bg1">
                <a:lumMod val="95000"/>
              </a:schemeClr>
            </a:solidFill>
            <a:round/>
            <a:headEnd/>
            <a:tailEnd/>
          </a:ln>
          <a:effectLst/>
        </p:spPr>
        <p:txBody>
          <a:bodyPr wrap="none" anchor="ctr"/>
          <a:lstStyle/>
          <a:p>
            <a:pPr algn="ctr">
              <a:spcBef>
                <a:spcPct val="50000"/>
              </a:spcBef>
              <a:defRPr/>
            </a:pPr>
            <a:endParaRPr lang="zh-CN" altLang="en-US" sz="2000">
              <a:latin typeface="华文细黑" pitchFamily="2" charset="-122"/>
              <a:ea typeface="华文细黑" pitchFamily="2" charset="-122"/>
            </a:endParaRPr>
          </a:p>
        </p:txBody>
      </p:sp>
      <p:sp>
        <p:nvSpPr>
          <p:cNvPr id="21513" name="AutoShape 5"/>
          <p:cNvSpPr>
            <a:spLocks noChangeArrowheads="1"/>
          </p:cNvSpPr>
          <p:nvPr/>
        </p:nvSpPr>
        <p:spPr bwMode="gray">
          <a:xfrm>
            <a:off x="3619491" y="1552575"/>
            <a:ext cx="3840162" cy="474663"/>
          </a:xfrm>
          <a:prstGeom prst="roundRect">
            <a:avLst>
              <a:gd name="adj" fmla="val 50000"/>
            </a:avLst>
          </a:prstGeom>
          <a:gradFill rotWithShape="1">
            <a:gsLst>
              <a:gs pos="0">
                <a:srgbClr val="CCFFFF"/>
              </a:gs>
              <a:gs pos="100000">
                <a:srgbClr val="FCFFFF"/>
              </a:gs>
            </a:gsLst>
            <a:lin ang="0" scaled="1"/>
          </a:gradFill>
          <a:ln w="3175" algn="ctr">
            <a:solidFill>
              <a:srgbClr val="80808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1514" name="AutoShape 6"/>
          <p:cNvSpPr>
            <a:spLocks noChangeArrowheads="1"/>
          </p:cNvSpPr>
          <p:nvPr/>
        </p:nvSpPr>
        <p:spPr bwMode="gray">
          <a:xfrm>
            <a:off x="3795703" y="2214563"/>
            <a:ext cx="3840163" cy="473075"/>
          </a:xfrm>
          <a:prstGeom prst="roundRect">
            <a:avLst>
              <a:gd name="adj" fmla="val 50000"/>
            </a:avLst>
          </a:prstGeom>
          <a:gradFill rotWithShape="1">
            <a:gsLst>
              <a:gs pos="0">
                <a:srgbClr val="CBFEAE"/>
              </a:gs>
              <a:gs pos="100000">
                <a:srgbClr val="FCFFFA"/>
              </a:gs>
            </a:gsLst>
            <a:lin ang="0" scaled="1"/>
          </a:gradFill>
          <a:ln w="3175" algn="ctr">
            <a:solidFill>
              <a:srgbClr val="80808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1515" name="AutoShape 7"/>
          <p:cNvSpPr>
            <a:spLocks noChangeArrowheads="1"/>
          </p:cNvSpPr>
          <p:nvPr/>
        </p:nvSpPr>
        <p:spPr bwMode="gray">
          <a:xfrm>
            <a:off x="3640128" y="2874963"/>
            <a:ext cx="3838575" cy="474662"/>
          </a:xfrm>
          <a:prstGeom prst="roundRect">
            <a:avLst>
              <a:gd name="adj" fmla="val 50000"/>
            </a:avLst>
          </a:prstGeom>
          <a:gradFill rotWithShape="1">
            <a:gsLst>
              <a:gs pos="0">
                <a:srgbClr val="CCFFFF"/>
              </a:gs>
              <a:gs pos="100000">
                <a:srgbClr val="FCFFFF"/>
              </a:gs>
            </a:gsLst>
            <a:lin ang="0" scaled="1"/>
          </a:gradFill>
          <a:ln w="3175" algn="ctr">
            <a:solidFill>
              <a:srgbClr val="80808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6" name="Text Box 53"/>
          <p:cNvSpPr txBox="1">
            <a:spLocks noChangeArrowheads="1"/>
          </p:cNvSpPr>
          <p:nvPr/>
        </p:nvSpPr>
        <p:spPr bwMode="auto">
          <a:xfrm>
            <a:off x="1571604" y="2303463"/>
            <a:ext cx="1676421" cy="338554"/>
          </a:xfrm>
          <a:prstGeom prst="rect">
            <a:avLst/>
          </a:prstGeom>
          <a:noFill/>
          <a:ln w="9525" algn="ctr">
            <a:noFill/>
            <a:miter lim="800000"/>
            <a:headEnd/>
            <a:tailEnd/>
          </a:ln>
        </p:spPr>
        <p:txBody>
          <a:bodyPr wrap="square">
            <a:spAutoFit/>
          </a:bodyPr>
          <a:lstStyle/>
          <a:p>
            <a:pPr algn="ctr">
              <a:spcBef>
                <a:spcPct val="50000"/>
              </a:spcBef>
              <a:tabLst>
                <a:tab pos="6342063" algn="r"/>
              </a:tabLst>
            </a:pPr>
            <a:r>
              <a:rPr lang="zh-CN" altLang="en-US" sz="1600" dirty="0">
                <a:latin typeface="华文细黑" pitchFamily="2" charset="-122"/>
                <a:ea typeface="华文细黑" pitchFamily="2" charset="-122"/>
              </a:rPr>
              <a:t>按控制器数量分 </a:t>
            </a:r>
          </a:p>
        </p:txBody>
      </p:sp>
      <p:sp>
        <p:nvSpPr>
          <p:cNvPr id="21517" name="矩形 26"/>
          <p:cNvSpPr>
            <a:spLocks noChangeArrowheads="1"/>
          </p:cNvSpPr>
          <p:nvPr/>
        </p:nvSpPr>
        <p:spPr bwMode="auto">
          <a:xfrm>
            <a:off x="3286116" y="1568450"/>
            <a:ext cx="4233862" cy="338554"/>
          </a:xfrm>
          <a:prstGeom prst="rect">
            <a:avLst/>
          </a:prstGeom>
          <a:noFill/>
          <a:ln w="9525">
            <a:noFill/>
            <a:miter lim="800000"/>
            <a:headEnd/>
            <a:tailEnd/>
          </a:ln>
        </p:spPr>
        <p:txBody>
          <a:bodyPr>
            <a:spAutoFit/>
          </a:bodyPr>
          <a:lstStyle/>
          <a:p>
            <a:pPr lvl="1">
              <a:spcBef>
                <a:spcPct val="50000"/>
              </a:spcBef>
              <a:buFontTx/>
              <a:buChar char="•"/>
              <a:tabLst>
                <a:tab pos="6342063" algn="r"/>
              </a:tabLst>
            </a:pPr>
            <a:r>
              <a:rPr lang="en-US" altLang="zh-CN" sz="1600" dirty="0" err="1">
                <a:latin typeface="华文细黑" pitchFamily="2" charset="-122"/>
                <a:ea typeface="华文细黑" pitchFamily="2" charset="-122"/>
              </a:rPr>
              <a:t>JBOD</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AS500NJ</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FF4G16</a:t>
            </a:r>
            <a:endParaRPr lang="zh-CN" altLang="en-US" sz="1600" dirty="0">
              <a:latin typeface="华文细黑" pitchFamily="2" charset="-122"/>
              <a:ea typeface="华文细黑" pitchFamily="2" charset="-122"/>
            </a:endParaRPr>
          </a:p>
        </p:txBody>
      </p:sp>
      <p:sp>
        <p:nvSpPr>
          <p:cNvPr id="21518" name="矩形 27"/>
          <p:cNvSpPr>
            <a:spLocks noChangeArrowheads="1"/>
          </p:cNvSpPr>
          <p:nvPr/>
        </p:nvSpPr>
        <p:spPr bwMode="auto">
          <a:xfrm>
            <a:off x="3448041" y="2257425"/>
            <a:ext cx="4564062" cy="338554"/>
          </a:xfrm>
          <a:prstGeom prst="rect">
            <a:avLst/>
          </a:prstGeom>
          <a:noFill/>
          <a:ln w="9525">
            <a:noFill/>
            <a:miter lim="800000"/>
            <a:headEnd/>
            <a:tailEnd/>
          </a:ln>
        </p:spPr>
        <p:txBody>
          <a:bodyPr>
            <a:spAutoFit/>
          </a:bodyPr>
          <a:lstStyle/>
          <a:p>
            <a:pPr lvl="1">
              <a:spcBef>
                <a:spcPct val="50000"/>
              </a:spcBef>
              <a:buFontTx/>
              <a:buChar char="•"/>
              <a:tabLst>
                <a:tab pos="6342063" algn="r"/>
              </a:tabLst>
            </a:pPr>
            <a:r>
              <a:rPr lang="zh-CN" altLang="en-US" sz="1600" dirty="0">
                <a:latin typeface="华文细黑" pitchFamily="2" charset="-122"/>
                <a:ea typeface="华文细黑" pitchFamily="2" charset="-122"/>
              </a:rPr>
              <a:t>单控制器阵列</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AS300S</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AS500N2</a:t>
            </a:r>
            <a:endParaRPr lang="en-US" altLang="zh-CN" sz="1600" dirty="0">
              <a:latin typeface="华文细黑" pitchFamily="2" charset="-122"/>
              <a:ea typeface="华文细黑" pitchFamily="2" charset="-122"/>
            </a:endParaRPr>
          </a:p>
        </p:txBody>
      </p:sp>
      <p:sp>
        <p:nvSpPr>
          <p:cNvPr id="21519" name="矩形 28"/>
          <p:cNvSpPr>
            <a:spLocks noChangeArrowheads="1"/>
          </p:cNvSpPr>
          <p:nvPr/>
        </p:nvSpPr>
        <p:spPr bwMode="auto">
          <a:xfrm>
            <a:off x="3308331" y="2978347"/>
            <a:ext cx="4318000" cy="338554"/>
          </a:xfrm>
          <a:prstGeom prst="rect">
            <a:avLst/>
          </a:prstGeom>
          <a:noFill/>
          <a:ln w="9525">
            <a:noFill/>
            <a:miter lim="800000"/>
            <a:headEnd/>
            <a:tailEnd/>
          </a:ln>
        </p:spPr>
        <p:txBody>
          <a:bodyPr>
            <a:spAutoFit/>
          </a:bodyPr>
          <a:lstStyle/>
          <a:p>
            <a:pPr lvl="1">
              <a:spcBef>
                <a:spcPct val="50000"/>
              </a:spcBef>
              <a:buFontTx/>
              <a:buChar char="•"/>
              <a:tabLst>
                <a:tab pos="6342063" algn="r"/>
              </a:tabLst>
            </a:pPr>
            <a:r>
              <a:rPr lang="zh-CN" altLang="en-US" sz="1600" dirty="0">
                <a:latin typeface="华文细黑" pitchFamily="2" charset="-122"/>
                <a:ea typeface="华文细黑" pitchFamily="2" charset="-122"/>
              </a:rPr>
              <a:t>双控制器阵列</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AS500G</a:t>
            </a:r>
            <a:r>
              <a:rPr lang="zh-CN" altLang="en-US" sz="1600" dirty="0" smtClean="0">
                <a:latin typeface="华文细黑" pitchFamily="2" charset="-122"/>
                <a:ea typeface="华文细黑" pitchFamily="2" charset="-122"/>
              </a:rPr>
              <a:t> 、</a:t>
            </a:r>
            <a:r>
              <a:rPr lang="en-US" altLang="zh-CN" sz="1600" dirty="0" err="1" smtClean="0">
                <a:latin typeface="华文细黑" pitchFamily="2" charset="-122"/>
                <a:ea typeface="华文细黑" pitchFamily="2" charset="-122"/>
              </a:rPr>
              <a:t>AS1000G3</a:t>
            </a:r>
            <a:endParaRPr lang="en-US" altLang="zh-CN" sz="1600" dirty="0">
              <a:latin typeface="华文细黑" pitchFamily="2" charset="-122"/>
              <a:ea typeface="华文细黑" pitchFamily="2" charset="-122"/>
            </a:endParaRPr>
          </a:p>
        </p:txBody>
      </p:sp>
      <p:sp>
        <p:nvSpPr>
          <p:cNvPr id="30" name="AutoShape 2"/>
          <p:cNvSpPr>
            <a:spLocks noChangeArrowheads="1"/>
          </p:cNvSpPr>
          <p:nvPr/>
        </p:nvSpPr>
        <p:spPr bwMode="gray">
          <a:xfrm>
            <a:off x="1138192" y="3857628"/>
            <a:ext cx="2600173" cy="233981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rgbClr val="33CCCC">
                  <a:gamma/>
                  <a:shade val="66667"/>
                  <a:invGamma/>
                  <a:alpha val="12000"/>
                </a:srgbClr>
              </a:gs>
              <a:gs pos="50000">
                <a:srgbClr val="33CCCC"/>
              </a:gs>
              <a:gs pos="100000">
                <a:srgbClr val="33CCCC">
                  <a:gamma/>
                  <a:shade val="66667"/>
                  <a:invGamma/>
                  <a:alpha val="12000"/>
                </a:srgbClr>
              </a:gs>
            </a:gsLst>
            <a:lin ang="0" scaled="1"/>
          </a:gradFill>
          <a:ln w="9525">
            <a:noFill/>
            <a:round/>
            <a:headEnd/>
            <a:tailEnd/>
          </a:ln>
          <a:effectLst/>
        </p:spPr>
        <p:txBody>
          <a:bodyPr wrap="none" anchor="ctr"/>
          <a:lstStyle/>
          <a:p>
            <a:pPr algn="ctr">
              <a:spcBef>
                <a:spcPct val="50000"/>
              </a:spcBef>
              <a:defRPr/>
            </a:pPr>
            <a:endParaRPr lang="zh-CN" altLang="en-US" sz="2000">
              <a:latin typeface="华文细黑" pitchFamily="2" charset="-122"/>
              <a:ea typeface="华文细黑" pitchFamily="2" charset="-122"/>
            </a:endParaRPr>
          </a:p>
        </p:txBody>
      </p:sp>
      <p:sp>
        <p:nvSpPr>
          <p:cNvPr id="31" name="Oval 4"/>
          <p:cNvSpPr>
            <a:spLocks noChangeArrowheads="1"/>
          </p:cNvSpPr>
          <p:nvPr/>
        </p:nvSpPr>
        <p:spPr bwMode="gray">
          <a:xfrm>
            <a:off x="1343025" y="4092024"/>
            <a:ext cx="2170113" cy="1952625"/>
          </a:xfrm>
          <a:prstGeom prst="ellipse">
            <a:avLst/>
          </a:prstGeom>
          <a:solidFill>
            <a:schemeClr val="accent6">
              <a:lumMod val="20000"/>
              <a:lumOff val="80000"/>
            </a:schemeClr>
          </a:solidFill>
          <a:ln w="28575" algn="ctr">
            <a:solidFill>
              <a:schemeClr val="bg1">
                <a:lumMod val="95000"/>
              </a:schemeClr>
            </a:solidFill>
            <a:round/>
            <a:headEnd/>
            <a:tailEnd/>
          </a:ln>
          <a:effectLst/>
        </p:spPr>
        <p:txBody>
          <a:bodyPr wrap="none" anchor="ctr"/>
          <a:lstStyle/>
          <a:p>
            <a:pPr algn="ctr">
              <a:spcBef>
                <a:spcPct val="50000"/>
              </a:spcBef>
              <a:defRPr/>
            </a:pPr>
            <a:endParaRPr lang="zh-CN" altLang="en-US" sz="2000">
              <a:latin typeface="华文细黑" pitchFamily="2" charset="-122"/>
              <a:ea typeface="华文细黑" pitchFamily="2" charset="-122"/>
            </a:endParaRPr>
          </a:p>
        </p:txBody>
      </p:sp>
      <p:sp>
        <p:nvSpPr>
          <p:cNvPr id="32" name="Text Box 53"/>
          <p:cNvSpPr txBox="1">
            <a:spLocks noChangeArrowheads="1"/>
          </p:cNvSpPr>
          <p:nvPr/>
        </p:nvSpPr>
        <p:spPr bwMode="auto">
          <a:xfrm>
            <a:off x="1227138" y="4882599"/>
            <a:ext cx="2428875" cy="338554"/>
          </a:xfrm>
          <a:prstGeom prst="rect">
            <a:avLst/>
          </a:prstGeom>
          <a:noFill/>
          <a:ln w="9525" algn="ctr">
            <a:noFill/>
            <a:miter lim="800000"/>
            <a:headEnd/>
            <a:tailEnd/>
          </a:ln>
        </p:spPr>
        <p:txBody>
          <a:bodyPr>
            <a:spAutoFit/>
          </a:bodyPr>
          <a:lstStyle/>
          <a:p>
            <a:pPr algn="ctr">
              <a:spcBef>
                <a:spcPct val="50000"/>
              </a:spcBef>
              <a:tabLst>
                <a:tab pos="6342063" algn="r"/>
              </a:tabLst>
            </a:pPr>
            <a:r>
              <a:rPr lang="zh-CN" altLang="en-US" sz="1600">
                <a:latin typeface="华文细黑" pitchFamily="2" charset="-122"/>
                <a:ea typeface="华文细黑" pitchFamily="2" charset="-122"/>
              </a:rPr>
              <a:t>按主机接口的类型分 </a:t>
            </a:r>
          </a:p>
        </p:txBody>
      </p:sp>
      <p:sp>
        <p:nvSpPr>
          <p:cNvPr id="21526" name="AutoShape 6"/>
          <p:cNvSpPr>
            <a:spLocks noChangeArrowheads="1"/>
          </p:cNvSpPr>
          <p:nvPr/>
        </p:nvSpPr>
        <p:spPr bwMode="gray">
          <a:xfrm>
            <a:off x="3786179" y="4929198"/>
            <a:ext cx="3840163" cy="473075"/>
          </a:xfrm>
          <a:prstGeom prst="roundRect">
            <a:avLst>
              <a:gd name="adj" fmla="val 50000"/>
            </a:avLst>
          </a:prstGeom>
          <a:gradFill rotWithShape="1">
            <a:gsLst>
              <a:gs pos="0">
                <a:srgbClr val="CBFEAE"/>
              </a:gs>
              <a:gs pos="100000">
                <a:srgbClr val="FCFFFA"/>
              </a:gs>
            </a:gsLst>
            <a:lin ang="0" scaled="1"/>
          </a:gradFill>
          <a:ln w="3175" algn="ctr">
            <a:solidFill>
              <a:srgbClr val="00B0F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1527" name="AutoShape 7"/>
          <p:cNvSpPr>
            <a:spLocks noChangeArrowheads="1"/>
          </p:cNvSpPr>
          <p:nvPr/>
        </p:nvSpPr>
        <p:spPr bwMode="gray">
          <a:xfrm>
            <a:off x="3714750" y="5473711"/>
            <a:ext cx="3838575" cy="474662"/>
          </a:xfrm>
          <a:prstGeom prst="roundRect">
            <a:avLst>
              <a:gd name="adj" fmla="val 50000"/>
            </a:avLst>
          </a:prstGeom>
          <a:gradFill rotWithShape="1">
            <a:gsLst>
              <a:gs pos="0">
                <a:srgbClr val="CCFFFF"/>
              </a:gs>
              <a:gs pos="100000">
                <a:srgbClr val="FCFFFF"/>
              </a:gs>
            </a:gsLst>
            <a:lin ang="0" scaled="1"/>
          </a:gradFill>
          <a:ln w="3175" algn="ctr">
            <a:solidFill>
              <a:srgbClr val="00B0F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1528" name="AutoShape 8"/>
          <p:cNvSpPr>
            <a:spLocks noChangeArrowheads="1"/>
          </p:cNvSpPr>
          <p:nvPr/>
        </p:nvSpPr>
        <p:spPr bwMode="gray">
          <a:xfrm>
            <a:off x="3732234" y="4334814"/>
            <a:ext cx="3840162" cy="474662"/>
          </a:xfrm>
          <a:prstGeom prst="roundRect">
            <a:avLst>
              <a:gd name="adj" fmla="val 50000"/>
            </a:avLst>
          </a:prstGeom>
          <a:gradFill rotWithShape="1">
            <a:gsLst>
              <a:gs pos="0">
                <a:srgbClr val="CBFEAE"/>
              </a:gs>
              <a:gs pos="100000">
                <a:srgbClr val="FCFFFA"/>
              </a:gs>
            </a:gsLst>
            <a:lin ang="0" scaled="1"/>
          </a:gradFill>
          <a:ln w="3175" algn="ctr">
            <a:solidFill>
              <a:srgbClr val="00B0F0"/>
            </a:solidFill>
            <a:round/>
            <a:headEnd/>
            <a:tailEnd/>
          </a:ln>
        </p:spPr>
        <p:txBody>
          <a:bodyPr wrap="none" anchor="ctr"/>
          <a:lstStyle/>
          <a:p>
            <a:pPr algn="ctr">
              <a:spcBef>
                <a:spcPct val="50000"/>
              </a:spcBef>
            </a:pPr>
            <a:endParaRPr lang="en-US" altLang="zh-CN" sz="1600">
              <a:solidFill>
                <a:srgbClr val="000000"/>
              </a:solidFill>
              <a:latin typeface="华文细黑" pitchFamily="2" charset="-122"/>
              <a:ea typeface="华文细黑" pitchFamily="2" charset="-122"/>
            </a:endParaRPr>
          </a:p>
        </p:txBody>
      </p:sp>
      <p:sp>
        <p:nvSpPr>
          <p:cNvPr id="21530" name="矩形 38"/>
          <p:cNvSpPr>
            <a:spLocks noChangeArrowheads="1"/>
          </p:cNvSpPr>
          <p:nvPr/>
        </p:nvSpPr>
        <p:spPr bwMode="auto">
          <a:xfrm>
            <a:off x="3428992" y="4973645"/>
            <a:ext cx="4578350" cy="338554"/>
          </a:xfrm>
          <a:prstGeom prst="rect">
            <a:avLst/>
          </a:prstGeom>
          <a:noFill/>
          <a:ln w="9525">
            <a:noFill/>
            <a:miter lim="800000"/>
            <a:headEnd/>
            <a:tailEnd/>
          </a:ln>
        </p:spPr>
        <p:txBody>
          <a:bodyPr>
            <a:spAutoFit/>
          </a:bodyPr>
          <a:lstStyle/>
          <a:p>
            <a:pPr lvl="1">
              <a:spcBef>
                <a:spcPct val="50000"/>
              </a:spcBef>
              <a:buFontTx/>
              <a:buChar char="•"/>
              <a:tabLst>
                <a:tab pos="6342063" algn="r"/>
              </a:tabLst>
            </a:pPr>
            <a:r>
              <a:rPr lang="en-US" altLang="zh-CN" sz="1600" dirty="0" err="1" smtClean="0">
                <a:latin typeface="华文细黑" pitchFamily="2" charset="-122"/>
                <a:ea typeface="华文细黑" pitchFamily="2" charset="-122"/>
              </a:rPr>
              <a:t>ISCSI+FC</a:t>
            </a:r>
            <a:r>
              <a:rPr lang="zh-CN" altLang="en-US" sz="1600" dirty="0">
                <a:latin typeface="华文细黑" pitchFamily="2" charset="-122"/>
                <a:ea typeface="华文细黑" pitchFamily="2" charset="-122"/>
              </a:rPr>
              <a:t>阵列</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AS500G</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AS1000G3</a:t>
            </a:r>
            <a:endParaRPr lang="en-US" altLang="zh-CN" sz="1600" dirty="0">
              <a:latin typeface="华文细黑" pitchFamily="2" charset="-122"/>
              <a:ea typeface="华文细黑" pitchFamily="2" charset="-122"/>
            </a:endParaRPr>
          </a:p>
        </p:txBody>
      </p:sp>
      <p:sp>
        <p:nvSpPr>
          <p:cNvPr id="21531" name="矩形 39"/>
          <p:cNvSpPr>
            <a:spLocks noChangeArrowheads="1"/>
          </p:cNvSpPr>
          <p:nvPr/>
        </p:nvSpPr>
        <p:spPr bwMode="auto">
          <a:xfrm>
            <a:off x="3232150" y="5576898"/>
            <a:ext cx="3776996" cy="338554"/>
          </a:xfrm>
          <a:prstGeom prst="rect">
            <a:avLst/>
          </a:prstGeom>
          <a:noFill/>
          <a:ln w="9525">
            <a:noFill/>
            <a:miter lim="800000"/>
            <a:headEnd/>
            <a:tailEnd/>
          </a:ln>
        </p:spPr>
        <p:txBody>
          <a:bodyPr wrap="none">
            <a:spAutoFit/>
          </a:bodyPr>
          <a:lstStyle/>
          <a:p>
            <a:pPr lvl="1">
              <a:spcBef>
                <a:spcPct val="50000"/>
              </a:spcBef>
              <a:buFontTx/>
              <a:buChar char="•"/>
              <a:tabLst>
                <a:tab pos="6342063" algn="r"/>
              </a:tabLst>
            </a:pPr>
            <a:r>
              <a:rPr lang="en-US" altLang="zh-CN" sz="1600" dirty="0" err="1">
                <a:latin typeface="华文细黑" pitchFamily="2" charset="-122"/>
                <a:ea typeface="华文细黑" pitchFamily="2" charset="-122"/>
              </a:rPr>
              <a:t>iSCSI</a:t>
            </a:r>
            <a:r>
              <a:rPr lang="zh-CN" altLang="en-US" sz="1600" dirty="0">
                <a:latin typeface="华文细黑" pitchFamily="2" charset="-122"/>
                <a:ea typeface="华文细黑" pitchFamily="2" charset="-122"/>
              </a:rPr>
              <a:t>阵列</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AS500N2</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AS1000N</a:t>
            </a:r>
            <a:endParaRPr lang="en-US" altLang="zh-CN" sz="1600" dirty="0">
              <a:latin typeface="华文细黑" pitchFamily="2" charset="-122"/>
              <a:ea typeface="华文细黑" pitchFamily="2" charset="-122"/>
            </a:endParaRPr>
          </a:p>
        </p:txBody>
      </p:sp>
      <p:sp>
        <p:nvSpPr>
          <p:cNvPr id="21532" name="矩形 40"/>
          <p:cNvSpPr>
            <a:spLocks noChangeArrowheads="1"/>
          </p:cNvSpPr>
          <p:nvPr/>
        </p:nvSpPr>
        <p:spPr bwMode="auto">
          <a:xfrm>
            <a:off x="3357554" y="4439589"/>
            <a:ext cx="2443298" cy="338554"/>
          </a:xfrm>
          <a:prstGeom prst="rect">
            <a:avLst/>
          </a:prstGeom>
          <a:noFill/>
          <a:ln w="9525">
            <a:noFill/>
            <a:miter lim="800000"/>
            <a:headEnd/>
            <a:tailEnd/>
          </a:ln>
        </p:spPr>
        <p:txBody>
          <a:bodyPr wrap="none">
            <a:spAutoFit/>
          </a:bodyPr>
          <a:lstStyle/>
          <a:p>
            <a:pPr lvl="1">
              <a:spcBef>
                <a:spcPct val="50000"/>
              </a:spcBef>
              <a:buFontTx/>
              <a:buChar char="•"/>
              <a:tabLst>
                <a:tab pos="6342063" algn="r"/>
              </a:tabLst>
            </a:pPr>
            <a:r>
              <a:rPr lang="en-US" altLang="zh-CN" sz="1600" dirty="0">
                <a:latin typeface="华文细黑" pitchFamily="2" charset="-122"/>
                <a:ea typeface="华文细黑" pitchFamily="2" charset="-122"/>
              </a:rPr>
              <a:t>SAS</a:t>
            </a:r>
            <a:r>
              <a:rPr lang="zh-CN" altLang="en-US" sz="1600" dirty="0">
                <a:latin typeface="华文细黑" pitchFamily="2" charset="-122"/>
                <a:ea typeface="华文细黑" pitchFamily="2" charset="-122"/>
              </a:rPr>
              <a:t>阵列：</a:t>
            </a:r>
            <a:r>
              <a:rPr lang="en-US" altLang="zh-CN" sz="1600" dirty="0" err="1" smtClean="0">
                <a:latin typeface="华文细黑" pitchFamily="2" charset="-122"/>
                <a:ea typeface="华文细黑" pitchFamily="2" charset="-122"/>
              </a:rPr>
              <a:t>AS300S</a:t>
            </a:r>
            <a:endParaRPr lang="en-US" altLang="zh-CN" sz="1600" dirty="0">
              <a:latin typeface="华文细黑" pitchFamily="2" charset="-122"/>
              <a:ea typeface="华文细黑" pitchFamily="2" charset="-122"/>
            </a:endParaRP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7" name="Rectangle 33"/>
          <p:cNvSpPr>
            <a:spLocks noChangeArrowheads="1"/>
          </p:cNvSpPr>
          <p:nvPr/>
        </p:nvSpPr>
        <p:spPr bwMode="auto">
          <a:xfrm>
            <a:off x="284189"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扩容</a:t>
            </a:r>
          </a:p>
        </p:txBody>
      </p:sp>
      <p:grpSp>
        <p:nvGrpSpPr>
          <p:cNvPr id="2" name="组合 327"/>
          <p:cNvGrpSpPr>
            <a:grpSpLocks/>
          </p:cNvGrpSpPr>
          <p:nvPr/>
        </p:nvGrpSpPr>
        <p:grpSpPr bwMode="auto">
          <a:xfrm>
            <a:off x="1698625" y="1441466"/>
            <a:ext cx="1493838" cy="444500"/>
            <a:chOff x="3715664" y="643349"/>
            <a:chExt cx="1494967" cy="445222"/>
          </a:xfrm>
        </p:grpSpPr>
        <p:sp>
          <p:nvSpPr>
            <p:cNvPr id="325" name="AutoShape 5"/>
            <p:cNvSpPr>
              <a:spLocks noChangeArrowheads="1"/>
            </p:cNvSpPr>
            <p:nvPr/>
          </p:nvSpPr>
          <p:spPr bwMode="gray">
            <a:xfrm>
              <a:off x="3715664" y="643349"/>
              <a:ext cx="1494967" cy="445222"/>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chemeClr val="bg1">
                  <a:lumMod val="85000"/>
                </a:schemeClr>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8514" name="矩形 325"/>
            <p:cNvSpPr>
              <a:spLocks noChangeArrowheads="1"/>
            </p:cNvSpPr>
            <p:nvPr/>
          </p:nvSpPr>
          <p:spPr bwMode="auto">
            <a:xfrm>
              <a:off x="4002100" y="735987"/>
              <a:ext cx="515843" cy="276999"/>
            </a:xfrm>
            <a:prstGeom prst="rect">
              <a:avLst/>
            </a:prstGeom>
            <a:noFill/>
            <a:ln w="9525">
              <a:noFill/>
              <a:miter lim="800000"/>
              <a:headEnd/>
              <a:tailEnd/>
            </a:ln>
          </p:spPr>
          <p:txBody>
            <a:bodyPr wrap="none">
              <a:spAutoFit/>
            </a:bodyPr>
            <a:lstStyle/>
            <a:p>
              <a:pPr>
                <a:spcBef>
                  <a:spcPct val="50000"/>
                </a:spcBef>
                <a:tabLst>
                  <a:tab pos="6342063" algn="r"/>
                </a:tabLst>
              </a:pPr>
              <a:r>
                <a:rPr lang="zh-CN" altLang="en-US" dirty="0">
                  <a:latin typeface="微软雅黑" pitchFamily="34" charset="-122"/>
                  <a:ea typeface="微软雅黑" pitchFamily="34" charset="-122"/>
                </a:rPr>
                <a:t>级联扩容</a:t>
              </a:r>
            </a:p>
          </p:txBody>
        </p:sp>
      </p:grpSp>
      <p:grpSp>
        <p:nvGrpSpPr>
          <p:cNvPr id="3" name="组合 328"/>
          <p:cNvGrpSpPr>
            <a:grpSpLocks/>
          </p:cNvGrpSpPr>
          <p:nvPr/>
        </p:nvGrpSpPr>
        <p:grpSpPr bwMode="auto">
          <a:xfrm>
            <a:off x="5697538" y="1449403"/>
            <a:ext cx="1493837" cy="444500"/>
            <a:chOff x="3715664" y="643349"/>
            <a:chExt cx="1494967" cy="445222"/>
          </a:xfrm>
        </p:grpSpPr>
        <p:sp>
          <p:nvSpPr>
            <p:cNvPr id="330" name="AutoShape 5"/>
            <p:cNvSpPr>
              <a:spLocks noChangeArrowheads="1"/>
            </p:cNvSpPr>
            <p:nvPr/>
          </p:nvSpPr>
          <p:spPr bwMode="gray">
            <a:xfrm>
              <a:off x="3715664" y="643349"/>
              <a:ext cx="1494967" cy="445222"/>
            </a:xfrm>
            <a:prstGeom prst="roundRect">
              <a:avLst>
                <a:gd name="adj" fmla="val 16667"/>
              </a:avLst>
            </a:prstGeom>
            <a:gradFill rotWithShape="1">
              <a:gsLst>
                <a:gs pos="0">
                  <a:srgbClr val="C9E4FF">
                    <a:gamma/>
                    <a:tint val="0"/>
                    <a:invGamma/>
                  </a:srgbClr>
                </a:gs>
                <a:gs pos="100000">
                  <a:srgbClr val="C9E4FF"/>
                </a:gs>
              </a:gsLst>
              <a:lin ang="2700000" scaled="1"/>
            </a:gradFill>
            <a:ln w="3175">
              <a:solidFill>
                <a:schemeClr val="bg1">
                  <a:lumMod val="85000"/>
                </a:schemeClr>
              </a:solidFill>
              <a:round/>
              <a:headEnd/>
              <a:tailEnd/>
            </a:ln>
            <a:effectLst>
              <a:outerShdw dist="91581" dir="3378596" algn="ctr" rotWithShape="0">
                <a:srgbClr val="B2B2B2">
                  <a:alpha val="50000"/>
                </a:srgbClr>
              </a:outerShdw>
            </a:effectLst>
          </p:spPr>
          <p:txBody>
            <a:bodyPr wrap="none" anchor="ctr"/>
            <a:lstStyle/>
            <a:p>
              <a:pPr algn="ctr">
                <a:spcBef>
                  <a:spcPct val="50000"/>
                </a:spcBef>
                <a:defRPr/>
              </a:pPr>
              <a:endParaRPr lang="zh-CN" altLang="en-US">
                <a:latin typeface="Verdana" pitchFamily="34" charset="0"/>
                <a:ea typeface="宋体" pitchFamily="2" charset="-122"/>
              </a:endParaRPr>
            </a:p>
          </p:txBody>
        </p:sp>
        <p:sp>
          <p:nvSpPr>
            <p:cNvPr id="8512" name="矩形 330"/>
            <p:cNvSpPr>
              <a:spLocks noChangeArrowheads="1"/>
            </p:cNvSpPr>
            <p:nvPr/>
          </p:nvSpPr>
          <p:spPr bwMode="auto">
            <a:xfrm>
              <a:off x="3804639" y="735987"/>
              <a:ext cx="1000595" cy="276999"/>
            </a:xfrm>
            <a:prstGeom prst="rect">
              <a:avLst/>
            </a:prstGeom>
            <a:noFill/>
            <a:ln w="9525">
              <a:noFill/>
              <a:miter lim="800000"/>
              <a:headEnd/>
              <a:tailEnd/>
            </a:ln>
          </p:spPr>
          <p:txBody>
            <a:bodyPr wrap="none">
              <a:spAutoFit/>
            </a:bodyPr>
            <a:lstStyle/>
            <a:p>
              <a:pPr>
                <a:spcBef>
                  <a:spcPct val="50000"/>
                </a:spcBef>
                <a:tabLst>
                  <a:tab pos="6342063" algn="r"/>
                </a:tabLst>
              </a:pPr>
              <a:r>
                <a:rPr lang="zh-CN" altLang="en-US" dirty="0">
                  <a:latin typeface="微软雅黑" pitchFamily="34" charset="-122"/>
                  <a:ea typeface="微软雅黑" pitchFamily="34" charset="-122"/>
                </a:rPr>
                <a:t>扩展柜 扩容</a:t>
              </a:r>
            </a:p>
          </p:txBody>
        </p:sp>
      </p:grpSp>
      <p:grpSp>
        <p:nvGrpSpPr>
          <p:cNvPr id="4" name="Group 95"/>
          <p:cNvGrpSpPr>
            <a:grpSpLocks/>
          </p:cNvGrpSpPr>
          <p:nvPr/>
        </p:nvGrpSpPr>
        <p:grpSpPr bwMode="auto">
          <a:xfrm>
            <a:off x="1409700" y="2274903"/>
            <a:ext cx="2390775" cy="708025"/>
            <a:chOff x="568" y="2416"/>
            <a:chExt cx="1768" cy="566"/>
          </a:xfrm>
        </p:grpSpPr>
        <p:sp>
          <p:nvSpPr>
            <p:cNvPr id="8474" name="Line 42"/>
            <p:cNvSpPr>
              <a:spLocks noChangeShapeType="1"/>
            </p:cNvSpPr>
            <p:nvPr/>
          </p:nvSpPr>
          <p:spPr bwMode="auto">
            <a:xfrm>
              <a:off x="568" y="2496"/>
              <a:ext cx="0" cy="393"/>
            </a:xfrm>
            <a:prstGeom prst="line">
              <a:avLst/>
            </a:prstGeom>
            <a:noFill/>
            <a:ln w="9525">
              <a:solidFill>
                <a:srgbClr val="C0C0C0"/>
              </a:solidFill>
              <a:round/>
              <a:headEnd/>
              <a:tailEnd/>
            </a:ln>
          </p:spPr>
          <p:txBody>
            <a:bodyPr/>
            <a:lstStyle/>
            <a:p>
              <a:endParaRPr lang="zh-CN" altLang="en-US"/>
            </a:p>
          </p:txBody>
        </p:sp>
        <p:sp>
          <p:nvSpPr>
            <p:cNvPr id="8475" name="Line 43"/>
            <p:cNvSpPr>
              <a:spLocks noChangeShapeType="1"/>
            </p:cNvSpPr>
            <p:nvPr/>
          </p:nvSpPr>
          <p:spPr bwMode="auto">
            <a:xfrm>
              <a:off x="568" y="2490"/>
              <a:ext cx="104" cy="0"/>
            </a:xfrm>
            <a:prstGeom prst="line">
              <a:avLst/>
            </a:prstGeom>
            <a:noFill/>
            <a:ln w="9525">
              <a:solidFill>
                <a:srgbClr val="C0C0C0"/>
              </a:solidFill>
              <a:round/>
              <a:headEnd/>
              <a:tailEnd/>
            </a:ln>
          </p:spPr>
          <p:txBody>
            <a:bodyPr/>
            <a:lstStyle/>
            <a:p>
              <a:endParaRPr lang="zh-CN" altLang="en-US"/>
            </a:p>
          </p:txBody>
        </p:sp>
        <p:sp>
          <p:nvSpPr>
            <p:cNvPr id="8476" name="Line 44"/>
            <p:cNvSpPr>
              <a:spLocks noChangeShapeType="1"/>
            </p:cNvSpPr>
            <p:nvPr/>
          </p:nvSpPr>
          <p:spPr bwMode="auto">
            <a:xfrm>
              <a:off x="676" y="2490"/>
              <a:ext cx="0" cy="136"/>
            </a:xfrm>
            <a:prstGeom prst="line">
              <a:avLst/>
            </a:prstGeom>
            <a:noFill/>
            <a:ln w="9525">
              <a:solidFill>
                <a:srgbClr val="C0C0C0"/>
              </a:solidFill>
              <a:round/>
              <a:headEnd/>
              <a:tailEnd/>
            </a:ln>
          </p:spPr>
          <p:txBody>
            <a:bodyPr/>
            <a:lstStyle/>
            <a:p>
              <a:endParaRPr lang="zh-CN" altLang="en-US"/>
            </a:p>
          </p:txBody>
        </p:sp>
        <p:sp>
          <p:nvSpPr>
            <p:cNvPr id="8477" name="Line 45"/>
            <p:cNvSpPr>
              <a:spLocks noChangeShapeType="1"/>
            </p:cNvSpPr>
            <p:nvPr/>
          </p:nvSpPr>
          <p:spPr bwMode="auto">
            <a:xfrm>
              <a:off x="676" y="2624"/>
              <a:ext cx="808" cy="0"/>
            </a:xfrm>
            <a:prstGeom prst="line">
              <a:avLst/>
            </a:prstGeom>
            <a:noFill/>
            <a:ln w="9525">
              <a:solidFill>
                <a:srgbClr val="C0C0C0"/>
              </a:solidFill>
              <a:round/>
              <a:headEnd/>
              <a:tailEnd/>
            </a:ln>
          </p:spPr>
          <p:txBody>
            <a:bodyPr/>
            <a:lstStyle/>
            <a:p>
              <a:endParaRPr lang="zh-CN" altLang="en-US"/>
            </a:p>
          </p:txBody>
        </p:sp>
        <p:sp>
          <p:nvSpPr>
            <p:cNvPr id="8478" name="Line 46"/>
            <p:cNvSpPr>
              <a:spLocks noChangeShapeType="1"/>
            </p:cNvSpPr>
            <p:nvPr/>
          </p:nvSpPr>
          <p:spPr bwMode="auto">
            <a:xfrm>
              <a:off x="1482" y="2416"/>
              <a:ext cx="0" cy="208"/>
            </a:xfrm>
            <a:prstGeom prst="line">
              <a:avLst/>
            </a:prstGeom>
            <a:noFill/>
            <a:ln w="9525">
              <a:solidFill>
                <a:srgbClr val="C0C0C0"/>
              </a:solidFill>
              <a:round/>
              <a:headEnd/>
              <a:tailEnd/>
            </a:ln>
          </p:spPr>
          <p:txBody>
            <a:bodyPr/>
            <a:lstStyle/>
            <a:p>
              <a:endParaRPr lang="zh-CN" altLang="en-US"/>
            </a:p>
          </p:txBody>
        </p:sp>
        <p:sp>
          <p:nvSpPr>
            <p:cNvPr id="8479" name="Line 47"/>
            <p:cNvSpPr>
              <a:spLocks noChangeShapeType="1"/>
            </p:cNvSpPr>
            <p:nvPr/>
          </p:nvSpPr>
          <p:spPr bwMode="auto">
            <a:xfrm>
              <a:off x="1486" y="2416"/>
              <a:ext cx="728" cy="0"/>
            </a:xfrm>
            <a:prstGeom prst="line">
              <a:avLst/>
            </a:prstGeom>
            <a:noFill/>
            <a:ln w="9525">
              <a:solidFill>
                <a:srgbClr val="C0C0C0"/>
              </a:solidFill>
              <a:round/>
              <a:headEnd/>
              <a:tailEnd/>
            </a:ln>
          </p:spPr>
          <p:txBody>
            <a:bodyPr/>
            <a:lstStyle/>
            <a:p>
              <a:endParaRPr lang="zh-CN" altLang="en-US"/>
            </a:p>
          </p:txBody>
        </p:sp>
        <p:sp>
          <p:nvSpPr>
            <p:cNvPr id="8480" name="Line 48"/>
            <p:cNvSpPr>
              <a:spLocks noChangeShapeType="1"/>
            </p:cNvSpPr>
            <p:nvPr/>
          </p:nvSpPr>
          <p:spPr bwMode="auto">
            <a:xfrm>
              <a:off x="2214" y="2420"/>
              <a:ext cx="0" cy="80"/>
            </a:xfrm>
            <a:prstGeom prst="line">
              <a:avLst/>
            </a:prstGeom>
            <a:noFill/>
            <a:ln w="9525">
              <a:solidFill>
                <a:srgbClr val="C0C0C0"/>
              </a:solidFill>
              <a:round/>
              <a:headEnd/>
              <a:tailEnd/>
            </a:ln>
          </p:spPr>
          <p:txBody>
            <a:bodyPr/>
            <a:lstStyle/>
            <a:p>
              <a:endParaRPr lang="zh-CN" altLang="en-US"/>
            </a:p>
          </p:txBody>
        </p:sp>
        <p:sp>
          <p:nvSpPr>
            <p:cNvPr id="8481" name="Line 49"/>
            <p:cNvSpPr>
              <a:spLocks noChangeShapeType="1"/>
            </p:cNvSpPr>
            <p:nvPr/>
          </p:nvSpPr>
          <p:spPr bwMode="auto">
            <a:xfrm>
              <a:off x="2212" y="2500"/>
              <a:ext cx="120" cy="0"/>
            </a:xfrm>
            <a:prstGeom prst="line">
              <a:avLst/>
            </a:prstGeom>
            <a:noFill/>
            <a:ln w="9525">
              <a:solidFill>
                <a:srgbClr val="C0C0C0"/>
              </a:solidFill>
              <a:round/>
              <a:headEnd/>
              <a:tailEnd/>
            </a:ln>
          </p:spPr>
          <p:txBody>
            <a:bodyPr/>
            <a:lstStyle/>
            <a:p>
              <a:endParaRPr lang="zh-CN" altLang="en-US"/>
            </a:p>
          </p:txBody>
        </p:sp>
        <p:sp>
          <p:nvSpPr>
            <p:cNvPr id="8482" name="Line 50"/>
            <p:cNvSpPr>
              <a:spLocks noChangeShapeType="1"/>
            </p:cNvSpPr>
            <p:nvPr/>
          </p:nvSpPr>
          <p:spPr bwMode="auto">
            <a:xfrm>
              <a:off x="2336" y="2498"/>
              <a:ext cx="0" cy="392"/>
            </a:xfrm>
            <a:prstGeom prst="line">
              <a:avLst/>
            </a:prstGeom>
            <a:noFill/>
            <a:ln w="9525">
              <a:solidFill>
                <a:srgbClr val="C0C0C0"/>
              </a:solidFill>
              <a:round/>
              <a:headEnd/>
              <a:tailEnd/>
            </a:ln>
          </p:spPr>
          <p:txBody>
            <a:bodyPr/>
            <a:lstStyle/>
            <a:p>
              <a:endParaRPr lang="zh-CN" altLang="en-US"/>
            </a:p>
          </p:txBody>
        </p:sp>
        <p:sp>
          <p:nvSpPr>
            <p:cNvPr id="8483" name="Line 51"/>
            <p:cNvSpPr>
              <a:spLocks noChangeShapeType="1"/>
            </p:cNvSpPr>
            <p:nvPr/>
          </p:nvSpPr>
          <p:spPr bwMode="auto">
            <a:xfrm flipH="1">
              <a:off x="568" y="2888"/>
              <a:ext cx="1768" cy="0"/>
            </a:xfrm>
            <a:prstGeom prst="line">
              <a:avLst/>
            </a:prstGeom>
            <a:noFill/>
            <a:ln w="9525">
              <a:solidFill>
                <a:srgbClr val="C0C0C0"/>
              </a:solidFill>
              <a:round/>
              <a:headEnd/>
              <a:tailEnd/>
            </a:ln>
          </p:spPr>
          <p:txBody>
            <a:bodyPr/>
            <a:lstStyle/>
            <a:p>
              <a:endParaRPr lang="zh-CN" altLang="en-US"/>
            </a:p>
          </p:txBody>
        </p:sp>
        <p:grpSp>
          <p:nvGrpSpPr>
            <p:cNvPr id="5" name="Group 56"/>
            <p:cNvGrpSpPr>
              <a:grpSpLocks/>
            </p:cNvGrpSpPr>
            <p:nvPr/>
          </p:nvGrpSpPr>
          <p:grpSpPr bwMode="auto">
            <a:xfrm>
              <a:off x="594" y="2696"/>
              <a:ext cx="110" cy="116"/>
              <a:chOff x="2882" y="1632"/>
              <a:chExt cx="110" cy="116"/>
            </a:xfrm>
          </p:grpSpPr>
          <p:sp>
            <p:nvSpPr>
              <p:cNvPr id="8508" name="Oval 52"/>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509" name="Line 54"/>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510" name="Line 55"/>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6" name="Group 57"/>
            <p:cNvGrpSpPr>
              <a:grpSpLocks/>
            </p:cNvGrpSpPr>
            <p:nvPr/>
          </p:nvGrpSpPr>
          <p:grpSpPr bwMode="auto">
            <a:xfrm>
              <a:off x="2186" y="2688"/>
              <a:ext cx="110" cy="116"/>
              <a:chOff x="2882" y="1632"/>
              <a:chExt cx="110" cy="116"/>
            </a:xfrm>
          </p:grpSpPr>
          <p:sp>
            <p:nvSpPr>
              <p:cNvPr id="8505" name="Oval 58"/>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506" name="Line 59"/>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507" name="Line 60"/>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7" name="Group 76"/>
            <p:cNvGrpSpPr>
              <a:grpSpLocks/>
            </p:cNvGrpSpPr>
            <p:nvPr/>
          </p:nvGrpSpPr>
          <p:grpSpPr bwMode="auto">
            <a:xfrm>
              <a:off x="1944" y="2712"/>
              <a:ext cx="120" cy="104"/>
              <a:chOff x="4208" y="1144"/>
              <a:chExt cx="120" cy="104"/>
            </a:xfrm>
          </p:grpSpPr>
          <p:sp>
            <p:nvSpPr>
              <p:cNvPr id="8503" name="Rectangle 74"/>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504" name="Rectangle 75"/>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 name="Group 84"/>
            <p:cNvGrpSpPr>
              <a:grpSpLocks/>
            </p:cNvGrpSpPr>
            <p:nvPr/>
          </p:nvGrpSpPr>
          <p:grpSpPr bwMode="auto">
            <a:xfrm>
              <a:off x="788" y="2601"/>
              <a:ext cx="469" cy="381"/>
              <a:chOff x="788" y="2601"/>
              <a:chExt cx="469" cy="381"/>
            </a:xfrm>
          </p:grpSpPr>
          <p:grpSp>
            <p:nvGrpSpPr>
              <p:cNvPr id="9" name="Group 68"/>
              <p:cNvGrpSpPr>
                <a:grpSpLocks/>
              </p:cNvGrpSpPr>
              <p:nvPr/>
            </p:nvGrpSpPr>
            <p:grpSpPr bwMode="auto">
              <a:xfrm>
                <a:off x="808" y="2696"/>
                <a:ext cx="424" cy="144"/>
                <a:chOff x="3072" y="1128"/>
                <a:chExt cx="424" cy="144"/>
              </a:xfrm>
            </p:grpSpPr>
            <p:sp>
              <p:nvSpPr>
                <p:cNvPr id="8499" name="Rectangle 61"/>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500" name="Rectangle 63"/>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501" name="Line 66"/>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502" name="Line 67"/>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97" name="Text Box 79"/>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98" name="Text Box 81"/>
              <p:cNvSpPr txBox="1">
                <a:spLocks noChangeArrowheads="1"/>
              </p:cNvSpPr>
              <p:nvPr/>
            </p:nvSpPr>
            <p:spPr bwMode="auto">
              <a:xfrm>
                <a:off x="788" y="2810"/>
                <a:ext cx="469"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nvGrpSpPr>
            <p:cNvPr id="10" name="Group 87"/>
            <p:cNvGrpSpPr>
              <a:grpSpLocks/>
            </p:cNvGrpSpPr>
            <p:nvPr/>
          </p:nvGrpSpPr>
          <p:grpSpPr bwMode="auto">
            <a:xfrm>
              <a:off x="1301" y="2601"/>
              <a:ext cx="470" cy="381"/>
              <a:chOff x="787" y="2601"/>
              <a:chExt cx="470" cy="381"/>
            </a:xfrm>
          </p:grpSpPr>
          <p:grpSp>
            <p:nvGrpSpPr>
              <p:cNvPr id="11" name="Group 88"/>
              <p:cNvGrpSpPr>
                <a:grpSpLocks/>
              </p:cNvGrpSpPr>
              <p:nvPr/>
            </p:nvGrpSpPr>
            <p:grpSpPr bwMode="auto">
              <a:xfrm>
                <a:off x="808" y="2696"/>
                <a:ext cx="424" cy="144"/>
                <a:chOff x="3072" y="1128"/>
                <a:chExt cx="424" cy="144"/>
              </a:xfrm>
            </p:grpSpPr>
            <p:sp>
              <p:nvSpPr>
                <p:cNvPr id="8492" name="Rectangle 89"/>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93" name="Rectangle 90"/>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94" name="Line 91"/>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495" name="Line 92"/>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90" name="Text Box 93"/>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91" name="Text Box 94"/>
              <p:cNvSpPr txBox="1">
                <a:spLocks noChangeArrowheads="1"/>
              </p:cNvSpPr>
              <p:nvPr/>
            </p:nvSpPr>
            <p:spPr bwMode="auto">
              <a:xfrm>
                <a:off x="787" y="2810"/>
                <a:ext cx="470"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grpSp>
        <p:nvGrpSpPr>
          <p:cNvPr id="12" name="Group 96"/>
          <p:cNvGrpSpPr>
            <a:grpSpLocks/>
          </p:cNvGrpSpPr>
          <p:nvPr/>
        </p:nvGrpSpPr>
        <p:grpSpPr bwMode="auto">
          <a:xfrm>
            <a:off x="1435100" y="3176603"/>
            <a:ext cx="2390775" cy="708025"/>
            <a:chOff x="568" y="2416"/>
            <a:chExt cx="1768" cy="566"/>
          </a:xfrm>
        </p:grpSpPr>
        <p:sp>
          <p:nvSpPr>
            <p:cNvPr id="8437" name="Line 97"/>
            <p:cNvSpPr>
              <a:spLocks noChangeShapeType="1"/>
            </p:cNvSpPr>
            <p:nvPr/>
          </p:nvSpPr>
          <p:spPr bwMode="auto">
            <a:xfrm>
              <a:off x="568" y="2496"/>
              <a:ext cx="0" cy="393"/>
            </a:xfrm>
            <a:prstGeom prst="line">
              <a:avLst/>
            </a:prstGeom>
            <a:noFill/>
            <a:ln w="9525">
              <a:solidFill>
                <a:srgbClr val="C0C0C0"/>
              </a:solidFill>
              <a:round/>
              <a:headEnd/>
              <a:tailEnd/>
            </a:ln>
          </p:spPr>
          <p:txBody>
            <a:bodyPr/>
            <a:lstStyle/>
            <a:p>
              <a:endParaRPr lang="zh-CN" altLang="en-US"/>
            </a:p>
          </p:txBody>
        </p:sp>
        <p:sp>
          <p:nvSpPr>
            <p:cNvPr id="8438" name="Line 98"/>
            <p:cNvSpPr>
              <a:spLocks noChangeShapeType="1"/>
            </p:cNvSpPr>
            <p:nvPr/>
          </p:nvSpPr>
          <p:spPr bwMode="auto">
            <a:xfrm>
              <a:off x="568" y="2490"/>
              <a:ext cx="104" cy="0"/>
            </a:xfrm>
            <a:prstGeom prst="line">
              <a:avLst/>
            </a:prstGeom>
            <a:noFill/>
            <a:ln w="9525">
              <a:solidFill>
                <a:srgbClr val="C0C0C0"/>
              </a:solidFill>
              <a:round/>
              <a:headEnd/>
              <a:tailEnd/>
            </a:ln>
          </p:spPr>
          <p:txBody>
            <a:bodyPr/>
            <a:lstStyle/>
            <a:p>
              <a:endParaRPr lang="zh-CN" altLang="en-US"/>
            </a:p>
          </p:txBody>
        </p:sp>
        <p:sp>
          <p:nvSpPr>
            <p:cNvPr id="8439" name="Line 99"/>
            <p:cNvSpPr>
              <a:spLocks noChangeShapeType="1"/>
            </p:cNvSpPr>
            <p:nvPr/>
          </p:nvSpPr>
          <p:spPr bwMode="auto">
            <a:xfrm>
              <a:off x="676" y="2490"/>
              <a:ext cx="0" cy="136"/>
            </a:xfrm>
            <a:prstGeom prst="line">
              <a:avLst/>
            </a:prstGeom>
            <a:noFill/>
            <a:ln w="9525">
              <a:solidFill>
                <a:srgbClr val="C0C0C0"/>
              </a:solidFill>
              <a:round/>
              <a:headEnd/>
              <a:tailEnd/>
            </a:ln>
          </p:spPr>
          <p:txBody>
            <a:bodyPr/>
            <a:lstStyle/>
            <a:p>
              <a:endParaRPr lang="zh-CN" altLang="en-US"/>
            </a:p>
          </p:txBody>
        </p:sp>
        <p:sp>
          <p:nvSpPr>
            <p:cNvPr id="8440" name="Line 100"/>
            <p:cNvSpPr>
              <a:spLocks noChangeShapeType="1"/>
            </p:cNvSpPr>
            <p:nvPr/>
          </p:nvSpPr>
          <p:spPr bwMode="auto">
            <a:xfrm>
              <a:off x="676" y="2624"/>
              <a:ext cx="808" cy="0"/>
            </a:xfrm>
            <a:prstGeom prst="line">
              <a:avLst/>
            </a:prstGeom>
            <a:noFill/>
            <a:ln w="9525">
              <a:solidFill>
                <a:srgbClr val="C0C0C0"/>
              </a:solidFill>
              <a:round/>
              <a:headEnd/>
              <a:tailEnd/>
            </a:ln>
          </p:spPr>
          <p:txBody>
            <a:bodyPr/>
            <a:lstStyle/>
            <a:p>
              <a:endParaRPr lang="zh-CN" altLang="en-US"/>
            </a:p>
          </p:txBody>
        </p:sp>
        <p:sp>
          <p:nvSpPr>
            <p:cNvPr id="8441" name="Line 101"/>
            <p:cNvSpPr>
              <a:spLocks noChangeShapeType="1"/>
            </p:cNvSpPr>
            <p:nvPr/>
          </p:nvSpPr>
          <p:spPr bwMode="auto">
            <a:xfrm>
              <a:off x="1482" y="2416"/>
              <a:ext cx="0" cy="208"/>
            </a:xfrm>
            <a:prstGeom prst="line">
              <a:avLst/>
            </a:prstGeom>
            <a:noFill/>
            <a:ln w="9525">
              <a:solidFill>
                <a:srgbClr val="C0C0C0"/>
              </a:solidFill>
              <a:round/>
              <a:headEnd/>
              <a:tailEnd/>
            </a:ln>
          </p:spPr>
          <p:txBody>
            <a:bodyPr/>
            <a:lstStyle/>
            <a:p>
              <a:endParaRPr lang="zh-CN" altLang="en-US"/>
            </a:p>
          </p:txBody>
        </p:sp>
        <p:sp>
          <p:nvSpPr>
            <p:cNvPr id="8442" name="Line 102"/>
            <p:cNvSpPr>
              <a:spLocks noChangeShapeType="1"/>
            </p:cNvSpPr>
            <p:nvPr/>
          </p:nvSpPr>
          <p:spPr bwMode="auto">
            <a:xfrm>
              <a:off x="1486" y="2416"/>
              <a:ext cx="728" cy="0"/>
            </a:xfrm>
            <a:prstGeom prst="line">
              <a:avLst/>
            </a:prstGeom>
            <a:noFill/>
            <a:ln w="9525">
              <a:solidFill>
                <a:srgbClr val="C0C0C0"/>
              </a:solidFill>
              <a:round/>
              <a:headEnd/>
              <a:tailEnd/>
            </a:ln>
          </p:spPr>
          <p:txBody>
            <a:bodyPr/>
            <a:lstStyle/>
            <a:p>
              <a:endParaRPr lang="zh-CN" altLang="en-US"/>
            </a:p>
          </p:txBody>
        </p:sp>
        <p:sp>
          <p:nvSpPr>
            <p:cNvPr id="8443" name="Line 103"/>
            <p:cNvSpPr>
              <a:spLocks noChangeShapeType="1"/>
            </p:cNvSpPr>
            <p:nvPr/>
          </p:nvSpPr>
          <p:spPr bwMode="auto">
            <a:xfrm>
              <a:off x="2214" y="2420"/>
              <a:ext cx="0" cy="80"/>
            </a:xfrm>
            <a:prstGeom prst="line">
              <a:avLst/>
            </a:prstGeom>
            <a:noFill/>
            <a:ln w="9525">
              <a:solidFill>
                <a:srgbClr val="C0C0C0"/>
              </a:solidFill>
              <a:round/>
              <a:headEnd/>
              <a:tailEnd/>
            </a:ln>
          </p:spPr>
          <p:txBody>
            <a:bodyPr/>
            <a:lstStyle/>
            <a:p>
              <a:endParaRPr lang="zh-CN" altLang="en-US"/>
            </a:p>
          </p:txBody>
        </p:sp>
        <p:sp>
          <p:nvSpPr>
            <p:cNvPr id="8444" name="Line 104"/>
            <p:cNvSpPr>
              <a:spLocks noChangeShapeType="1"/>
            </p:cNvSpPr>
            <p:nvPr/>
          </p:nvSpPr>
          <p:spPr bwMode="auto">
            <a:xfrm>
              <a:off x="2212" y="2500"/>
              <a:ext cx="120" cy="0"/>
            </a:xfrm>
            <a:prstGeom prst="line">
              <a:avLst/>
            </a:prstGeom>
            <a:noFill/>
            <a:ln w="9525">
              <a:solidFill>
                <a:srgbClr val="C0C0C0"/>
              </a:solidFill>
              <a:round/>
              <a:headEnd/>
              <a:tailEnd/>
            </a:ln>
          </p:spPr>
          <p:txBody>
            <a:bodyPr/>
            <a:lstStyle/>
            <a:p>
              <a:endParaRPr lang="zh-CN" altLang="en-US"/>
            </a:p>
          </p:txBody>
        </p:sp>
        <p:sp>
          <p:nvSpPr>
            <p:cNvPr id="8445" name="Line 105"/>
            <p:cNvSpPr>
              <a:spLocks noChangeShapeType="1"/>
            </p:cNvSpPr>
            <p:nvPr/>
          </p:nvSpPr>
          <p:spPr bwMode="auto">
            <a:xfrm>
              <a:off x="2336" y="2498"/>
              <a:ext cx="0" cy="392"/>
            </a:xfrm>
            <a:prstGeom prst="line">
              <a:avLst/>
            </a:prstGeom>
            <a:noFill/>
            <a:ln w="9525">
              <a:solidFill>
                <a:srgbClr val="C0C0C0"/>
              </a:solidFill>
              <a:round/>
              <a:headEnd/>
              <a:tailEnd/>
            </a:ln>
          </p:spPr>
          <p:txBody>
            <a:bodyPr/>
            <a:lstStyle/>
            <a:p>
              <a:endParaRPr lang="zh-CN" altLang="en-US"/>
            </a:p>
          </p:txBody>
        </p:sp>
        <p:sp>
          <p:nvSpPr>
            <p:cNvPr id="8446" name="Line 106"/>
            <p:cNvSpPr>
              <a:spLocks noChangeShapeType="1"/>
            </p:cNvSpPr>
            <p:nvPr/>
          </p:nvSpPr>
          <p:spPr bwMode="auto">
            <a:xfrm flipH="1">
              <a:off x="568" y="2888"/>
              <a:ext cx="1768" cy="0"/>
            </a:xfrm>
            <a:prstGeom prst="line">
              <a:avLst/>
            </a:prstGeom>
            <a:noFill/>
            <a:ln w="9525">
              <a:solidFill>
                <a:srgbClr val="C0C0C0"/>
              </a:solidFill>
              <a:round/>
              <a:headEnd/>
              <a:tailEnd/>
            </a:ln>
          </p:spPr>
          <p:txBody>
            <a:bodyPr/>
            <a:lstStyle/>
            <a:p>
              <a:endParaRPr lang="zh-CN" altLang="en-US"/>
            </a:p>
          </p:txBody>
        </p:sp>
        <p:grpSp>
          <p:nvGrpSpPr>
            <p:cNvPr id="13" name="Group 107"/>
            <p:cNvGrpSpPr>
              <a:grpSpLocks/>
            </p:cNvGrpSpPr>
            <p:nvPr/>
          </p:nvGrpSpPr>
          <p:grpSpPr bwMode="auto">
            <a:xfrm>
              <a:off x="594" y="2696"/>
              <a:ext cx="110" cy="116"/>
              <a:chOff x="2882" y="1632"/>
              <a:chExt cx="110" cy="116"/>
            </a:xfrm>
          </p:grpSpPr>
          <p:sp>
            <p:nvSpPr>
              <p:cNvPr id="8471" name="Oval 108"/>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472" name="Line 109"/>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473" name="Line 110"/>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14" name="Group 111"/>
            <p:cNvGrpSpPr>
              <a:grpSpLocks/>
            </p:cNvGrpSpPr>
            <p:nvPr/>
          </p:nvGrpSpPr>
          <p:grpSpPr bwMode="auto">
            <a:xfrm>
              <a:off x="2186" y="2688"/>
              <a:ext cx="110" cy="116"/>
              <a:chOff x="2882" y="1632"/>
              <a:chExt cx="110" cy="116"/>
            </a:xfrm>
          </p:grpSpPr>
          <p:sp>
            <p:nvSpPr>
              <p:cNvPr id="8468" name="Oval 112"/>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469" name="Line 113"/>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470" name="Line 114"/>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15" name="Group 115"/>
            <p:cNvGrpSpPr>
              <a:grpSpLocks/>
            </p:cNvGrpSpPr>
            <p:nvPr/>
          </p:nvGrpSpPr>
          <p:grpSpPr bwMode="auto">
            <a:xfrm>
              <a:off x="1944" y="2712"/>
              <a:ext cx="120" cy="104"/>
              <a:chOff x="4208" y="1144"/>
              <a:chExt cx="120" cy="104"/>
            </a:xfrm>
          </p:grpSpPr>
          <p:sp>
            <p:nvSpPr>
              <p:cNvPr id="8466" name="Rectangle 116"/>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67" name="Rectangle 117"/>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16" name="Group 118"/>
            <p:cNvGrpSpPr>
              <a:grpSpLocks/>
            </p:cNvGrpSpPr>
            <p:nvPr/>
          </p:nvGrpSpPr>
          <p:grpSpPr bwMode="auto">
            <a:xfrm>
              <a:off x="788" y="2601"/>
              <a:ext cx="469" cy="381"/>
              <a:chOff x="788" y="2601"/>
              <a:chExt cx="469" cy="381"/>
            </a:xfrm>
          </p:grpSpPr>
          <p:grpSp>
            <p:nvGrpSpPr>
              <p:cNvPr id="17" name="Group 119"/>
              <p:cNvGrpSpPr>
                <a:grpSpLocks/>
              </p:cNvGrpSpPr>
              <p:nvPr/>
            </p:nvGrpSpPr>
            <p:grpSpPr bwMode="auto">
              <a:xfrm>
                <a:off x="808" y="2696"/>
                <a:ext cx="424" cy="144"/>
                <a:chOff x="3072" y="1128"/>
                <a:chExt cx="424" cy="144"/>
              </a:xfrm>
            </p:grpSpPr>
            <p:sp>
              <p:nvSpPr>
                <p:cNvPr id="8462" name="Rectangle 120"/>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63" name="Rectangle 121"/>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64" name="Line 122"/>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465" name="Line 123"/>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60" name="Text Box 124"/>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61" name="Text Box 125"/>
              <p:cNvSpPr txBox="1">
                <a:spLocks noChangeArrowheads="1"/>
              </p:cNvSpPr>
              <p:nvPr/>
            </p:nvSpPr>
            <p:spPr bwMode="auto">
              <a:xfrm>
                <a:off x="788" y="2810"/>
                <a:ext cx="469"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nvGrpSpPr>
            <p:cNvPr id="18" name="Group 126"/>
            <p:cNvGrpSpPr>
              <a:grpSpLocks/>
            </p:cNvGrpSpPr>
            <p:nvPr/>
          </p:nvGrpSpPr>
          <p:grpSpPr bwMode="auto">
            <a:xfrm>
              <a:off x="1301" y="2601"/>
              <a:ext cx="470" cy="381"/>
              <a:chOff x="787" y="2601"/>
              <a:chExt cx="470" cy="381"/>
            </a:xfrm>
          </p:grpSpPr>
          <p:grpSp>
            <p:nvGrpSpPr>
              <p:cNvPr id="19" name="Group 127"/>
              <p:cNvGrpSpPr>
                <a:grpSpLocks/>
              </p:cNvGrpSpPr>
              <p:nvPr/>
            </p:nvGrpSpPr>
            <p:grpSpPr bwMode="auto">
              <a:xfrm>
                <a:off x="808" y="2696"/>
                <a:ext cx="424" cy="144"/>
                <a:chOff x="3072" y="1128"/>
                <a:chExt cx="424" cy="144"/>
              </a:xfrm>
            </p:grpSpPr>
            <p:sp>
              <p:nvSpPr>
                <p:cNvPr id="8455" name="Rectangle 128"/>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56" name="Rectangle 129"/>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57" name="Line 130"/>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458" name="Line 131"/>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53" name="Text Box 132"/>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54" name="Text Box 133"/>
              <p:cNvSpPr txBox="1">
                <a:spLocks noChangeArrowheads="1"/>
              </p:cNvSpPr>
              <p:nvPr/>
            </p:nvSpPr>
            <p:spPr bwMode="auto">
              <a:xfrm>
                <a:off x="787" y="2810"/>
                <a:ext cx="470"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grpSp>
        <p:nvGrpSpPr>
          <p:cNvPr id="20" name="Group 173"/>
          <p:cNvGrpSpPr>
            <a:grpSpLocks/>
          </p:cNvGrpSpPr>
          <p:nvPr/>
        </p:nvGrpSpPr>
        <p:grpSpPr bwMode="auto">
          <a:xfrm>
            <a:off x="1460500" y="4091003"/>
            <a:ext cx="2390775" cy="708025"/>
            <a:chOff x="568" y="2416"/>
            <a:chExt cx="1768" cy="566"/>
          </a:xfrm>
        </p:grpSpPr>
        <p:sp>
          <p:nvSpPr>
            <p:cNvPr id="8400" name="Line 174"/>
            <p:cNvSpPr>
              <a:spLocks noChangeShapeType="1"/>
            </p:cNvSpPr>
            <p:nvPr/>
          </p:nvSpPr>
          <p:spPr bwMode="auto">
            <a:xfrm>
              <a:off x="568" y="2496"/>
              <a:ext cx="0" cy="393"/>
            </a:xfrm>
            <a:prstGeom prst="line">
              <a:avLst/>
            </a:prstGeom>
            <a:noFill/>
            <a:ln w="9525">
              <a:solidFill>
                <a:srgbClr val="C0C0C0"/>
              </a:solidFill>
              <a:round/>
              <a:headEnd/>
              <a:tailEnd/>
            </a:ln>
          </p:spPr>
          <p:txBody>
            <a:bodyPr/>
            <a:lstStyle/>
            <a:p>
              <a:endParaRPr lang="zh-CN" altLang="en-US"/>
            </a:p>
          </p:txBody>
        </p:sp>
        <p:sp>
          <p:nvSpPr>
            <p:cNvPr id="8401" name="Line 175"/>
            <p:cNvSpPr>
              <a:spLocks noChangeShapeType="1"/>
            </p:cNvSpPr>
            <p:nvPr/>
          </p:nvSpPr>
          <p:spPr bwMode="auto">
            <a:xfrm>
              <a:off x="568" y="2490"/>
              <a:ext cx="104" cy="0"/>
            </a:xfrm>
            <a:prstGeom prst="line">
              <a:avLst/>
            </a:prstGeom>
            <a:noFill/>
            <a:ln w="9525">
              <a:solidFill>
                <a:srgbClr val="C0C0C0"/>
              </a:solidFill>
              <a:round/>
              <a:headEnd/>
              <a:tailEnd/>
            </a:ln>
          </p:spPr>
          <p:txBody>
            <a:bodyPr/>
            <a:lstStyle/>
            <a:p>
              <a:endParaRPr lang="zh-CN" altLang="en-US"/>
            </a:p>
          </p:txBody>
        </p:sp>
        <p:sp>
          <p:nvSpPr>
            <p:cNvPr id="8402" name="Line 176"/>
            <p:cNvSpPr>
              <a:spLocks noChangeShapeType="1"/>
            </p:cNvSpPr>
            <p:nvPr/>
          </p:nvSpPr>
          <p:spPr bwMode="auto">
            <a:xfrm>
              <a:off x="676" y="2490"/>
              <a:ext cx="0" cy="136"/>
            </a:xfrm>
            <a:prstGeom prst="line">
              <a:avLst/>
            </a:prstGeom>
            <a:noFill/>
            <a:ln w="9525">
              <a:solidFill>
                <a:srgbClr val="C0C0C0"/>
              </a:solidFill>
              <a:round/>
              <a:headEnd/>
              <a:tailEnd/>
            </a:ln>
          </p:spPr>
          <p:txBody>
            <a:bodyPr/>
            <a:lstStyle/>
            <a:p>
              <a:endParaRPr lang="zh-CN" altLang="en-US"/>
            </a:p>
          </p:txBody>
        </p:sp>
        <p:sp>
          <p:nvSpPr>
            <p:cNvPr id="8403" name="Line 177"/>
            <p:cNvSpPr>
              <a:spLocks noChangeShapeType="1"/>
            </p:cNvSpPr>
            <p:nvPr/>
          </p:nvSpPr>
          <p:spPr bwMode="auto">
            <a:xfrm>
              <a:off x="676" y="2624"/>
              <a:ext cx="808" cy="0"/>
            </a:xfrm>
            <a:prstGeom prst="line">
              <a:avLst/>
            </a:prstGeom>
            <a:noFill/>
            <a:ln w="9525">
              <a:solidFill>
                <a:srgbClr val="C0C0C0"/>
              </a:solidFill>
              <a:round/>
              <a:headEnd/>
              <a:tailEnd/>
            </a:ln>
          </p:spPr>
          <p:txBody>
            <a:bodyPr/>
            <a:lstStyle/>
            <a:p>
              <a:endParaRPr lang="zh-CN" altLang="en-US"/>
            </a:p>
          </p:txBody>
        </p:sp>
        <p:sp>
          <p:nvSpPr>
            <p:cNvPr id="8404" name="Line 178"/>
            <p:cNvSpPr>
              <a:spLocks noChangeShapeType="1"/>
            </p:cNvSpPr>
            <p:nvPr/>
          </p:nvSpPr>
          <p:spPr bwMode="auto">
            <a:xfrm>
              <a:off x="1482" y="2416"/>
              <a:ext cx="0" cy="208"/>
            </a:xfrm>
            <a:prstGeom prst="line">
              <a:avLst/>
            </a:prstGeom>
            <a:noFill/>
            <a:ln w="9525">
              <a:solidFill>
                <a:srgbClr val="C0C0C0"/>
              </a:solidFill>
              <a:round/>
              <a:headEnd/>
              <a:tailEnd/>
            </a:ln>
          </p:spPr>
          <p:txBody>
            <a:bodyPr/>
            <a:lstStyle/>
            <a:p>
              <a:endParaRPr lang="zh-CN" altLang="en-US"/>
            </a:p>
          </p:txBody>
        </p:sp>
        <p:sp>
          <p:nvSpPr>
            <p:cNvPr id="8405" name="Line 179"/>
            <p:cNvSpPr>
              <a:spLocks noChangeShapeType="1"/>
            </p:cNvSpPr>
            <p:nvPr/>
          </p:nvSpPr>
          <p:spPr bwMode="auto">
            <a:xfrm>
              <a:off x="1486" y="2416"/>
              <a:ext cx="728" cy="0"/>
            </a:xfrm>
            <a:prstGeom prst="line">
              <a:avLst/>
            </a:prstGeom>
            <a:noFill/>
            <a:ln w="9525">
              <a:solidFill>
                <a:srgbClr val="C0C0C0"/>
              </a:solidFill>
              <a:round/>
              <a:headEnd/>
              <a:tailEnd/>
            </a:ln>
          </p:spPr>
          <p:txBody>
            <a:bodyPr/>
            <a:lstStyle/>
            <a:p>
              <a:endParaRPr lang="zh-CN" altLang="en-US"/>
            </a:p>
          </p:txBody>
        </p:sp>
        <p:sp>
          <p:nvSpPr>
            <p:cNvPr id="8406" name="Line 180"/>
            <p:cNvSpPr>
              <a:spLocks noChangeShapeType="1"/>
            </p:cNvSpPr>
            <p:nvPr/>
          </p:nvSpPr>
          <p:spPr bwMode="auto">
            <a:xfrm>
              <a:off x="2214" y="2420"/>
              <a:ext cx="0" cy="80"/>
            </a:xfrm>
            <a:prstGeom prst="line">
              <a:avLst/>
            </a:prstGeom>
            <a:noFill/>
            <a:ln w="9525">
              <a:solidFill>
                <a:srgbClr val="C0C0C0"/>
              </a:solidFill>
              <a:round/>
              <a:headEnd/>
              <a:tailEnd/>
            </a:ln>
          </p:spPr>
          <p:txBody>
            <a:bodyPr/>
            <a:lstStyle/>
            <a:p>
              <a:endParaRPr lang="zh-CN" altLang="en-US"/>
            </a:p>
          </p:txBody>
        </p:sp>
        <p:sp>
          <p:nvSpPr>
            <p:cNvPr id="8407" name="Line 181"/>
            <p:cNvSpPr>
              <a:spLocks noChangeShapeType="1"/>
            </p:cNvSpPr>
            <p:nvPr/>
          </p:nvSpPr>
          <p:spPr bwMode="auto">
            <a:xfrm>
              <a:off x="2212" y="2500"/>
              <a:ext cx="120" cy="0"/>
            </a:xfrm>
            <a:prstGeom prst="line">
              <a:avLst/>
            </a:prstGeom>
            <a:noFill/>
            <a:ln w="9525">
              <a:solidFill>
                <a:srgbClr val="C0C0C0"/>
              </a:solidFill>
              <a:round/>
              <a:headEnd/>
              <a:tailEnd/>
            </a:ln>
          </p:spPr>
          <p:txBody>
            <a:bodyPr/>
            <a:lstStyle/>
            <a:p>
              <a:endParaRPr lang="zh-CN" altLang="en-US"/>
            </a:p>
          </p:txBody>
        </p:sp>
        <p:sp>
          <p:nvSpPr>
            <p:cNvPr id="8408" name="Line 182"/>
            <p:cNvSpPr>
              <a:spLocks noChangeShapeType="1"/>
            </p:cNvSpPr>
            <p:nvPr/>
          </p:nvSpPr>
          <p:spPr bwMode="auto">
            <a:xfrm>
              <a:off x="2336" y="2498"/>
              <a:ext cx="0" cy="392"/>
            </a:xfrm>
            <a:prstGeom prst="line">
              <a:avLst/>
            </a:prstGeom>
            <a:noFill/>
            <a:ln w="9525">
              <a:solidFill>
                <a:srgbClr val="C0C0C0"/>
              </a:solidFill>
              <a:round/>
              <a:headEnd/>
              <a:tailEnd/>
            </a:ln>
          </p:spPr>
          <p:txBody>
            <a:bodyPr/>
            <a:lstStyle/>
            <a:p>
              <a:endParaRPr lang="zh-CN" altLang="en-US"/>
            </a:p>
          </p:txBody>
        </p:sp>
        <p:sp>
          <p:nvSpPr>
            <p:cNvPr id="8409" name="Line 183"/>
            <p:cNvSpPr>
              <a:spLocks noChangeShapeType="1"/>
            </p:cNvSpPr>
            <p:nvPr/>
          </p:nvSpPr>
          <p:spPr bwMode="auto">
            <a:xfrm flipH="1">
              <a:off x="568" y="2888"/>
              <a:ext cx="1768" cy="0"/>
            </a:xfrm>
            <a:prstGeom prst="line">
              <a:avLst/>
            </a:prstGeom>
            <a:noFill/>
            <a:ln w="9525">
              <a:solidFill>
                <a:srgbClr val="C0C0C0"/>
              </a:solidFill>
              <a:round/>
              <a:headEnd/>
              <a:tailEnd/>
            </a:ln>
          </p:spPr>
          <p:txBody>
            <a:bodyPr/>
            <a:lstStyle/>
            <a:p>
              <a:endParaRPr lang="zh-CN" altLang="en-US"/>
            </a:p>
          </p:txBody>
        </p:sp>
        <p:grpSp>
          <p:nvGrpSpPr>
            <p:cNvPr id="21" name="Group 184"/>
            <p:cNvGrpSpPr>
              <a:grpSpLocks/>
            </p:cNvGrpSpPr>
            <p:nvPr/>
          </p:nvGrpSpPr>
          <p:grpSpPr bwMode="auto">
            <a:xfrm>
              <a:off x="594" y="2696"/>
              <a:ext cx="110" cy="116"/>
              <a:chOff x="2882" y="1632"/>
              <a:chExt cx="110" cy="116"/>
            </a:xfrm>
          </p:grpSpPr>
          <p:sp>
            <p:nvSpPr>
              <p:cNvPr id="8434" name="Oval 185"/>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435" name="Line 186"/>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436" name="Line 187"/>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22" name="Group 188"/>
            <p:cNvGrpSpPr>
              <a:grpSpLocks/>
            </p:cNvGrpSpPr>
            <p:nvPr/>
          </p:nvGrpSpPr>
          <p:grpSpPr bwMode="auto">
            <a:xfrm>
              <a:off x="2186" y="2688"/>
              <a:ext cx="110" cy="116"/>
              <a:chOff x="2882" y="1632"/>
              <a:chExt cx="110" cy="116"/>
            </a:xfrm>
          </p:grpSpPr>
          <p:sp>
            <p:nvSpPr>
              <p:cNvPr id="8431" name="Oval 189"/>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432" name="Line 190"/>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433" name="Line 191"/>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23" name="Group 192"/>
            <p:cNvGrpSpPr>
              <a:grpSpLocks/>
            </p:cNvGrpSpPr>
            <p:nvPr/>
          </p:nvGrpSpPr>
          <p:grpSpPr bwMode="auto">
            <a:xfrm>
              <a:off x="1944" y="2712"/>
              <a:ext cx="120" cy="104"/>
              <a:chOff x="4208" y="1144"/>
              <a:chExt cx="120" cy="104"/>
            </a:xfrm>
          </p:grpSpPr>
          <p:sp>
            <p:nvSpPr>
              <p:cNvPr id="8429" name="Rectangle 193"/>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30" name="Rectangle 194"/>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24" name="Group 195"/>
            <p:cNvGrpSpPr>
              <a:grpSpLocks/>
            </p:cNvGrpSpPr>
            <p:nvPr/>
          </p:nvGrpSpPr>
          <p:grpSpPr bwMode="auto">
            <a:xfrm>
              <a:off x="788" y="2601"/>
              <a:ext cx="469" cy="381"/>
              <a:chOff x="788" y="2601"/>
              <a:chExt cx="469" cy="381"/>
            </a:xfrm>
          </p:grpSpPr>
          <p:grpSp>
            <p:nvGrpSpPr>
              <p:cNvPr id="25" name="Group 196"/>
              <p:cNvGrpSpPr>
                <a:grpSpLocks/>
              </p:cNvGrpSpPr>
              <p:nvPr/>
            </p:nvGrpSpPr>
            <p:grpSpPr bwMode="auto">
              <a:xfrm>
                <a:off x="808" y="2696"/>
                <a:ext cx="424" cy="144"/>
                <a:chOff x="3072" y="1128"/>
                <a:chExt cx="424" cy="144"/>
              </a:xfrm>
            </p:grpSpPr>
            <p:sp>
              <p:nvSpPr>
                <p:cNvPr id="8425" name="Rectangle 197"/>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26" name="Rectangle 198"/>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27" name="Line 199"/>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428" name="Line 200"/>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23" name="Text Box 201"/>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24" name="Text Box 202"/>
              <p:cNvSpPr txBox="1">
                <a:spLocks noChangeArrowheads="1"/>
              </p:cNvSpPr>
              <p:nvPr/>
            </p:nvSpPr>
            <p:spPr bwMode="auto">
              <a:xfrm>
                <a:off x="788" y="2810"/>
                <a:ext cx="469"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nvGrpSpPr>
            <p:cNvPr id="26" name="Group 203"/>
            <p:cNvGrpSpPr>
              <a:grpSpLocks/>
            </p:cNvGrpSpPr>
            <p:nvPr/>
          </p:nvGrpSpPr>
          <p:grpSpPr bwMode="auto">
            <a:xfrm>
              <a:off x="1301" y="2601"/>
              <a:ext cx="470" cy="381"/>
              <a:chOff x="787" y="2601"/>
              <a:chExt cx="470" cy="381"/>
            </a:xfrm>
          </p:grpSpPr>
          <p:grpSp>
            <p:nvGrpSpPr>
              <p:cNvPr id="27" name="Group 204"/>
              <p:cNvGrpSpPr>
                <a:grpSpLocks/>
              </p:cNvGrpSpPr>
              <p:nvPr/>
            </p:nvGrpSpPr>
            <p:grpSpPr bwMode="auto">
              <a:xfrm>
                <a:off x="808" y="2696"/>
                <a:ext cx="424" cy="144"/>
                <a:chOff x="3072" y="1128"/>
                <a:chExt cx="424" cy="144"/>
              </a:xfrm>
            </p:grpSpPr>
            <p:sp>
              <p:nvSpPr>
                <p:cNvPr id="8418" name="Rectangle 205"/>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19" name="Rectangle 206"/>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420" name="Line 207"/>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421" name="Line 208"/>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416" name="Text Box 209"/>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417" name="Text Box 210"/>
              <p:cNvSpPr txBox="1">
                <a:spLocks noChangeArrowheads="1"/>
              </p:cNvSpPr>
              <p:nvPr/>
            </p:nvSpPr>
            <p:spPr bwMode="auto">
              <a:xfrm>
                <a:off x="787" y="2810"/>
                <a:ext cx="470"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grpSp>
        <p:nvGrpSpPr>
          <p:cNvPr id="28" name="Group 211"/>
          <p:cNvGrpSpPr>
            <a:grpSpLocks/>
          </p:cNvGrpSpPr>
          <p:nvPr/>
        </p:nvGrpSpPr>
        <p:grpSpPr bwMode="auto">
          <a:xfrm>
            <a:off x="1473200" y="5005403"/>
            <a:ext cx="2390775" cy="708025"/>
            <a:chOff x="568" y="2416"/>
            <a:chExt cx="1768" cy="566"/>
          </a:xfrm>
        </p:grpSpPr>
        <p:sp>
          <p:nvSpPr>
            <p:cNvPr id="8363" name="Line 212"/>
            <p:cNvSpPr>
              <a:spLocks noChangeShapeType="1"/>
            </p:cNvSpPr>
            <p:nvPr/>
          </p:nvSpPr>
          <p:spPr bwMode="auto">
            <a:xfrm>
              <a:off x="568" y="2496"/>
              <a:ext cx="0" cy="393"/>
            </a:xfrm>
            <a:prstGeom prst="line">
              <a:avLst/>
            </a:prstGeom>
            <a:noFill/>
            <a:ln w="9525">
              <a:solidFill>
                <a:srgbClr val="C0C0C0"/>
              </a:solidFill>
              <a:round/>
              <a:headEnd/>
              <a:tailEnd/>
            </a:ln>
          </p:spPr>
          <p:txBody>
            <a:bodyPr/>
            <a:lstStyle/>
            <a:p>
              <a:endParaRPr lang="zh-CN" altLang="en-US"/>
            </a:p>
          </p:txBody>
        </p:sp>
        <p:sp>
          <p:nvSpPr>
            <p:cNvPr id="8364" name="Line 213"/>
            <p:cNvSpPr>
              <a:spLocks noChangeShapeType="1"/>
            </p:cNvSpPr>
            <p:nvPr/>
          </p:nvSpPr>
          <p:spPr bwMode="auto">
            <a:xfrm>
              <a:off x="568" y="2490"/>
              <a:ext cx="104" cy="0"/>
            </a:xfrm>
            <a:prstGeom prst="line">
              <a:avLst/>
            </a:prstGeom>
            <a:noFill/>
            <a:ln w="9525">
              <a:solidFill>
                <a:srgbClr val="C0C0C0"/>
              </a:solidFill>
              <a:round/>
              <a:headEnd/>
              <a:tailEnd/>
            </a:ln>
          </p:spPr>
          <p:txBody>
            <a:bodyPr/>
            <a:lstStyle/>
            <a:p>
              <a:endParaRPr lang="zh-CN" altLang="en-US"/>
            </a:p>
          </p:txBody>
        </p:sp>
        <p:sp>
          <p:nvSpPr>
            <p:cNvPr id="8365" name="Line 214"/>
            <p:cNvSpPr>
              <a:spLocks noChangeShapeType="1"/>
            </p:cNvSpPr>
            <p:nvPr/>
          </p:nvSpPr>
          <p:spPr bwMode="auto">
            <a:xfrm>
              <a:off x="676" y="2490"/>
              <a:ext cx="0" cy="136"/>
            </a:xfrm>
            <a:prstGeom prst="line">
              <a:avLst/>
            </a:prstGeom>
            <a:noFill/>
            <a:ln w="9525">
              <a:solidFill>
                <a:srgbClr val="C0C0C0"/>
              </a:solidFill>
              <a:round/>
              <a:headEnd/>
              <a:tailEnd/>
            </a:ln>
          </p:spPr>
          <p:txBody>
            <a:bodyPr/>
            <a:lstStyle/>
            <a:p>
              <a:endParaRPr lang="zh-CN" altLang="en-US"/>
            </a:p>
          </p:txBody>
        </p:sp>
        <p:sp>
          <p:nvSpPr>
            <p:cNvPr id="8366" name="Line 215"/>
            <p:cNvSpPr>
              <a:spLocks noChangeShapeType="1"/>
            </p:cNvSpPr>
            <p:nvPr/>
          </p:nvSpPr>
          <p:spPr bwMode="auto">
            <a:xfrm>
              <a:off x="676" y="2624"/>
              <a:ext cx="808" cy="0"/>
            </a:xfrm>
            <a:prstGeom prst="line">
              <a:avLst/>
            </a:prstGeom>
            <a:noFill/>
            <a:ln w="9525">
              <a:solidFill>
                <a:srgbClr val="C0C0C0"/>
              </a:solidFill>
              <a:round/>
              <a:headEnd/>
              <a:tailEnd/>
            </a:ln>
          </p:spPr>
          <p:txBody>
            <a:bodyPr/>
            <a:lstStyle/>
            <a:p>
              <a:endParaRPr lang="zh-CN" altLang="en-US"/>
            </a:p>
          </p:txBody>
        </p:sp>
        <p:sp>
          <p:nvSpPr>
            <p:cNvPr id="8367" name="Line 216"/>
            <p:cNvSpPr>
              <a:spLocks noChangeShapeType="1"/>
            </p:cNvSpPr>
            <p:nvPr/>
          </p:nvSpPr>
          <p:spPr bwMode="auto">
            <a:xfrm>
              <a:off x="1482" y="2416"/>
              <a:ext cx="0" cy="208"/>
            </a:xfrm>
            <a:prstGeom prst="line">
              <a:avLst/>
            </a:prstGeom>
            <a:noFill/>
            <a:ln w="9525">
              <a:solidFill>
                <a:srgbClr val="C0C0C0"/>
              </a:solidFill>
              <a:round/>
              <a:headEnd/>
              <a:tailEnd/>
            </a:ln>
          </p:spPr>
          <p:txBody>
            <a:bodyPr/>
            <a:lstStyle/>
            <a:p>
              <a:endParaRPr lang="zh-CN" altLang="en-US"/>
            </a:p>
          </p:txBody>
        </p:sp>
        <p:sp>
          <p:nvSpPr>
            <p:cNvPr id="8368" name="Line 217"/>
            <p:cNvSpPr>
              <a:spLocks noChangeShapeType="1"/>
            </p:cNvSpPr>
            <p:nvPr/>
          </p:nvSpPr>
          <p:spPr bwMode="auto">
            <a:xfrm>
              <a:off x="1486" y="2416"/>
              <a:ext cx="728" cy="0"/>
            </a:xfrm>
            <a:prstGeom prst="line">
              <a:avLst/>
            </a:prstGeom>
            <a:noFill/>
            <a:ln w="9525">
              <a:solidFill>
                <a:srgbClr val="C0C0C0"/>
              </a:solidFill>
              <a:round/>
              <a:headEnd/>
              <a:tailEnd/>
            </a:ln>
          </p:spPr>
          <p:txBody>
            <a:bodyPr/>
            <a:lstStyle/>
            <a:p>
              <a:endParaRPr lang="zh-CN" altLang="en-US"/>
            </a:p>
          </p:txBody>
        </p:sp>
        <p:sp>
          <p:nvSpPr>
            <p:cNvPr id="8369" name="Line 218"/>
            <p:cNvSpPr>
              <a:spLocks noChangeShapeType="1"/>
            </p:cNvSpPr>
            <p:nvPr/>
          </p:nvSpPr>
          <p:spPr bwMode="auto">
            <a:xfrm>
              <a:off x="2214" y="2420"/>
              <a:ext cx="0" cy="80"/>
            </a:xfrm>
            <a:prstGeom prst="line">
              <a:avLst/>
            </a:prstGeom>
            <a:noFill/>
            <a:ln w="9525">
              <a:solidFill>
                <a:srgbClr val="C0C0C0"/>
              </a:solidFill>
              <a:round/>
              <a:headEnd/>
              <a:tailEnd/>
            </a:ln>
          </p:spPr>
          <p:txBody>
            <a:bodyPr/>
            <a:lstStyle/>
            <a:p>
              <a:endParaRPr lang="zh-CN" altLang="en-US"/>
            </a:p>
          </p:txBody>
        </p:sp>
        <p:sp>
          <p:nvSpPr>
            <p:cNvPr id="8370" name="Line 219"/>
            <p:cNvSpPr>
              <a:spLocks noChangeShapeType="1"/>
            </p:cNvSpPr>
            <p:nvPr/>
          </p:nvSpPr>
          <p:spPr bwMode="auto">
            <a:xfrm>
              <a:off x="2212" y="2500"/>
              <a:ext cx="120" cy="0"/>
            </a:xfrm>
            <a:prstGeom prst="line">
              <a:avLst/>
            </a:prstGeom>
            <a:noFill/>
            <a:ln w="9525">
              <a:solidFill>
                <a:srgbClr val="C0C0C0"/>
              </a:solidFill>
              <a:round/>
              <a:headEnd/>
              <a:tailEnd/>
            </a:ln>
          </p:spPr>
          <p:txBody>
            <a:bodyPr/>
            <a:lstStyle/>
            <a:p>
              <a:endParaRPr lang="zh-CN" altLang="en-US"/>
            </a:p>
          </p:txBody>
        </p:sp>
        <p:sp>
          <p:nvSpPr>
            <p:cNvPr id="8371" name="Line 220"/>
            <p:cNvSpPr>
              <a:spLocks noChangeShapeType="1"/>
            </p:cNvSpPr>
            <p:nvPr/>
          </p:nvSpPr>
          <p:spPr bwMode="auto">
            <a:xfrm>
              <a:off x="2336" y="2498"/>
              <a:ext cx="0" cy="392"/>
            </a:xfrm>
            <a:prstGeom prst="line">
              <a:avLst/>
            </a:prstGeom>
            <a:noFill/>
            <a:ln w="9525">
              <a:solidFill>
                <a:srgbClr val="C0C0C0"/>
              </a:solidFill>
              <a:round/>
              <a:headEnd/>
              <a:tailEnd/>
            </a:ln>
          </p:spPr>
          <p:txBody>
            <a:bodyPr/>
            <a:lstStyle/>
            <a:p>
              <a:endParaRPr lang="zh-CN" altLang="en-US"/>
            </a:p>
          </p:txBody>
        </p:sp>
        <p:sp>
          <p:nvSpPr>
            <p:cNvPr id="8372" name="Line 221"/>
            <p:cNvSpPr>
              <a:spLocks noChangeShapeType="1"/>
            </p:cNvSpPr>
            <p:nvPr/>
          </p:nvSpPr>
          <p:spPr bwMode="auto">
            <a:xfrm flipH="1">
              <a:off x="568" y="2888"/>
              <a:ext cx="1768" cy="0"/>
            </a:xfrm>
            <a:prstGeom prst="line">
              <a:avLst/>
            </a:prstGeom>
            <a:noFill/>
            <a:ln w="9525">
              <a:solidFill>
                <a:srgbClr val="C0C0C0"/>
              </a:solidFill>
              <a:round/>
              <a:headEnd/>
              <a:tailEnd/>
            </a:ln>
          </p:spPr>
          <p:txBody>
            <a:bodyPr/>
            <a:lstStyle/>
            <a:p>
              <a:endParaRPr lang="zh-CN" altLang="en-US"/>
            </a:p>
          </p:txBody>
        </p:sp>
        <p:grpSp>
          <p:nvGrpSpPr>
            <p:cNvPr id="29" name="Group 222"/>
            <p:cNvGrpSpPr>
              <a:grpSpLocks/>
            </p:cNvGrpSpPr>
            <p:nvPr/>
          </p:nvGrpSpPr>
          <p:grpSpPr bwMode="auto">
            <a:xfrm>
              <a:off x="594" y="2696"/>
              <a:ext cx="110" cy="116"/>
              <a:chOff x="2882" y="1632"/>
              <a:chExt cx="110" cy="116"/>
            </a:xfrm>
          </p:grpSpPr>
          <p:sp>
            <p:nvSpPr>
              <p:cNvPr id="8397" name="Oval 223"/>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98" name="Line 224"/>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399" name="Line 225"/>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30" name="Group 226"/>
            <p:cNvGrpSpPr>
              <a:grpSpLocks/>
            </p:cNvGrpSpPr>
            <p:nvPr/>
          </p:nvGrpSpPr>
          <p:grpSpPr bwMode="auto">
            <a:xfrm>
              <a:off x="2186" y="2688"/>
              <a:ext cx="110" cy="116"/>
              <a:chOff x="2882" y="1632"/>
              <a:chExt cx="110" cy="116"/>
            </a:xfrm>
          </p:grpSpPr>
          <p:sp>
            <p:nvSpPr>
              <p:cNvPr id="8394" name="Oval 227"/>
              <p:cNvSpPr>
                <a:spLocks noChangeArrowheads="1"/>
              </p:cNvSpPr>
              <p:nvPr/>
            </p:nvSpPr>
            <p:spPr bwMode="auto">
              <a:xfrm>
                <a:off x="2888" y="1640"/>
                <a:ext cx="104" cy="108"/>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95" name="Line 228"/>
              <p:cNvSpPr>
                <a:spLocks noChangeShapeType="1"/>
              </p:cNvSpPr>
              <p:nvPr/>
            </p:nvSpPr>
            <p:spPr bwMode="auto">
              <a:xfrm>
                <a:off x="2882" y="1686"/>
                <a:ext cx="100" cy="0"/>
              </a:xfrm>
              <a:prstGeom prst="line">
                <a:avLst/>
              </a:prstGeom>
              <a:noFill/>
              <a:ln w="9525">
                <a:solidFill>
                  <a:srgbClr val="C0C0C0"/>
                </a:solidFill>
                <a:round/>
                <a:headEnd/>
                <a:tailEnd/>
              </a:ln>
            </p:spPr>
            <p:txBody>
              <a:bodyPr/>
              <a:lstStyle/>
              <a:p>
                <a:endParaRPr lang="zh-CN" altLang="en-US"/>
              </a:p>
            </p:txBody>
          </p:sp>
          <p:sp>
            <p:nvSpPr>
              <p:cNvPr id="8396" name="Line 229"/>
              <p:cNvSpPr>
                <a:spLocks noChangeShapeType="1"/>
              </p:cNvSpPr>
              <p:nvPr/>
            </p:nvSpPr>
            <p:spPr bwMode="auto">
              <a:xfrm>
                <a:off x="2932" y="1632"/>
                <a:ext cx="0" cy="106"/>
              </a:xfrm>
              <a:prstGeom prst="line">
                <a:avLst/>
              </a:prstGeom>
              <a:noFill/>
              <a:ln w="9525">
                <a:solidFill>
                  <a:srgbClr val="C0C0C0"/>
                </a:solidFill>
                <a:round/>
                <a:headEnd/>
                <a:tailEnd/>
              </a:ln>
            </p:spPr>
            <p:txBody>
              <a:bodyPr/>
              <a:lstStyle/>
              <a:p>
                <a:endParaRPr lang="zh-CN" altLang="en-US"/>
              </a:p>
            </p:txBody>
          </p:sp>
        </p:grpSp>
        <p:grpSp>
          <p:nvGrpSpPr>
            <p:cNvPr id="31" name="Group 230"/>
            <p:cNvGrpSpPr>
              <a:grpSpLocks/>
            </p:cNvGrpSpPr>
            <p:nvPr/>
          </p:nvGrpSpPr>
          <p:grpSpPr bwMode="auto">
            <a:xfrm>
              <a:off x="1944" y="2712"/>
              <a:ext cx="120" cy="104"/>
              <a:chOff x="4208" y="1144"/>
              <a:chExt cx="120" cy="104"/>
            </a:xfrm>
          </p:grpSpPr>
          <p:sp>
            <p:nvSpPr>
              <p:cNvPr id="8392" name="Rectangle 231"/>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93" name="Rectangle 232"/>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192" name="Group 233"/>
            <p:cNvGrpSpPr>
              <a:grpSpLocks/>
            </p:cNvGrpSpPr>
            <p:nvPr/>
          </p:nvGrpSpPr>
          <p:grpSpPr bwMode="auto">
            <a:xfrm>
              <a:off x="788" y="2601"/>
              <a:ext cx="469" cy="381"/>
              <a:chOff x="788" y="2601"/>
              <a:chExt cx="469" cy="381"/>
            </a:xfrm>
          </p:grpSpPr>
          <p:grpSp>
            <p:nvGrpSpPr>
              <p:cNvPr id="8193" name="Group 234"/>
              <p:cNvGrpSpPr>
                <a:grpSpLocks/>
              </p:cNvGrpSpPr>
              <p:nvPr/>
            </p:nvGrpSpPr>
            <p:grpSpPr bwMode="auto">
              <a:xfrm>
                <a:off x="808" y="2696"/>
                <a:ext cx="424" cy="144"/>
                <a:chOff x="3072" y="1128"/>
                <a:chExt cx="424" cy="144"/>
              </a:xfrm>
            </p:grpSpPr>
            <p:sp>
              <p:nvSpPr>
                <p:cNvPr id="8388" name="Rectangle 235"/>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89" name="Rectangle 236"/>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90" name="Line 237"/>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391" name="Line 238"/>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386" name="Text Box 239"/>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387" name="Text Box 240"/>
              <p:cNvSpPr txBox="1">
                <a:spLocks noChangeArrowheads="1"/>
              </p:cNvSpPr>
              <p:nvPr/>
            </p:nvSpPr>
            <p:spPr bwMode="auto">
              <a:xfrm>
                <a:off x="788" y="2810"/>
                <a:ext cx="469"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nvGrpSpPr>
            <p:cNvPr id="8194" name="Group 241"/>
            <p:cNvGrpSpPr>
              <a:grpSpLocks/>
            </p:cNvGrpSpPr>
            <p:nvPr/>
          </p:nvGrpSpPr>
          <p:grpSpPr bwMode="auto">
            <a:xfrm>
              <a:off x="1301" y="2601"/>
              <a:ext cx="470" cy="381"/>
              <a:chOff x="787" y="2601"/>
              <a:chExt cx="470" cy="381"/>
            </a:xfrm>
          </p:grpSpPr>
          <p:grpSp>
            <p:nvGrpSpPr>
              <p:cNvPr id="8195" name="Group 242"/>
              <p:cNvGrpSpPr>
                <a:grpSpLocks/>
              </p:cNvGrpSpPr>
              <p:nvPr/>
            </p:nvGrpSpPr>
            <p:grpSpPr bwMode="auto">
              <a:xfrm>
                <a:off x="808" y="2696"/>
                <a:ext cx="424" cy="144"/>
                <a:chOff x="3072" y="1128"/>
                <a:chExt cx="424" cy="144"/>
              </a:xfrm>
            </p:grpSpPr>
            <p:sp>
              <p:nvSpPr>
                <p:cNvPr id="8381" name="Rectangle 243"/>
                <p:cNvSpPr>
                  <a:spLocks noChangeArrowheads="1"/>
                </p:cNvSpPr>
                <p:nvPr/>
              </p:nvSpPr>
              <p:spPr bwMode="auto">
                <a:xfrm>
                  <a:off x="3072" y="1128"/>
                  <a:ext cx="424" cy="14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82" name="Rectangle 244"/>
                <p:cNvSpPr>
                  <a:spLocks noChangeArrowheads="1"/>
                </p:cNvSpPr>
                <p:nvPr/>
              </p:nvSpPr>
              <p:spPr bwMode="auto">
                <a:xfrm>
                  <a:off x="3096" y="1149"/>
                  <a:ext cx="375" cy="105"/>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83" name="Line 245"/>
                <p:cNvSpPr>
                  <a:spLocks noChangeShapeType="1"/>
                </p:cNvSpPr>
                <p:nvPr/>
              </p:nvSpPr>
              <p:spPr bwMode="auto">
                <a:xfrm>
                  <a:off x="3129" y="1179"/>
                  <a:ext cx="306" cy="0"/>
                </a:xfrm>
                <a:prstGeom prst="line">
                  <a:avLst/>
                </a:prstGeom>
                <a:noFill/>
                <a:ln w="57150">
                  <a:solidFill>
                    <a:srgbClr val="C0C0C0"/>
                  </a:solidFill>
                  <a:round/>
                  <a:headEnd/>
                  <a:tailEnd/>
                </a:ln>
              </p:spPr>
              <p:txBody>
                <a:bodyPr/>
                <a:lstStyle/>
                <a:p>
                  <a:endParaRPr lang="zh-CN" altLang="en-US"/>
                </a:p>
              </p:txBody>
            </p:sp>
            <p:sp>
              <p:nvSpPr>
                <p:cNvPr id="8384" name="Line 246"/>
                <p:cNvSpPr>
                  <a:spLocks noChangeShapeType="1"/>
                </p:cNvSpPr>
                <p:nvPr/>
              </p:nvSpPr>
              <p:spPr bwMode="auto">
                <a:xfrm>
                  <a:off x="3130" y="1222"/>
                  <a:ext cx="306" cy="0"/>
                </a:xfrm>
                <a:prstGeom prst="line">
                  <a:avLst/>
                </a:prstGeom>
                <a:noFill/>
                <a:ln w="57150">
                  <a:solidFill>
                    <a:srgbClr val="C0C0C0"/>
                  </a:solidFill>
                  <a:round/>
                  <a:headEnd/>
                  <a:tailEnd/>
                </a:ln>
              </p:spPr>
              <p:txBody>
                <a:bodyPr/>
                <a:lstStyle/>
                <a:p>
                  <a:endParaRPr lang="zh-CN" altLang="en-US"/>
                </a:p>
              </p:txBody>
            </p:sp>
          </p:grpSp>
          <p:sp>
            <p:nvSpPr>
              <p:cNvPr id="8379" name="Text Box 247"/>
              <p:cNvSpPr txBox="1">
                <a:spLocks noChangeArrowheads="1"/>
              </p:cNvSpPr>
              <p:nvPr/>
            </p:nvSpPr>
            <p:spPr bwMode="auto">
              <a:xfrm>
                <a:off x="816" y="2601"/>
                <a:ext cx="386"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CH0-IN</a:t>
                </a:r>
              </a:p>
            </p:txBody>
          </p:sp>
          <p:sp>
            <p:nvSpPr>
              <p:cNvPr id="8380" name="Text Box 248"/>
              <p:cNvSpPr txBox="1">
                <a:spLocks noChangeArrowheads="1"/>
              </p:cNvSpPr>
              <p:nvPr/>
            </p:nvSpPr>
            <p:spPr bwMode="auto">
              <a:xfrm>
                <a:off x="787" y="2810"/>
                <a:ext cx="470" cy="172"/>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CH0-OUT</a:t>
                </a:r>
              </a:p>
            </p:txBody>
          </p:sp>
        </p:grpSp>
      </p:grpSp>
      <p:sp>
        <p:nvSpPr>
          <p:cNvPr id="477" name="Freeform 251"/>
          <p:cNvSpPr>
            <a:spLocks/>
          </p:cNvSpPr>
          <p:nvPr/>
        </p:nvSpPr>
        <p:spPr bwMode="auto">
          <a:xfrm>
            <a:off x="1606550" y="2948003"/>
            <a:ext cx="460375" cy="530225"/>
          </a:xfrm>
          <a:custGeom>
            <a:avLst/>
            <a:gdLst>
              <a:gd name="T0" fmla="*/ 2147483647 w 340"/>
              <a:gd name="T1" fmla="*/ 0 h 424"/>
              <a:gd name="T2" fmla="*/ 2147483647 w 340"/>
              <a:gd name="T3" fmla="*/ 2147483647 h 424"/>
              <a:gd name="T4" fmla="*/ 2147483647 w 340"/>
              <a:gd name="T5" fmla="*/ 2147483647 h 424"/>
              <a:gd name="T6" fmla="*/ 0 60000 65536"/>
              <a:gd name="T7" fmla="*/ 0 60000 65536"/>
              <a:gd name="T8" fmla="*/ 0 60000 65536"/>
              <a:gd name="T9" fmla="*/ 0 w 340"/>
              <a:gd name="T10" fmla="*/ 0 h 424"/>
              <a:gd name="T11" fmla="*/ 340 w 340"/>
              <a:gd name="T12" fmla="*/ 424 h 424"/>
            </a:gdLst>
            <a:ahLst/>
            <a:cxnLst>
              <a:cxn ang="T6">
                <a:pos x="T0" y="T1"/>
              </a:cxn>
              <a:cxn ang="T7">
                <a:pos x="T2" y="T3"/>
              </a:cxn>
              <a:cxn ang="T8">
                <a:pos x="T4" y="T5"/>
              </a:cxn>
            </a:cxnLst>
            <a:rect l="T9" t="T10" r="T11" b="T12"/>
            <a:pathLst>
              <a:path w="340" h="424">
                <a:moveTo>
                  <a:pt x="316" y="0"/>
                </a:moveTo>
                <a:cubicBezTo>
                  <a:pt x="158" y="64"/>
                  <a:pt x="0" y="129"/>
                  <a:pt x="4" y="200"/>
                </a:cubicBezTo>
                <a:cubicBezTo>
                  <a:pt x="8" y="271"/>
                  <a:pt x="284" y="387"/>
                  <a:pt x="340" y="424"/>
                </a:cubicBezTo>
              </a:path>
            </a:pathLst>
          </a:custGeom>
          <a:noFill/>
          <a:ln w="9525">
            <a:solidFill>
              <a:schemeClr val="accent2"/>
            </a:solidFill>
            <a:round/>
            <a:headEnd/>
            <a:tailEnd/>
          </a:ln>
        </p:spPr>
        <p:txBody>
          <a:bodyPr/>
          <a:lstStyle/>
          <a:p>
            <a:pPr algn="ctr">
              <a:spcBef>
                <a:spcPct val="50000"/>
              </a:spcBef>
            </a:pPr>
            <a:endParaRPr lang="zh-CN" altLang="en-US"/>
          </a:p>
        </p:txBody>
      </p:sp>
      <p:graphicFrame>
        <p:nvGraphicFramePr>
          <p:cNvPr id="478" name="Object 255"/>
          <p:cNvGraphicFramePr>
            <a:graphicFrameLocks noChangeAspect="1"/>
          </p:cNvGraphicFramePr>
          <p:nvPr/>
        </p:nvGraphicFramePr>
        <p:xfrm>
          <a:off x="2879725" y="2916253"/>
          <a:ext cx="503238" cy="617538"/>
        </p:xfrm>
        <a:graphic>
          <a:graphicData uri="http://schemas.openxmlformats.org/presentationml/2006/ole">
            <p:oleObj spid="_x0000_s473090" name="Visio" r:id="rId4" imgW="591312" imgH="724281" progId="Visio.Drawing.11">
              <p:embed/>
            </p:oleObj>
          </a:graphicData>
        </a:graphic>
      </p:graphicFrame>
      <p:sp>
        <p:nvSpPr>
          <p:cNvPr id="479" name="Freeform 256"/>
          <p:cNvSpPr>
            <a:spLocks/>
          </p:cNvSpPr>
          <p:nvPr/>
        </p:nvSpPr>
        <p:spPr bwMode="auto">
          <a:xfrm>
            <a:off x="1631950" y="3875103"/>
            <a:ext cx="460375" cy="530225"/>
          </a:xfrm>
          <a:custGeom>
            <a:avLst/>
            <a:gdLst>
              <a:gd name="T0" fmla="*/ 2147483647 w 340"/>
              <a:gd name="T1" fmla="*/ 0 h 424"/>
              <a:gd name="T2" fmla="*/ 2147483647 w 340"/>
              <a:gd name="T3" fmla="*/ 2147483647 h 424"/>
              <a:gd name="T4" fmla="*/ 2147483647 w 340"/>
              <a:gd name="T5" fmla="*/ 2147483647 h 424"/>
              <a:gd name="T6" fmla="*/ 0 60000 65536"/>
              <a:gd name="T7" fmla="*/ 0 60000 65536"/>
              <a:gd name="T8" fmla="*/ 0 60000 65536"/>
              <a:gd name="T9" fmla="*/ 0 w 340"/>
              <a:gd name="T10" fmla="*/ 0 h 424"/>
              <a:gd name="T11" fmla="*/ 340 w 340"/>
              <a:gd name="T12" fmla="*/ 424 h 424"/>
            </a:gdLst>
            <a:ahLst/>
            <a:cxnLst>
              <a:cxn ang="T6">
                <a:pos x="T0" y="T1"/>
              </a:cxn>
              <a:cxn ang="T7">
                <a:pos x="T2" y="T3"/>
              </a:cxn>
              <a:cxn ang="T8">
                <a:pos x="T4" y="T5"/>
              </a:cxn>
            </a:cxnLst>
            <a:rect l="T9" t="T10" r="T11" b="T12"/>
            <a:pathLst>
              <a:path w="340" h="424">
                <a:moveTo>
                  <a:pt x="316" y="0"/>
                </a:moveTo>
                <a:cubicBezTo>
                  <a:pt x="158" y="64"/>
                  <a:pt x="0" y="129"/>
                  <a:pt x="4" y="200"/>
                </a:cubicBezTo>
                <a:cubicBezTo>
                  <a:pt x="8" y="271"/>
                  <a:pt x="284" y="387"/>
                  <a:pt x="340" y="424"/>
                </a:cubicBezTo>
              </a:path>
            </a:pathLst>
          </a:custGeom>
          <a:noFill/>
          <a:ln w="9525">
            <a:solidFill>
              <a:schemeClr val="accent2"/>
            </a:solidFill>
            <a:round/>
            <a:headEnd/>
            <a:tailEnd/>
          </a:ln>
        </p:spPr>
        <p:txBody>
          <a:bodyPr/>
          <a:lstStyle/>
          <a:p>
            <a:pPr algn="ctr">
              <a:spcBef>
                <a:spcPct val="50000"/>
              </a:spcBef>
            </a:pPr>
            <a:endParaRPr lang="zh-CN" altLang="en-US"/>
          </a:p>
        </p:txBody>
      </p:sp>
      <p:graphicFrame>
        <p:nvGraphicFramePr>
          <p:cNvPr id="480" name="Object 257"/>
          <p:cNvGraphicFramePr>
            <a:graphicFrameLocks noChangeAspect="1"/>
          </p:cNvGraphicFramePr>
          <p:nvPr/>
        </p:nvGraphicFramePr>
        <p:xfrm>
          <a:off x="2943225" y="3830653"/>
          <a:ext cx="503238" cy="617538"/>
        </p:xfrm>
        <a:graphic>
          <a:graphicData uri="http://schemas.openxmlformats.org/presentationml/2006/ole">
            <p:oleObj spid="_x0000_s473091" name="Visio" r:id="rId5" imgW="591312" imgH="724281" progId="Visio.Drawing.11">
              <p:embed/>
            </p:oleObj>
          </a:graphicData>
        </a:graphic>
      </p:graphicFrame>
      <p:sp>
        <p:nvSpPr>
          <p:cNvPr id="481" name="Freeform 258"/>
          <p:cNvSpPr>
            <a:spLocks/>
          </p:cNvSpPr>
          <p:nvPr/>
        </p:nvSpPr>
        <p:spPr bwMode="auto">
          <a:xfrm>
            <a:off x="1619250" y="4789503"/>
            <a:ext cx="460375" cy="530225"/>
          </a:xfrm>
          <a:custGeom>
            <a:avLst/>
            <a:gdLst>
              <a:gd name="T0" fmla="*/ 2147483647 w 340"/>
              <a:gd name="T1" fmla="*/ 0 h 424"/>
              <a:gd name="T2" fmla="*/ 2147483647 w 340"/>
              <a:gd name="T3" fmla="*/ 2147483647 h 424"/>
              <a:gd name="T4" fmla="*/ 2147483647 w 340"/>
              <a:gd name="T5" fmla="*/ 2147483647 h 424"/>
              <a:gd name="T6" fmla="*/ 0 60000 65536"/>
              <a:gd name="T7" fmla="*/ 0 60000 65536"/>
              <a:gd name="T8" fmla="*/ 0 60000 65536"/>
              <a:gd name="T9" fmla="*/ 0 w 340"/>
              <a:gd name="T10" fmla="*/ 0 h 424"/>
              <a:gd name="T11" fmla="*/ 340 w 340"/>
              <a:gd name="T12" fmla="*/ 424 h 424"/>
            </a:gdLst>
            <a:ahLst/>
            <a:cxnLst>
              <a:cxn ang="T6">
                <a:pos x="T0" y="T1"/>
              </a:cxn>
              <a:cxn ang="T7">
                <a:pos x="T2" y="T3"/>
              </a:cxn>
              <a:cxn ang="T8">
                <a:pos x="T4" y="T5"/>
              </a:cxn>
            </a:cxnLst>
            <a:rect l="T9" t="T10" r="T11" b="T12"/>
            <a:pathLst>
              <a:path w="340" h="424">
                <a:moveTo>
                  <a:pt x="316" y="0"/>
                </a:moveTo>
                <a:cubicBezTo>
                  <a:pt x="158" y="64"/>
                  <a:pt x="0" y="129"/>
                  <a:pt x="4" y="200"/>
                </a:cubicBezTo>
                <a:cubicBezTo>
                  <a:pt x="8" y="271"/>
                  <a:pt x="284" y="387"/>
                  <a:pt x="340" y="424"/>
                </a:cubicBezTo>
              </a:path>
            </a:pathLst>
          </a:custGeom>
          <a:noFill/>
          <a:ln w="9525">
            <a:solidFill>
              <a:schemeClr val="accent2"/>
            </a:solidFill>
            <a:round/>
            <a:headEnd/>
            <a:tailEnd/>
          </a:ln>
        </p:spPr>
        <p:txBody>
          <a:bodyPr/>
          <a:lstStyle/>
          <a:p>
            <a:pPr algn="ctr">
              <a:spcBef>
                <a:spcPct val="50000"/>
              </a:spcBef>
            </a:pPr>
            <a:endParaRPr lang="zh-CN" altLang="en-US"/>
          </a:p>
        </p:txBody>
      </p:sp>
      <p:graphicFrame>
        <p:nvGraphicFramePr>
          <p:cNvPr id="482" name="Object 259"/>
          <p:cNvGraphicFramePr>
            <a:graphicFrameLocks noChangeAspect="1"/>
          </p:cNvGraphicFramePr>
          <p:nvPr/>
        </p:nvGraphicFramePr>
        <p:xfrm>
          <a:off x="2943225" y="4732353"/>
          <a:ext cx="503238" cy="617538"/>
        </p:xfrm>
        <a:graphic>
          <a:graphicData uri="http://schemas.openxmlformats.org/presentationml/2006/ole">
            <p:oleObj spid="_x0000_s473092" name="Visio" r:id="rId6" imgW="591312" imgH="724281" progId="Visio.Drawing.11">
              <p:embed/>
            </p:oleObj>
          </a:graphicData>
        </a:graphic>
      </p:graphicFrame>
      <p:grpSp>
        <p:nvGrpSpPr>
          <p:cNvPr id="8196" name="Group 429"/>
          <p:cNvGrpSpPr>
            <a:grpSpLocks/>
          </p:cNvGrpSpPr>
          <p:nvPr/>
        </p:nvGrpSpPr>
        <p:grpSpPr bwMode="auto">
          <a:xfrm>
            <a:off x="5270500" y="2314591"/>
            <a:ext cx="2413000" cy="660400"/>
            <a:chOff x="2888" y="2337"/>
            <a:chExt cx="1784" cy="528"/>
          </a:xfrm>
        </p:grpSpPr>
        <p:grpSp>
          <p:nvGrpSpPr>
            <p:cNvPr id="8208" name="Group 339"/>
            <p:cNvGrpSpPr>
              <a:grpSpLocks/>
            </p:cNvGrpSpPr>
            <p:nvPr/>
          </p:nvGrpSpPr>
          <p:grpSpPr bwMode="auto">
            <a:xfrm>
              <a:off x="2888" y="2368"/>
              <a:ext cx="1784" cy="416"/>
              <a:chOff x="2888" y="2992"/>
              <a:chExt cx="1784" cy="416"/>
            </a:xfrm>
          </p:grpSpPr>
          <p:sp>
            <p:nvSpPr>
              <p:cNvPr id="8331" name="Rectangle 266"/>
              <p:cNvSpPr>
                <a:spLocks noChangeArrowheads="1"/>
              </p:cNvSpPr>
              <p:nvPr/>
            </p:nvSpPr>
            <p:spPr bwMode="auto">
              <a:xfrm>
                <a:off x="2888" y="2992"/>
                <a:ext cx="1784" cy="41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32" name="Line 267"/>
              <p:cNvSpPr>
                <a:spLocks noChangeShapeType="1"/>
              </p:cNvSpPr>
              <p:nvPr/>
            </p:nvSpPr>
            <p:spPr bwMode="auto">
              <a:xfrm>
                <a:off x="2889" y="3203"/>
                <a:ext cx="1783" cy="0"/>
              </a:xfrm>
              <a:prstGeom prst="line">
                <a:avLst/>
              </a:prstGeom>
              <a:noFill/>
              <a:ln w="9525">
                <a:solidFill>
                  <a:srgbClr val="C0C0C0"/>
                </a:solidFill>
                <a:round/>
                <a:headEnd/>
                <a:tailEnd/>
              </a:ln>
            </p:spPr>
            <p:txBody>
              <a:bodyPr/>
              <a:lstStyle/>
              <a:p>
                <a:endParaRPr lang="zh-CN" altLang="en-US"/>
              </a:p>
            </p:txBody>
          </p:sp>
          <p:grpSp>
            <p:nvGrpSpPr>
              <p:cNvPr id="8209" name="Group 270"/>
              <p:cNvGrpSpPr>
                <a:grpSpLocks/>
              </p:cNvGrpSpPr>
              <p:nvPr/>
            </p:nvGrpSpPr>
            <p:grpSpPr bwMode="auto">
              <a:xfrm>
                <a:off x="3016" y="3264"/>
                <a:ext cx="144" cy="64"/>
                <a:chOff x="3080" y="2536"/>
                <a:chExt cx="144" cy="64"/>
              </a:xfrm>
            </p:grpSpPr>
            <p:sp>
              <p:nvSpPr>
                <p:cNvPr id="8361" name="Rectangle 268"/>
                <p:cNvSpPr>
                  <a:spLocks noChangeArrowheads="1"/>
                </p:cNvSpPr>
                <p:nvPr/>
              </p:nvSpPr>
              <p:spPr bwMode="auto">
                <a:xfrm>
                  <a:off x="3080" y="2536"/>
                  <a:ext cx="72" cy="6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62" name="Rectangle 269"/>
                <p:cNvSpPr>
                  <a:spLocks noChangeArrowheads="1"/>
                </p:cNvSpPr>
                <p:nvPr/>
              </p:nvSpPr>
              <p:spPr bwMode="auto">
                <a:xfrm>
                  <a:off x="3152" y="2536"/>
                  <a:ext cx="72" cy="6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210" name="Group 271"/>
              <p:cNvGrpSpPr>
                <a:grpSpLocks/>
              </p:cNvGrpSpPr>
              <p:nvPr/>
            </p:nvGrpSpPr>
            <p:grpSpPr bwMode="auto">
              <a:xfrm>
                <a:off x="3016" y="3064"/>
                <a:ext cx="144" cy="64"/>
                <a:chOff x="3080" y="2536"/>
                <a:chExt cx="144" cy="64"/>
              </a:xfrm>
            </p:grpSpPr>
            <p:sp>
              <p:nvSpPr>
                <p:cNvPr id="8359" name="Rectangle 272"/>
                <p:cNvSpPr>
                  <a:spLocks noChangeArrowheads="1"/>
                </p:cNvSpPr>
                <p:nvPr/>
              </p:nvSpPr>
              <p:spPr bwMode="auto">
                <a:xfrm>
                  <a:off x="3080" y="2536"/>
                  <a:ext cx="72" cy="6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60" name="Rectangle 273"/>
                <p:cNvSpPr>
                  <a:spLocks noChangeArrowheads="1"/>
                </p:cNvSpPr>
                <p:nvPr/>
              </p:nvSpPr>
              <p:spPr bwMode="auto">
                <a:xfrm>
                  <a:off x="3152" y="2536"/>
                  <a:ext cx="72" cy="6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sp>
            <p:nvSpPr>
              <p:cNvPr id="8335" name="AutoShape 274"/>
              <p:cNvSpPr>
                <a:spLocks noChangeArrowheads="1"/>
              </p:cNvSpPr>
              <p:nvPr/>
            </p:nvSpPr>
            <p:spPr bwMode="auto">
              <a:xfrm>
                <a:off x="3408" y="3067"/>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pSp>
            <p:nvGrpSpPr>
              <p:cNvPr id="8211" name="Group 315"/>
              <p:cNvGrpSpPr>
                <a:grpSpLocks/>
              </p:cNvGrpSpPr>
              <p:nvPr/>
            </p:nvGrpSpPr>
            <p:grpSpPr bwMode="auto">
              <a:xfrm>
                <a:off x="3591" y="3110"/>
                <a:ext cx="62" cy="63"/>
                <a:chOff x="3431" y="2318"/>
                <a:chExt cx="62" cy="63"/>
              </a:xfrm>
            </p:grpSpPr>
            <p:sp>
              <p:nvSpPr>
                <p:cNvPr id="8356" name="Oval 293"/>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57" name="Line 294"/>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58" name="Line 295"/>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12" name="Group 316"/>
              <p:cNvGrpSpPr>
                <a:grpSpLocks/>
              </p:cNvGrpSpPr>
              <p:nvPr/>
            </p:nvGrpSpPr>
            <p:grpSpPr bwMode="auto">
              <a:xfrm>
                <a:off x="3855" y="3110"/>
                <a:ext cx="62" cy="63"/>
                <a:chOff x="3431" y="2318"/>
                <a:chExt cx="62" cy="63"/>
              </a:xfrm>
            </p:grpSpPr>
            <p:sp>
              <p:nvSpPr>
                <p:cNvPr id="8353" name="Oval 317"/>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54" name="Line 318"/>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55" name="Line 319"/>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13" name="Group 320"/>
              <p:cNvGrpSpPr>
                <a:grpSpLocks/>
              </p:cNvGrpSpPr>
              <p:nvPr/>
            </p:nvGrpSpPr>
            <p:grpSpPr bwMode="auto">
              <a:xfrm>
                <a:off x="3591" y="3318"/>
                <a:ext cx="62" cy="63"/>
                <a:chOff x="3431" y="2318"/>
                <a:chExt cx="62" cy="63"/>
              </a:xfrm>
            </p:grpSpPr>
            <p:sp>
              <p:nvSpPr>
                <p:cNvPr id="8350" name="Oval 321"/>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51" name="Line 322"/>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52" name="Line 323"/>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14" name="Group 324"/>
              <p:cNvGrpSpPr>
                <a:grpSpLocks/>
              </p:cNvGrpSpPr>
              <p:nvPr/>
            </p:nvGrpSpPr>
            <p:grpSpPr bwMode="auto">
              <a:xfrm>
                <a:off x="3855" y="3318"/>
                <a:ext cx="62" cy="63"/>
                <a:chOff x="3431" y="2318"/>
                <a:chExt cx="62" cy="63"/>
              </a:xfrm>
            </p:grpSpPr>
            <p:sp>
              <p:nvSpPr>
                <p:cNvPr id="8347" name="Oval 325"/>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48" name="Line 326"/>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49" name="Line 327"/>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15" name="Group 328"/>
              <p:cNvGrpSpPr>
                <a:grpSpLocks/>
              </p:cNvGrpSpPr>
              <p:nvPr/>
            </p:nvGrpSpPr>
            <p:grpSpPr bwMode="auto">
              <a:xfrm>
                <a:off x="3985" y="3041"/>
                <a:ext cx="120" cy="104"/>
                <a:chOff x="4208" y="1144"/>
                <a:chExt cx="120" cy="104"/>
              </a:xfrm>
            </p:grpSpPr>
            <p:sp>
              <p:nvSpPr>
                <p:cNvPr id="8345" name="Rectangle 329"/>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46" name="Rectangle 330"/>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216" name="Group 331"/>
              <p:cNvGrpSpPr>
                <a:grpSpLocks/>
              </p:cNvGrpSpPr>
              <p:nvPr/>
            </p:nvGrpSpPr>
            <p:grpSpPr bwMode="auto">
              <a:xfrm>
                <a:off x="3985" y="3257"/>
                <a:ext cx="120" cy="104"/>
                <a:chOff x="4208" y="1144"/>
                <a:chExt cx="120" cy="104"/>
              </a:xfrm>
            </p:grpSpPr>
            <p:sp>
              <p:nvSpPr>
                <p:cNvPr id="8343" name="Rectangle 332"/>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44" name="Rectangle 333"/>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sp>
            <p:nvSpPr>
              <p:cNvPr id="8342" name="AutoShape 335"/>
              <p:cNvSpPr>
                <a:spLocks noChangeArrowheads="1"/>
              </p:cNvSpPr>
              <p:nvPr/>
            </p:nvSpPr>
            <p:spPr bwMode="auto">
              <a:xfrm>
                <a:off x="3409" y="3278"/>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aphicFrame>
            <p:nvGraphicFramePr>
              <p:cNvPr id="8203" name="Object 337"/>
              <p:cNvGraphicFramePr>
                <a:graphicFrameLocks noChangeAspect="1"/>
              </p:cNvGraphicFramePr>
              <p:nvPr/>
            </p:nvGraphicFramePr>
            <p:xfrm>
              <a:off x="4228" y="3059"/>
              <a:ext cx="152" cy="91"/>
            </p:xfrm>
            <a:graphic>
              <a:graphicData uri="http://schemas.openxmlformats.org/presentationml/2006/ole">
                <p:oleObj spid="_x0000_s473099" name="Visio" r:id="rId7" imgW="298323" imgH="144399" progId="Visio.Drawing.11">
                  <p:embed/>
                </p:oleObj>
              </a:graphicData>
            </a:graphic>
          </p:graphicFrame>
          <p:graphicFrame>
            <p:nvGraphicFramePr>
              <p:cNvPr id="8204" name="Object 338"/>
              <p:cNvGraphicFramePr>
                <a:graphicFrameLocks noChangeAspect="1"/>
              </p:cNvGraphicFramePr>
              <p:nvPr/>
            </p:nvGraphicFramePr>
            <p:xfrm>
              <a:off x="4230" y="3261"/>
              <a:ext cx="152" cy="91"/>
            </p:xfrm>
            <a:graphic>
              <a:graphicData uri="http://schemas.openxmlformats.org/presentationml/2006/ole">
                <p:oleObj spid="_x0000_s473100" name="Visio" r:id="rId8" imgW="298323" imgH="144399" progId="Visio.Drawing.11">
                  <p:embed/>
                </p:oleObj>
              </a:graphicData>
            </a:graphic>
          </p:graphicFrame>
        </p:grpSp>
        <p:sp>
          <p:nvSpPr>
            <p:cNvPr id="8327" name="Text Box 368"/>
            <p:cNvSpPr txBox="1">
              <a:spLocks noChangeArrowheads="1"/>
            </p:cNvSpPr>
            <p:nvPr/>
          </p:nvSpPr>
          <p:spPr bwMode="auto">
            <a:xfrm>
              <a:off x="2899" y="2337"/>
              <a:ext cx="392"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FE0</a:t>
              </a:r>
              <a:r>
                <a:rPr lang="zh-CN" altLang="en-US" sz="800" b="0">
                  <a:ea typeface="华文细黑" pitchFamily="2" charset="-122"/>
                </a:rPr>
                <a:t>、</a:t>
              </a:r>
              <a:r>
                <a:rPr lang="en-US" altLang="zh-CN" sz="800" b="0">
                  <a:ea typeface="华文细黑" pitchFamily="2" charset="-122"/>
                </a:rPr>
                <a:t>1</a:t>
              </a:r>
            </a:p>
          </p:txBody>
        </p:sp>
        <p:sp>
          <p:nvSpPr>
            <p:cNvPr id="8328" name="Text Box 378"/>
            <p:cNvSpPr txBox="1">
              <a:spLocks noChangeArrowheads="1"/>
            </p:cNvSpPr>
            <p:nvPr/>
          </p:nvSpPr>
          <p:spPr bwMode="auto">
            <a:xfrm>
              <a:off x="2908" y="2689"/>
              <a:ext cx="392"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FE2</a:t>
              </a:r>
              <a:r>
                <a:rPr lang="zh-CN" altLang="en-US" sz="800" b="0">
                  <a:ea typeface="华文细黑" pitchFamily="2" charset="-122"/>
                </a:rPr>
                <a:t>、</a:t>
              </a:r>
              <a:r>
                <a:rPr lang="en-US" altLang="zh-CN" sz="800" b="0">
                  <a:ea typeface="华文细黑" pitchFamily="2" charset="-122"/>
                </a:rPr>
                <a:t>3</a:t>
              </a:r>
            </a:p>
          </p:txBody>
        </p:sp>
        <p:sp>
          <p:nvSpPr>
            <p:cNvPr id="8329" name="Text Box 379"/>
            <p:cNvSpPr txBox="1">
              <a:spLocks noChangeArrowheads="1"/>
            </p:cNvSpPr>
            <p:nvPr/>
          </p:nvSpPr>
          <p:spPr bwMode="auto">
            <a:xfrm>
              <a:off x="3335" y="2341"/>
              <a:ext cx="295"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330" name="Text Box 380"/>
            <p:cNvSpPr txBox="1">
              <a:spLocks noChangeArrowheads="1"/>
            </p:cNvSpPr>
            <p:nvPr/>
          </p:nvSpPr>
          <p:spPr bwMode="auto">
            <a:xfrm>
              <a:off x="3345" y="2694"/>
              <a:ext cx="294"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grpSp>
      <p:grpSp>
        <p:nvGrpSpPr>
          <p:cNvPr id="8217" name="Group 430"/>
          <p:cNvGrpSpPr>
            <a:grpSpLocks/>
          </p:cNvGrpSpPr>
          <p:nvPr/>
        </p:nvGrpSpPr>
        <p:grpSpPr bwMode="auto">
          <a:xfrm>
            <a:off x="5280025" y="3213116"/>
            <a:ext cx="2413000" cy="660400"/>
            <a:chOff x="2886" y="2879"/>
            <a:chExt cx="1784" cy="528"/>
          </a:xfrm>
        </p:grpSpPr>
        <p:sp>
          <p:nvSpPr>
            <p:cNvPr id="8294" name="Rectangle 382"/>
            <p:cNvSpPr>
              <a:spLocks noChangeArrowheads="1"/>
            </p:cNvSpPr>
            <p:nvPr/>
          </p:nvSpPr>
          <p:spPr bwMode="auto">
            <a:xfrm>
              <a:off x="2886" y="2906"/>
              <a:ext cx="1784" cy="41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95" name="Line 383"/>
            <p:cNvSpPr>
              <a:spLocks noChangeShapeType="1"/>
            </p:cNvSpPr>
            <p:nvPr/>
          </p:nvSpPr>
          <p:spPr bwMode="auto">
            <a:xfrm>
              <a:off x="2887" y="3117"/>
              <a:ext cx="1783" cy="0"/>
            </a:xfrm>
            <a:prstGeom prst="line">
              <a:avLst/>
            </a:prstGeom>
            <a:noFill/>
            <a:ln w="9525">
              <a:solidFill>
                <a:srgbClr val="C0C0C0"/>
              </a:solidFill>
              <a:round/>
              <a:headEnd/>
              <a:tailEnd/>
            </a:ln>
          </p:spPr>
          <p:txBody>
            <a:bodyPr/>
            <a:lstStyle/>
            <a:p>
              <a:endParaRPr lang="zh-CN" altLang="en-US"/>
            </a:p>
          </p:txBody>
        </p:sp>
        <p:sp>
          <p:nvSpPr>
            <p:cNvPr id="8296" name="AutoShape 390"/>
            <p:cNvSpPr>
              <a:spLocks noChangeArrowheads="1"/>
            </p:cNvSpPr>
            <p:nvPr/>
          </p:nvSpPr>
          <p:spPr bwMode="auto">
            <a:xfrm>
              <a:off x="3406"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pSp>
          <p:nvGrpSpPr>
            <p:cNvPr id="8218" name="Group 391"/>
            <p:cNvGrpSpPr>
              <a:grpSpLocks/>
            </p:cNvGrpSpPr>
            <p:nvPr/>
          </p:nvGrpSpPr>
          <p:grpSpPr bwMode="auto">
            <a:xfrm>
              <a:off x="3589" y="3024"/>
              <a:ext cx="62" cy="63"/>
              <a:chOff x="3431" y="2318"/>
              <a:chExt cx="62" cy="63"/>
            </a:xfrm>
          </p:grpSpPr>
          <p:sp>
            <p:nvSpPr>
              <p:cNvPr id="8323" name="Oval 392"/>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24" name="Line 393"/>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25" name="Line 394"/>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19" name="Group 395"/>
            <p:cNvGrpSpPr>
              <a:grpSpLocks/>
            </p:cNvGrpSpPr>
            <p:nvPr/>
          </p:nvGrpSpPr>
          <p:grpSpPr bwMode="auto">
            <a:xfrm>
              <a:off x="3853" y="3024"/>
              <a:ext cx="62" cy="63"/>
              <a:chOff x="3431" y="2318"/>
              <a:chExt cx="62" cy="63"/>
            </a:xfrm>
          </p:grpSpPr>
          <p:sp>
            <p:nvSpPr>
              <p:cNvPr id="8320" name="Oval 396"/>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21" name="Line 397"/>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22" name="Line 398"/>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0" name="Group 399"/>
            <p:cNvGrpSpPr>
              <a:grpSpLocks/>
            </p:cNvGrpSpPr>
            <p:nvPr/>
          </p:nvGrpSpPr>
          <p:grpSpPr bwMode="auto">
            <a:xfrm>
              <a:off x="3589" y="3232"/>
              <a:ext cx="62" cy="63"/>
              <a:chOff x="3431" y="2318"/>
              <a:chExt cx="62" cy="63"/>
            </a:xfrm>
          </p:grpSpPr>
          <p:sp>
            <p:nvSpPr>
              <p:cNvPr id="8317" name="Oval 400"/>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18" name="Line 401"/>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19" name="Line 402"/>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1" name="Group 403"/>
            <p:cNvGrpSpPr>
              <a:grpSpLocks/>
            </p:cNvGrpSpPr>
            <p:nvPr/>
          </p:nvGrpSpPr>
          <p:grpSpPr bwMode="auto">
            <a:xfrm>
              <a:off x="3853" y="3232"/>
              <a:ext cx="62" cy="63"/>
              <a:chOff x="3431" y="2318"/>
              <a:chExt cx="62" cy="63"/>
            </a:xfrm>
          </p:grpSpPr>
          <p:sp>
            <p:nvSpPr>
              <p:cNvPr id="8314" name="Oval 404"/>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315" name="Line 405"/>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316" name="Line 406"/>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2" name="Group 407"/>
            <p:cNvGrpSpPr>
              <a:grpSpLocks/>
            </p:cNvGrpSpPr>
            <p:nvPr/>
          </p:nvGrpSpPr>
          <p:grpSpPr bwMode="auto">
            <a:xfrm>
              <a:off x="3983" y="2955"/>
              <a:ext cx="120" cy="104"/>
              <a:chOff x="4208" y="1144"/>
              <a:chExt cx="120" cy="104"/>
            </a:xfrm>
          </p:grpSpPr>
          <p:sp>
            <p:nvSpPr>
              <p:cNvPr id="8312" name="Rectangle 408"/>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13" name="Rectangle 409"/>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223" name="Group 410"/>
            <p:cNvGrpSpPr>
              <a:grpSpLocks/>
            </p:cNvGrpSpPr>
            <p:nvPr/>
          </p:nvGrpSpPr>
          <p:grpSpPr bwMode="auto">
            <a:xfrm>
              <a:off x="3983" y="3171"/>
              <a:ext cx="120" cy="104"/>
              <a:chOff x="4208" y="1144"/>
              <a:chExt cx="120" cy="104"/>
            </a:xfrm>
          </p:grpSpPr>
          <p:sp>
            <p:nvSpPr>
              <p:cNvPr id="8310" name="Rectangle 411"/>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11" name="Rectangle 412"/>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sp>
          <p:nvSpPr>
            <p:cNvPr id="8303" name="AutoShape 413"/>
            <p:cNvSpPr>
              <a:spLocks noChangeArrowheads="1"/>
            </p:cNvSpPr>
            <p:nvPr/>
          </p:nvSpPr>
          <p:spPr bwMode="auto">
            <a:xfrm>
              <a:off x="3407" y="3192"/>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aphicFrame>
          <p:nvGraphicFramePr>
            <p:cNvPr id="8201" name="Object 414"/>
            <p:cNvGraphicFramePr>
              <a:graphicFrameLocks noChangeAspect="1"/>
            </p:cNvGraphicFramePr>
            <p:nvPr/>
          </p:nvGraphicFramePr>
          <p:xfrm>
            <a:off x="4226" y="2973"/>
            <a:ext cx="152" cy="91"/>
          </p:xfrm>
          <a:graphic>
            <a:graphicData uri="http://schemas.openxmlformats.org/presentationml/2006/ole">
              <p:oleObj spid="_x0000_s473097" name="Visio" r:id="rId9" imgW="298323" imgH="144399" progId="Visio.Drawing.11">
                <p:embed/>
              </p:oleObj>
            </a:graphicData>
          </a:graphic>
        </p:graphicFrame>
        <p:graphicFrame>
          <p:nvGraphicFramePr>
            <p:cNvPr id="8202" name="Object 415"/>
            <p:cNvGraphicFramePr>
              <a:graphicFrameLocks noChangeAspect="1"/>
            </p:cNvGraphicFramePr>
            <p:nvPr/>
          </p:nvGraphicFramePr>
          <p:xfrm>
            <a:off x="4228" y="3175"/>
            <a:ext cx="152" cy="91"/>
          </p:xfrm>
          <a:graphic>
            <a:graphicData uri="http://schemas.openxmlformats.org/presentationml/2006/ole">
              <p:oleObj spid="_x0000_s473098" name="Visio" r:id="rId10" imgW="298323" imgH="144399" progId="Visio.Drawing.11">
                <p:embed/>
              </p:oleObj>
            </a:graphicData>
          </a:graphic>
        </p:graphicFrame>
        <p:sp>
          <p:nvSpPr>
            <p:cNvPr id="8304" name="Text Box 418"/>
            <p:cNvSpPr txBox="1">
              <a:spLocks noChangeArrowheads="1"/>
            </p:cNvSpPr>
            <p:nvPr/>
          </p:nvSpPr>
          <p:spPr bwMode="auto">
            <a:xfrm>
              <a:off x="3333" y="2879"/>
              <a:ext cx="295"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305" name="Text Box 419"/>
            <p:cNvSpPr txBox="1">
              <a:spLocks noChangeArrowheads="1"/>
            </p:cNvSpPr>
            <p:nvPr/>
          </p:nvSpPr>
          <p:spPr bwMode="auto">
            <a:xfrm>
              <a:off x="3343" y="3231"/>
              <a:ext cx="294"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306" name="AutoShape 425"/>
            <p:cNvSpPr>
              <a:spLocks noChangeArrowheads="1"/>
            </p:cNvSpPr>
            <p:nvPr/>
          </p:nvSpPr>
          <p:spPr bwMode="auto">
            <a:xfrm>
              <a:off x="3081" y="3196"/>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07" name="Text Box 426"/>
            <p:cNvSpPr txBox="1">
              <a:spLocks noChangeArrowheads="1"/>
            </p:cNvSpPr>
            <p:nvPr/>
          </p:nvSpPr>
          <p:spPr bwMode="auto">
            <a:xfrm>
              <a:off x="3059" y="3236"/>
              <a:ext cx="211"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sp>
          <p:nvSpPr>
            <p:cNvPr id="8308" name="AutoShape 427"/>
            <p:cNvSpPr>
              <a:spLocks noChangeArrowheads="1"/>
            </p:cNvSpPr>
            <p:nvPr/>
          </p:nvSpPr>
          <p:spPr bwMode="auto">
            <a:xfrm>
              <a:off x="3082"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309" name="Text Box 428"/>
            <p:cNvSpPr txBox="1">
              <a:spLocks noChangeArrowheads="1"/>
            </p:cNvSpPr>
            <p:nvPr/>
          </p:nvSpPr>
          <p:spPr bwMode="auto">
            <a:xfrm>
              <a:off x="3050" y="2879"/>
              <a:ext cx="212"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grpSp>
      <p:grpSp>
        <p:nvGrpSpPr>
          <p:cNvPr id="8224" name="Group 432"/>
          <p:cNvGrpSpPr>
            <a:grpSpLocks/>
          </p:cNvGrpSpPr>
          <p:nvPr/>
        </p:nvGrpSpPr>
        <p:grpSpPr bwMode="auto">
          <a:xfrm>
            <a:off x="5292725" y="4127516"/>
            <a:ext cx="2413000" cy="660400"/>
            <a:chOff x="2886" y="2879"/>
            <a:chExt cx="1784" cy="528"/>
          </a:xfrm>
        </p:grpSpPr>
        <p:sp>
          <p:nvSpPr>
            <p:cNvPr id="8262" name="Rectangle 433"/>
            <p:cNvSpPr>
              <a:spLocks noChangeArrowheads="1"/>
            </p:cNvSpPr>
            <p:nvPr/>
          </p:nvSpPr>
          <p:spPr bwMode="auto">
            <a:xfrm>
              <a:off x="2886" y="2906"/>
              <a:ext cx="1784" cy="41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63" name="Line 434"/>
            <p:cNvSpPr>
              <a:spLocks noChangeShapeType="1"/>
            </p:cNvSpPr>
            <p:nvPr/>
          </p:nvSpPr>
          <p:spPr bwMode="auto">
            <a:xfrm>
              <a:off x="2887" y="3117"/>
              <a:ext cx="1783" cy="0"/>
            </a:xfrm>
            <a:prstGeom prst="line">
              <a:avLst/>
            </a:prstGeom>
            <a:noFill/>
            <a:ln w="9525">
              <a:solidFill>
                <a:srgbClr val="C0C0C0"/>
              </a:solidFill>
              <a:round/>
              <a:headEnd/>
              <a:tailEnd/>
            </a:ln>
          </p:spPr>
          <p:txBody>
            <a:bodyPr/>
            <a:lstStyle/>
            <a:p>
              <a:endParaRPr lang="zh-CN" altLang="en-US"/>
            </a:p>
          </p:txBody>
        </p:sp>
        <p:sp>
          <p:nvSpPr>
            <p:cNvPr id="8264" name="AutoShape 435"/>
            <p:cNvSpPr>
              <a:spLocks noChangeArrowheads="1"/>
            </p:cNvSpPr>
            <p:nvPr/>
          </p:nvSpPr>
          <p:spPr bwMode="auto">
            <a:xfrm>
              <a:off x="3406"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pSp>
          <p:nvGrpSpPr>
            <p:cNvPr id="8225" name="Group 436"/>
            <p:cNvGrpSpPr>
              <a:grpSpLocks/>
            </p:cNvGrpSpPr>
            <p:nvPr/>
          </p:nvGrpSpPr>
          <p:grpSpPr bwMode="auto">
            <a:xfrm>
              <a:off x="3589" y="3024"/>
              <a:ext cx="62" cy="63"/>
              <a:chOff x="3431" y="2318"/>
              <a:chExt cx="62" cy="63"/>
            </a:xfrm>
          </p:grpSpPr>
          <p:sp>
            <p:nvSpPr>
              <p:cNvPr id="8291" name="Oval 437"/>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92" name="Line 438"/>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93" name="Line 439"/>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6" name="Group 440"/>
            <p:cNvGrpSpPr>
              <a:grpSpLocks/>
            </p:cNvGrpSpPr>
            <p:nvPr/>
          </p:nvGrpSpPr>
          <p:grpSpPr bwMode="auto">
            <a:xfrm>
              <a:off x="3853" y="3024"/>
              <a:ext cx="62" cy="63"/>
              <a:chOff x="3431" y="2318"/>
              <a:chExt cx="62" cy="63"/>
            </a:xfrm>
          </p:grpSpPr>
          <p:sp>
            <p:nvSpPr>
              <p:cNvPr id="8288" name="Oval 441"/>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89" name="Line 442"/>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90" name="Line 443"/>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7" name="Group 444"/>
            <p:cNvGrpSpPr>
              <a:grpSpLocks/>
            </p:cNvGrpSpPr>
            <p:nvPr/>
          </p:nvGrpSpPr>
          <p:grpSpPr bwMode="auto">
            <a:xfrm>
              <a:off x="3589" y="3232"/>
              <a:ext cx="62" cy="63"/>
              <a:chOff x="3431" y="2318"/>
              <a:chExt cx="62" cy="63"/>
            </a:xfrm>
          </p:grpSpPr>
          <p:sp>
            <p:nvSpPr>
              <p:cNvPr id="8285" name="Oval 445"/>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86" name="Line 446"/>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87" name="Line 447"/>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8" name="Group 448"/>
            <p:cNvGrpSpPr>
              <a:grpSpLocks/>
            </p:cNvGrpSpPr>
            <p:nvPr/>
          </p:nvGrpSpPr>
          <p:grpSpPr bwMode="auto">
            <a:xfrm>
              <a:off x="3853" y="3232"/>
              <a:ext cx="62" cy="63"/>
              <a:chOff x="3431" y="2318"/>
              <a:chExt cx="62" cy="63"/>
            </a:xfrm>
          </p:grpSpPr>
          <p:sp>
            <p:nvSpPr>
              <p:cNvPr id="8282" name="Oval 449"/>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83" name="Line 450"/>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84" name="Line 451"/>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29" name="Group 452"/>
            <p:cNvGrpSpPr>
              <a:grpSpLocks/>
            </p:cNvGrpSpPr>
            <p:nvPr/>
          </p:nvGrpSpPr>
          <p:grpSpPr bwMode="auto">
            <a:xfrm>
              <a:off x="3983" y="2955"/>
              <a:ext cx="120" cy="104"/>
              <a:chOff x="4208" y="1144"/>
              <a:chExt cx="120" cy="104"/>
            </a:xfrm>
          </p:grpSpPr>
          <p:sp>
            <p:nvSpPr>
              <p:cNvPr id="8280" name="Rectangle 453"/>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81" name="Rectangle 454"/>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233" name="Group 455"/>
            <p:cNvGrpSpPr>
              <a:grpSpLocks/>
            </p:cNvGrpSpPr>
            <p:nvPr/>
          </p:nvGrpSpPr>
          <p:grpSpPr bwMode="auto">
            <a:xfrm>
              <a:off x="3983" y="3171"/>
              <a:ext cx="120" cy="104"/>
              <a:chOff x="4208" y="1144"/>
              <a:chExt cx="120" cy="104"/>
            </a:xfrm>
          </p:grpSpPr>
          <p:sp>
            <p:nvSpPr>
              <p:cNvPr id="8278" name="Rectangle 456"/>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79" name="Rectangle 457"/>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sp>
          <p:nvSpPr>
            <p:cNvPr id="8271" name="AutoShape 458"/>
            <p:cNvSpPr>
              <a:spLocks noChangeArrowheads="1"/>
            </p:cNvSpPr>
            <p:nvPr/>
          </p:nvSpPr>
          <p:spPr bwMode="auto">
            <a:xfrm>
              <a:off x="3407" y="3192"/>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aphicFrame>
          <p:nvGraphicFramePr>
            <p:cNvPr id="8199" name="Object 459"/>
            <p:cNvGraphicFramePr>
              <a:graphicFrameLocks noChangeAspect="1"/>
            </p:cNvGraphicFramePr>
            <p:nvPr/>
          </p:nvGraphicFramePr>
          <p:xfrm>
            <a:off x="4226" y="2973"/>
            <a:ext cx="152" cy="91"/>
          </p:xfrm>
          <a:graphic>
            <a:graphicData uri="http://schemas.openxmlformats.org/presentationml/2006/ole">
              <p:oleObj spid="_x0000_s473095" name="Visio" r:id="rId11" imgW="298323" imgH="144399" progId="Visio.Drawing.11">
                <p:embed/>
              </p:oleObj>
            </a:graphicData>
          </a:graphic>
        </p:graphicFrame>
        <p:graphicFrame>
          <p:nvGraphicFramePr>
            <p:cNvPr id="8200" name="Object 460"/>
            <p:cNvGraphicFramePr>
              <a:graphicFrameLocks noChangeAspect="1"/>
            </p:cNvGraphicFramePr>
            <p:nvPr/>
          </p:nvGraphicFramePr>
          <p:xfrm>
            <a:off x="4228" y="3175"/>
            <a:ext cx="152" cy="91"/>
          </p:xfrm>
          <a:graphic>
            <a:graphicData uri="http://schemas.openxmlformats.org/presentationml/2006/ole">
              <p:oleObj spid="_x0000_s473096" name="Visio" r:id="rId12" imgW="298323" imgH="144399" progId="Visio.Drawing.11">
                <p:embed/>
              </p:oleObj>
            </a:graphicData>
          </a:graphic>
        </p:graphicFrame>
        <p:sp>
          <p:nvSpPr>
            <p:cNvPr id="8272" name="Text Box 461"/>
            <p:cNvSpPr txBox="1">
              <a:spLocks noChangeArrowheads="1"/>
            </p:cNvSpPr>
            <p:nvPr/>
          </p:nvSpPr>
          <p:spPr bwMode="auto">
            <a:xfrm>
              <a:off x="3333" y="2879"/>
              <a:ext cx="295"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273" name="Text Box 462"/>
            <p:cNvSpPr txBox="1">
              <a:spLocks noChangeArrowheads="1"/>
            </p:cNvSpPr>
            <p:nvPr/>
          </p:nvSpPr>
          <p:spPr bwMode="auto">
            <a:xfrm>
              <a:off x="3343" y="3231"/>
              <a:ext cx="294"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274" name="AutoShape 463"/>
            <p:cNvSpPr>
              <a:spLocks noChangeArrowheads="1"/>
            </p:cNvSpPr>
            <p:nvPr/>
          </p:nvSpPr>
          <p:spPr bwMode="auto">
            <a:xfrm>
              <a:off x="3081" y="3196"/>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75" name="Text Box 464"/>
            <p:cNvSpPr txBox="1">
              <a:spLocks noChangeArrowheads="1"/>
            </p:cNvSpPr>
            <p:nvPr/>
          </p:nvSpPr>
          <p:spPr bwMode="auto">
            <a:xfrm>
              <a:off x="3059" y="3236"/>
              <a:ext cx="211"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sp>
          <p:nvSpPr>
            <p:cNvPr id="8276" name="AutoShape 465"/>
            <p:cNvSpPr>
              <a:spLocks noChangeArrowheads="1"/>
            </p:cNvSpPr>
            <p:nvPr/>
          </p:nvSpPr>
          <p:spPr bwMode="auto">
            <a:xfrm>
              <a:off x="3082"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77" name="Text Box 466"/>
            <p:cNvSpPr txBox="1">
              <a:spLocks noChangeArrowheads="1"/>
            </p:cNvSpPr>
            <p:nvPr/>
          </p:nvSpPr>
          <p:spPr bwMode="auto">
            <a:xfrm>
              <a:off x="3050" y="2879"/>
              <a:ext cx="212"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grpSp>
      <p:grpSp>
        <p:nvGrpSpPr>
          <p:cNvPr id="8234" name="Group 467"/>
          <p:cNvGrpSpPr>
            <a:grpSpLocks/>
          </p:cNvGrpSpPr>
          <p:nvPr/>
        </p:nvGrpSpPr>
        <p:grpSpPr bwMode="auto">
          <a:xfrm>
            <a:off x="5292725" y="5054616"/>
            <a:ext cx="2413000" cy="660400"/>
            <a:chOff x="2886" y="2879"/>
            <a:chExt cx="1784" cy="528"/>
          </a:xfrm>
        </p:grpSpPr>
        <p:sp>
          <p:nvSpPr>
            <p:cNvPr id="8230" name="Rectangle 468"/>
            <p:cNvSpPr>
              <a:spLocks noChangeArrowheads="1"/>
            </p:cNvSpPr>
            <p:nvPr/>
          </p:nvSpPr>
          <p:spPr bwMode="auto">
            <a:xfrm>
              <a:off x="2886" y="2906"/>
              <a:ext cx="1784" cy="416"/>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31" name="Line 469"/>
            <p:cNvSpPr>
              <a:spLocks noChangeShapeType="1"/>
            </p:cNvSpPr>
            <p:nvPr/>
          </p:nvSpPr>
          <p:spPr bwMode="auto">
            <a:xfrm>
              <a:off x="2887" y="3117"/>
              <a:ext cx="1783" cy="0"/>
            </a:xfrm>
            <a:prstGeom prst="line">
              <a:avLst/>
            </a:prstGeom>
            <a:noFill/>
            <a:ln w="9525">
              <a:solidFill>
                <a:srgbClr val="C0C0C0"/>
              </a:solidFill>
              <a:round/>
              <a:headEnd/>
              <a:tailEnd/>
            </a:ln>
          </p:spPr>
          <p:txBody>
            <a:bodyPr/>
            <a:lstStyle/>
            <a:p>
              <a:endParaRPr lang="zh-CN" altLang="en-US"/>
            </a:p>
          </p:txBody>
        </p:sp>
        <p:sp>
          <p:nvSpPr>
            <p:cNvPr id="8232" name="AutoShape 470"/>
            <p:cNvSpPr>
              <a:spLocks noChangeArrowheads="1"/>
            </p:cNvSpPr>
            <p:nvPr/>
          </p:nvSpPr>
          <p:spPr bwMode="auto">
            <a:xfrm>
              <a:off x="3406"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pSp>
          <p:nvGrpSpPr>
            <p:cNvPr id="8235" name="Group 471"/>
            <p:cNvGrpSpPr>
              <a:grpSpLocks/>
            </p:cNvGrpSpPr>
            <p:nvPr/>
          </p:nvGrpSpPr>
          <p:grpSpPr bwMode="auto">
            <a:xfrm>
              <a:off x="3589" y="3024"/>
              <a:ext cx="62" cy="63"/>
              <a:chOff x="3431" y="2318"/>
              <a:chExt cx="62" cy="63"/>
            </a:xfrm>
          </p:grpSpPr>
          <p:sp>
            <p:nvSpPr>
              <p:cNvPr id="8259" name="Oval 472"/>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60" name="Line 473"/>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61" name="Line 474"/>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36" name="Group 475"/>
            <p:cNvGrpSpPr>
              <a:grpSpLocks/>
            </p:cNvGrpSpPr>
            <p:nvPr/>
          </p:nvGrpSpPr>
          <p:grpSpPr bwMode="auto">
            <a:xfrm>
              <a:off x="3853" y="3024"/>
              <a:ext cx="62" cy="63"/>
              <a:chOff x="3431" y="2318"/>
              <a:chExt cx="62" cy="63"/>
            </a:xfrm>
          </p:grpSpPr>
          <p:sp>
            <p:nvSpPr>
              <p:cNvPr id="8256" name="Oval 476"/>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57" name="Line 477"/>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58" name="Line 478"/>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37" name="Group 479"/>
            <p:cNvGrpSpPr>
              <a:grpSpLocks/>
            </p:cNvGrpSpPr>
            <p:nvPr/>
          </p:nvGrpSpPr>
          <p:grpSpPr bwMode="auto">
            <a:xfrm>
              <a:off x="3589" y="3232"/>
              <a:ext cx="62" cy="63"/>
              <a:chOff x="3431" y="2318"/>
              <a:chExt cx="62" cy="63"/>
            </a:xfrm>
          </p:grpSpPr>
          <p:sp>
            <p:nvSpPr>
              <p:cNvPr id="8253" name="Oval 480"/>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54" name="Line 481"/>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55" name="Line 482"/>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38" name="Group 483"/>
            <p:cNvGrpSpPr>
              <a:grpSpLocks/>
            </p:cNvGrpSpPr>
            <p:nvPr/>
          </p:nvGrpSpPr>
          <p:grpSpPr bwMode="auto">
            <a:xfrm>
              <a:off x="3853" y="3232"/>
              <a:ext cx="62" cy="63"/>
              <a:chOff x="3431" y="2318"/>
              <a:chExt cx="62" cy="63"/>
            </a:xfrm>
          </p:grpSpPr>
          <p:sp>
            <p:nvSpPr>
              <p:cNvPr id="8250" name="Oval 484"/>
              <p:cNvSpPr>
                <a:spLocks noChangeArrowheads="1"/>
              </p:cNvSpPr>
              <p:nvPr/>
            </p:nvSpPr>
            <p:spPr bwMode="auto">
              <a:xfrm>
                <a:off x="3434" y="2318"/>
                <a:ext cx="59" cy="63"/>
              </a:xfrm>
              <a:prstGeom prst="ellipse">
                <a:avLst/>
              </a:prstGeom>
              <a:noFill/>
              <a:ln w="9525" algn="ctr">
                <a:solidFill>
                  <a:srgbClr val="C0C0C0"/>
                </a:solidFill>
                <a:round/>
                <a:headEnd/>
                <a:tailEnd/>
              </a:ln>
              <a:effectLst>
                <a:prstShdw prst="shdw17" dist="17961" dir="13500000">
                  <a:srgbClr val="737373"/>
                </a:prstShdw>
              </a:effectLst>
            </p:spPr>
            <p:txBody>
              <a:bodyPr wrap="none" anchor="ctr"/>
              <a:lstStyle/>
              <a:p>
                <a:pPr algn="ctr">
                  <a:spcBef>
                    <a:spcPct val="50000"/>
                  </a:spcBef>
                </a:pPr>
                <a:endParaRPr lang="zh-CN" altLang="en-US"/>
              </a:p>
            </p:txBody>
          </p:sp>
          <p:sp>
            <p:nvSpPr>
              <p:cNvPr id="8251" name="Line 485"/>
              <p:cNvSpPr>
                <a:spLocks noChangeShapeType="1"/>
              </p:cNvSpPr>
              <p:nvPr/>
            </p:nvSpPr>
            <p:spPr bwMode="auto">
              <a:xfrm>
                <a:off x="3431" y="2343"/>
                <a:ext cx="56" cy="0"/>
              </a:xfrm>
              <a:prstGeom prst="line">
                <a:avLst/>
              </a:prstGeom>
              <a:noFill/>
              <a:ln w="9525">
                <a:solidFill>
                  <a:srgbClr val="C0C0C0"/>
                </a:solidFill>
                <a:round/>
                <a:headEnd/>
                <a:tailEnd/>
              </a:ln>
            </p:spPr>
            <p:txBody>
              <a:bodyPr/>
              <a:lstStyle/>
              <a:p>
                <a:endParaRPr lang="zh-CN" altLang="en-US"/>
              </a:p>
            </p:txBody>
          </p:sp>
          <p:sp>
            <p:nvSpPr>
              <p:cNvPr id="8252" name="Line 486"/>
              <p:cNvSpPr>
                <a:spLocks noChangeShapeType="1"/>
              </p:cNvSpPr>
              <p:nvPr/>
            </p:nvSpPr>
            <p:spPr bwMode="auto">
              <a:xfrm>
                <a:off x="3457" y="2319"/>
                <a:ext cx="0" cy="48"/>
              </a:xfrm>
              <a:prstGeom prst="line">
                <a:avLst/>
              </a:prstGeom>
              <a:noFill/>
              <a:ln w="9525">
                <a:solidFill>
                  <a:srgbClr val="C0C0C0"/>
                </a:solidFill>
                <a:round/>
                <a:headEnd/>
                <a:tailEnd/>
              </a:ln>
            </p:spPr>
            <p:txBody>
              <a:bodyPr/>
              <a:lstStyle/>
              <a:p>
                <a:endParaRPr lang="zh-CN" altLang="en-US"/>
              </a:p>
            </p:txBody>
          </p:sp>
        </p:grpSp>
        <p:grpSp>
          <p:nvGrpSpPr>
            <p:cNvPr id="8265" name="Group 487"/>
            <p:cNvGrpSpPr>
              <a:grpSpLocks/>
            </p:cNvGrpSpPr>
            <p:nvPr/>
          </p:nvGrpSpPr>
          <p:grpSpPr bwMode="auto">
            <a:xfrm>
              <a:off x="3983" y="2955"/>
              <a:ext cx="120" cy="104"/>
              <a:chOff x="4208" y="1144"/>
              <a:chExt cx="120" cy="104"/>
            </a:xfrm>
          </p:grpSpPr>
          <p:sp>
            <p:nvSpPr>
              <p:cNvPr id="8248" name="Rectangle 488"/>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49" name="Rectangle 489"/>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grpSp>
          <p:nvGrpSpPr>
            <p:cNvPr id="8266" name="Group 490"/>
            <p:cNvGrpSpPr>
              <a:grpSpLocks/>
            </p:cNvGrpSpPr>
            <p:nvPr/>
          </p:nvGrpSpPr>
          <p:grpSpPr bwMode="auto">
            <a:xfrm>
              <a:off x="3983" y="3171"/>
              <a:ext cx="120" cy="104"/>
              <a:chOff x="4208" y="1144"/>
              <a:chExt cx="120" cy="104"/>
            </a:xfrm>
          </p:grpSpPr>
          <p:sp>
            <p:nvSpPr>
              <p:cNvPr id="8246" name="Rectangle 491"/>
              <p:cNvSpPr>
                <a:spLocks noChangeArrowheads="1"/>
              </p:cNvSpPr>
              <p:nvPr/>
            </p:nvSpPr>
            <p:spPr bwMode="auto">
              <a:xfrm>
                <a:off x="4208" y="1144"/>
                <a:ext cx="120" cy="104"/>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47" name="Rectangle 492"/>
              <p:cNvSpPr>
                <a:spLocks noChangeArrowheads="1"/>
              </p:cNvSpPr>
              <p:nvPr/>
            </p:nvSpPr>
            <p:spPr bwMode="auto">
              <a:xfrm>
                <a:off x="4251" y="1221"/>
                <a:ext cx="32" cy="27"/>
              </a:xfrm>
              <a:prstGeom prst="rect">
                <a:avLst/>
              </a:prstGeom>
              <a:noFill/>
              <a:ln w="9525" algn="ctr">
                <a:solidFill>
                  <a:srgbClr val="C0C0C0"/>
                </a:solidFill>
                <a:miter lim="800000"/>
                <a:headEnd/>
                <a:tailEnd/>
              </a:ln>
            </p:spPr>
            <p:txBody>
              <a:bodyPr wrap="none" anchor="ctr"/>
              <a:lstStyle/>
              <a:p>
                <a:pPr algn="ctr">
                  <a:spcBef>
                    <a:spcPct val="50000"/>
                  </a:spcBef>
                </a:pPr>
                <a:endParaRPr lang="zh-CN" altLang="en-US"/>
              </a:p>
            </p:txBody>
          </p:sp>
        </p:grpSp>
        <p:sp>
          <p:nvSpPr>
            <p:cNvPr id="8239" name="AutoShape 493"/>
            <p:cNvSpPr>
              <a:spLocks noChangeArrowheads="1"/>
            </p:cNvSpPr>
            <p:nvPr/>
          </p:nvSpPr>
          <p:spPr bwMode="auto">
            <a:xfrm>
              <a:off x="3407" y="3192"/>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graphicFrame>
          <p:nvGraphicFramePr>
            <p:cNvPr id="8197" name="Object 494"/>
            <p:cNvGraphicFramePr>
              <a:graphicFrameLocks noChangeAspect="1"/>
            </p:cNvGraphicFramePr>
            <p:nvPr/>
          </p:nvGraphicFramePr>
          <p:xfrm>
            <a:off x="4226" y="2973"/>
            <a:ext cx="152" cy="91"/>
          </p:xfrm>
          <a:graphic>
            <a:graphicData uri="http://schemas.openxmlformats.org/presentationml/2006/ole">
              <p:oleObj spid="_x0000_s473093" name="Visio" r:id="rId13" imgW="298323" imgH="144399" progId="Visio.Drawing.11">
                <p:embed/>
              </p:oleObj>
            </a:graphicData>
          </a:graphic>
        </p:graphicFrame>
        <p:graphicFrame>
          <p:nvGraphicFramePr>
            <p:cNvPr id="8198" name="Object 495"/>
            <p:cNvGraphicFramePr>
              <a:graphicFrameLocks noChangeAspect="1"/>
            </p:cNvGraphicFramePr>
            <p:nvPr/>
          </p:nvGraphicFramePr>
          <p:xfrm>
            <a:off x="4228" y="3175"/>
            <a:ext cx="152" cy="91"/>
          </p:xfrm>
          <a:graphic>
            <a:graphicData uri="http://schemas.openxmlformats.org/presentationml/2006/ole">
              <p:oleObj spid="_x0000_s473094" name="Visio" r:id="rId14" imgW="298323" imgH="144399" progId="Visio.Drawing.11">
                <p:embed/>
              </p:oleObj>
            </a:graphicData>
          </a:graphic>
        </p:graphicFrame>
        <p:sp>
          <p:nvSpPr>
            <p:cNvPr id="8240" name="Text Box 496"/>
            <p:cNvSpPr txBox="1">
              <a:spLocks noChangeArrowheads="1"/>
            </p:cNvSpPr>
            <p:nvPr/>
          </p:nvSpPr>
          <p:spPr bwMode="auto">
            <a:xfrm>
              <a:off x="3333" y="2879"/>
              <a:ext cx="295"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241" name="Text Box 497"/>
            <p:cNvSpPr txBox="1">
              <a:spLocks noChangeArrowheads="1"/>
            </p:cNvSpPr>
            <p:nvPr/>
          </p:nvSpPr>
          <p:spPr bwMode="auto">
            <a:xfrm>
              <a:off x="3343" y="3231"/>
              <a:ext cx="294"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OUT</a:t>
              </a:r>
            </a:p>
          </p:txBody>
        </p:sp>
        <p:sp>
          <p:nvSpPr>
            <p:cNvPr id="8242" name="AutoShape 498"/>
            <p:cNvSpPr>
              <a:spLocks noChangeArrowheads="1"/>
            </p:cNvSpPr>
            <p:nvPr/>
          </p:nvSpPr>
          <p:spPr bwMode="auto">
            <a:xfrm>
              <a:off x="3081" y="3196"/>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43" name="Text Box 499"/>
            <p:cNvSpPr txBox="1">
              <a:spLocks noChangeArrowheads="1"/>
            </p:cNvSpPr>
            <p:nvPr/>
          </p:nvSpPr>
          <p:spPr bwMode="auto">
            <a:xfrm>
              <a:off x="3059" y="3236"/>
              <a:ext cx="211"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sp>
          <p:nvSpPr>
            <p:cNvPr id="8244" name="AutoShape 500"/>
            <p:cNvSpPr>
              <a:spLocks noChangeArrowheads="1"/>
            </p:cNvSpPr>
            <p:nvPr/>
          </p:nvSpPr>
          <p:spPr bwMode="auto">
            <a:xfrm>
              <a:off x="3082" y="2981"/>
              <a:ext cx="144" cy="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393 h 21600"/>
                <a:gd name="T14" fmla="*/ 17100 w 21600"/>
                <a:gd name="T15" fmla="*/ 1720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lgn="ctr">
              <a:solidFill>
                <a:srgbClr val="C0C0C0"/>
              </a:solidFill>
              <a:miter lim="800000"/>
              <a:headEnd/>
              <a:tailEnd/>
            </a:ln>
          </p:spPr>
          <p:txBody>
            <a:bodyPr wrap="none" anchor="ctr"/>
            <a:lstStyle/>
            <a:p>
              <a:pPr algn="ctr">
                <a:spcBef>
                  <a:spcPct val="50000"/>
                </a:spcBef>
              </a:pPr>
              <a:endParaRPr lang="zh-CN" altLang="en-US"/>
            </a:p>
          </p:txBody>
        </p:sp>
        <p:sp>
          <p:nvSpPr>
            <p:cNvPr id="8245" name="Text Box 501"/>
            <p:cNvSpPr txBox="1">
              <a:spLocks noChangeArrowheads="1"/>
            </p:cNvSpPr>
            <p:nvPr/>
          </p:nvSpPr>
          <p:spPr bwMode="auto">
            <a:xfrm>
              <a:off x="3050" y="2879"/>
              <a:ext cx="212" cy="171"/>
            </a:xfrm>
            <a:prstGeom prst="rect">
              <a:avLst/>
            </a:prstGeom>
            <a:noFill/>
            <a:ln w="9525" algn="ctr">
              <a:noFill/>
              <a:miter lim="800000"/>
              <a:headEnd/>
              <a:tailEnd/>
            </a:ln>
          </p:spPr>
          <p:txBody>
            <a:bodyPr wrap="none">
              <a:spAutoFit/>
            </a:bodyPr>
            <a:lstStyle/>
            <a:p>
              <a:pPr algn="ctr" eaLnBrk="0" hangingPunct="0"/>
              <a:r>
                <a:rPr lang="en-US" altLang="zh-CN" sz="800" b="0">
                  <a:ea typeface="华文细黑" pitchFamily="2" charset="-122"/>
                </a:rPr>
                <a:t>IN</a:t>
              </a:r>
            </a:p>
          </p:txBody>
        </p:sp>
      </p:grpSp>
      <p:sp>
        <p:nvSpPr>
          <p:cNvPr id="628" name="Line 504"/>
          <p:cNvSpPr>
            <a:spLocks noChangeShapeType="1"/>
          </p:cNvSpPr>
          <p:nvPr/>
        </p:nvSpPr>
        <p:spPr bwMode="auto">
          <a:xfrm flipH="1">
            <a:off x="5689600" y="2567003"/>
            <a:ext cx="442913" cy="630238"/>
          </a:xfrm>
          <a:prstGeom prst="line">
            <a:avLst/>
          </a:prstGeom>
          <a:noFill/>
          <a:ln w="9525">
            <a:solidFill>
              <a:schemeClr val="accent2"/>
            </a:solidFill>
            <a:round/>
            <a:headEnd/>
            <a:tailEnd/>
          </a:ln>
        </p:spPr>
        <p:txBody>
          <a:bodyPr/>
          <a:lstStyle/>
          <a:p>
            <a:endParaRPr lang="zh-CN" altLang="en-US"/>
          </a:p>
        </p:txBody>
      </p:sp>
      <p:sp>
        <p:nvSpPr>
          <p:cNvPr id="629" name="Line 506"/>
          <p:cNvSpPr>
            <a:spLocks noChangeShapeType="1"/>
          </p:cNvSpPr>
          <p:nvPr/>
        </p:nvSpPr>
        <p:spPr bwMode="auto">
          <a:xfrm flipH="1">
            <a:off x="5702300" y="2909903"/>
            <a:ext cx="422275" cy="630238"/>
          </a:xfrm>
          <a:prstGeom prst="line">
            <a:avLst/>
          </a:prstGeom>
          <a:noFill/>
          <a:ln w="9525">
            <a:solidFill>
              <a:schemeClr val="accent2"/>
            </a:solidFill>
            <a:round/>
            <a:headEnd/>
            <a:tailEnd/>
          </a:ln>
        </p:spPr>
        <p:txBody>
          <a:bodyPr/>
          <a:lstStyle/>
          <a:p>
            <a:endParaRPr lang="zh-CN" altLang="en-US"/>
          </a:p>
        </p:txBody>
      </p:sp>
      <p:sp>
        <p:nvSpPr>
          <p:cNvPr id="630" name="Line 507"/>
          <p:cNvSpPr>
            <a:spLocks noChangeShapeType="1"/>
          </p:cNvSpPr>
          <p:nvPr/>
        </p:nvSpPr>
        <p:spPr bwMode="auto">
          <a:xfrm flipH="1">
            <a:off x="5715000" y="3456003"/>
            <a:ext cx="442913" cy="630238"/>
          </a:xfrm>
          <a:prstGeom prst="line">
            <a:avLst/>
          </a:prstGeom>
          <a:noFill/>
          <a:ln w="9525">
            <a:solidFill>
              <a:schemeClr val="accent2"/>
            </a:solidFill>
            <a:round/>
            <a:headEnd/>
            <a:tailEnd/>
          </a:ln>
        </p:spPr>
        <p:txBody>
          <a:bodyPr/>
          <a:lstStyle/>
          <a:p>
            <a:endParaRPr lang="zh-CN" altLang="en-US"/>
          </a:p>
        </p:txBody>
      </p:sp>
      <p:sp>
        <p:nvSpPr>
          <p:cNvPr id="631" name="Line 508"/>
          <p:cNvSpPr>
            <a:spLocks noChangeShapeType="1"/>
          </p:cNvSpPr>
          <p:nvPr/>
        </p:nvSpPr>
        <p:spPr bwMode="auto">
          <a:xfrm flipH="1">
            <a:off x="5727700" y="3811603"/>
            <a:ext cx="422275" cy="630238"/>
          </a:xfrm>
          <a:prstGeom prst="line">
            <a:avLst/>
          </a:prstGeom>
          <a:noFill/>
          <a:ln w="9525">
            <a:solidFill>
              <a:schemeClr val="accent2"/>
            </a:solidFill>
            <a:round/>
            <a:headEnd/>
            <a:tailEnd/>
          </a:ln>
        </p:spPr>
        <p:txBody>
          <a:bodyPr/>
          <a:lstStyle/>
          <a:p>
            <a:endParaRPr lang="zh-CN" altLang="en-US"/>
          </a:p>
        </p:txBody>
      </p:sp>
      <p:sp>
        <p:nvSpPr>
          <p:cNvPr id="632" name="Line 509"/>
          <p:cNvSpPr>
            <a:spLocks noChangeShapeType="1"/>
          </p:cNvSpPr>
          <p:nvPr/>
        </p:nvSpPr>
        <p:spPr bwMode="auto">
          <a:xfrm flipH="1">
            <a:off x="5715000" y="4395803"/>
            <a:ext cx="442913" cy="630238"/>
          </a:xfrm>
          <a:prstGeom prst="line">
            <a:avLst/>
          </a:prstGeom>
          <a:noFill/>
          <a:ln w="9525">
            <a:solidFill>
              <a:schemeClr val="accent2"/>
            </a:solidFill>
            <a:round/>
            <a:headEnd/>
            <a:tailEnd/>
          </a:ln>
        </p:spPr>
        <p:txBody>
          <a:bodyPr/>
          <a:lstStyle/>
          <a:p>
            <a:endParaRPr lang="zh-CN" altLang="en-US"/>
          </a:p>
        </p:txBody>
      </p:sp>
      <p:sp>
        <p:nvSpPr>
          <p:cNvPr id="633" name="Line 510"/>
          <p:cNvSpPr>
            <a:spLocks noChangeShapeType="1"/>
          </p:cNvSpPr>
          <p:nvPr/>
        </p:nvSpPr>
        <p:spPr bwMode="auto">
          <a:xfrm flipH="1">
            <a:off x="5727700" y="4751403"/>
            <a:ext cx="422275" cy="630238"/>
          </a:xfrm>
          <a:prstGeom prst="line">
            <a:avLst/>
          </a:prstGeom>
          <a:noFill/>
          <a:ln w="9525">
            <a:solidFill>
              <a:schemeClr val="accent2"/>
            </a:solidFill>
            <a:round/>
            <a:headEnd/>
            <a:tailEnd/>
          </a:ln>
        </p:spPr>
        <p:txBody>
          <a:bodyP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77"/>
                                        </p:tgtEl>
                                        <p:attrNameLst>
                                          <p:attrName>style.visibility</p:attrName>
                                        </p:attrNameLst>
                                      </p:cBhvr>
                                      <p:to>
                                        <p:strVal val="visible"/>
                                      </p:to>
                                    </p:set>
                                    <p:animEffect transition="in" filter="wipe(up)">
                                      <p:cBhvr>
                                        <p:cTn id="15" dur="500"/>
                                        <p:tgtEl>
                                          <p:spTgt spid="47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78"/>
                                        </p:tgtEl>
                                        <p:attrNameLst>
                                          <p:attrName>style.visibility</p:attrName>
                                        </p:attrNameLst>
                                      </p:cBhvr>
                                      <p:to>
                                        <p:strVal val="visible"/>
                                      </p:to>
                                    </p:set>
                                    <p:animEffect transition="in" filter="wipe(up)">
                                      <p:cBhvr>
                                        <p:cTn id="19" dur="500"/>
                                        <p:tgtEl>
                                          <p:spTgt spid="478"/>
                                        </p:tgtEl>
                                      </p:cBhvr>
                                    </p:animEffect>
                                  </p:childTnLst>
                                </p:cTn>
                              </p:par>
                            </p:childTnLst>
                          </p:cTn>
                        </p:par>
                        <p:par>
                          <p:cTn id="20" fill="hold">
                            <p:stCondLst>
                              <p:cond delay="2000"/>
                            </p:stCondLst>
                            <p:childTnLst>
                              <p:par>
                                <p:cTn id="21" presetID="4"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79"/>
                                        </p:tgtEl>
                                        <p:attrNameLst>
                                          <p:attrName>style.visibility</p:attrName>
                                        </p:attrNameLst>
                                      </p:cBhvr>
                                      <p:to>
                                        <p:strVal val="visible"/>
                                      </p:to>
                                    </p:set>
                                    <p:animEffect transition="in" filter="wipe(up)">
                                      <p:cBhvr>
                                        <p:cTn id="27" dur="500"/>
                                        <p:tgtEl>
                                          <p:spTgt spid="479"/>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480"/>
                                        </p:tgtEl>
                                        <p:attrNameLst>
                                          <p:attrName>style.visibility</p:attrName>
                                        </p:attrNameLst>
                                      </p:cBhvr>
                                      <p:to>
                                        <p:strVal val="visible"/>
                                      </p:to>
                                    </p:set>
                                    <p:animEffect transition="in" filter="wipe(up)">
                                      <p:cBhvr>
                                        <p:cTn id="31" dur="500"/>
                                        <p:tgtEl>
                                          <p:spTgt spid="480"/>
                                        </p:tgtEl>
                                      </p:cBhvr>
                                    </p:animEffect>
                                  </p:childTnLst>
                                </p:cTn>
                              </p:par>
                            </p:childTnLst>
                          </p:cTn>
                        </p:par>
                        <p:par>
                          <p:cTn id="32" fill="hold">
                            <p:stCondLst>
                              <p:cond delay="3500"/>
                            </p:stCondLst>
                            <p:childTnLst>
                              <p:par>
                                <p:cTn id="33" presetID="4" presetClass="entr" presetSubtype="16"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ox(in)">
                                      <p:cBhvr>
                                        <p:cTn id="35" dur="500"/>
                                        <p:tgtEl>
                                          <p:spTgt spid="20"/>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81"/>
                                        </p:tgtEl>
                                        <p:attrNameLst>
                                          <p:attrName>style.visibility</p:attrName>
                                        </p:attrNameLst>
                                      </p:cBhvr>
                                      <p:to>
                                        <p:strVal val="visible"/>
                                      </p:to>
                                    </p:set>
                                    <p:animEffect transition="in" filter="wipe(up)">
                                      <p:cBhvr>
                                        <p:cTn id="39" dur="500"/>
                                        <p:tgtEl>
                                          <p:spTgt spid="481"/>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482"/>
                                        </p:tgtEl>
                                        <p:attrNameLst>
                                          <p:attrName>style.visibility</p:attrName>
                                        </p:attrNameLst>
                                      </p:cBhvr>
                                      <p:to>
                                        <p:strVal val="visible"/>
                                      </p:to>
                                    </p:set>
                                    <p:animEffect transition="in" filter="wipe(up)">
                                      <p:cBhvr>
                                        <p:cTn id="43" dur="500"/>
                                        <p:tgtEl>
                                          <p:spTgt spid="482"/>
                                        </p:tgtEl>
                                      </p:cBhvr>
                                    </p:animEffect>
                                  </p:childTnLst>
                                </p:cTn>
                              </p:par>
                            </p:childTnLst>
                          </p:cTn>
                        </p:par>
                        <p:par>
                          <p:cTn id="44" fill="hold">
                            <p:stCondLst>
                              <p:cond delay="5000"/>
                            </p:stCondLst>
                            <p:childTnLst>
                              <p:par>
                                <p:cTn id="45" presetID="4" presetClass="entr" presetSubtype="16"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ox(i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linds(horizontal)">
                                      <p:cBhvr>
                                        <p:cTn id="52" dur="500"/>
                                        <p:tgtEl>
                                          <p:spTgt spid="3"/>
                                        </p:tgtEl>
                                      </p:cBhvr>
                                    </p:animEffect>
                                  </p:childTnLst>
                                </p:cTn>
                              </p:par>
                            </p:childTnLst>
                          </p:cTn>
                        </p:par>
                        <p:par>
                          <p:cTn id="53" fill="hold">
                            <p:stCondLst>
                              <p:cond delay="500"/>
                            </p:stCondLst>
                            <p:childTnLst>
                              <p:par>
                                <p:cTn id="54" presetID="3" presetClass="entr" presetSubtype="10" fill="hold" nodeType="after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blinds(horizontal)">
                                      <p:cBhvr>
                                        <p:cTn id="56" dur="500"/>
                                        <p:tgtEl>
                                          <p:spTgt spid="8196"/>
                                        </p:tgtEl>
                                      </p:cBhvr>
                                    </p:animEffec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628"/>
                                        </p:tgtEl>
                                        <p:attrNameLst>
                                          <p:attrName>style.visibility</p:attrName>
                                        </p:attrNameLst>
                                      </p:cBhvr>
                                      <p:to>
                                        <p:strVal val="visible"/>
                                      </p:to>
                                    </p:set>
                                    <p:animEffect transition="in" filter="wipe(up)">
                                      <p:cBhvr>
                                        <p:cTn id="60" dur="500"/>
                                        <p:tgtEl>
                                          <p:spTgt spid="628"/>
                                        </p:tgtEl>
                                      </p:cBhvr>
                                    </p:animEffect>
                                  </p:childTnLst>
                                </p:cTn>
                              </p:par>
                            </p:childTnLst>
                          </p:cTn>
                        </p:par>
                        <p:par>
                          <p:cTn id="61" fill="hold">
                            <p:stCondLst>
                              <p:cond delay="1500"/>
                            </p:stCondLst>
                            <p:childTnLst>
                              <p:par>
                                <p:cTn id="62" presetID="22" presetClass="entr" presetSubtype="1" fill="hold" grpId="0" nodeType="afterEffect">
                                  <p:stCondLst>
                                    <p:cond delay="0"/>
                                  </p:stCondLst>
                                  <p:childTnLst>
                                    <p:set>
                                      <p:cBhvr>
                                        <p:cTn id="63" dur="1" fill="hold">
                                          <p:stCondLst>
                                            <p:cond delay="0"/>
                                          </p:stCondLst>
                                        </p:cTn>
                                        <p:tgtEl>
                                          <p:spTgt spid="629"/>
                                        </p:tgtEl>
                                        <p:attrNameLst>
                                          <p:attrName>style.visibility</p:attrName>
                                        </p:attrNameLst>
                                      </p:cBhvr>
                                      <p:to>
                                        <p:strVal val="visible"/>
                                      </p:to>
                                    </p:set>
                                    <p:animEffect transition="in" filter="wipe(up)">
                                      <p:cBhvr>
                                        <p:cTn id="64" dur="500"/>
                                        <p:tgtEl>
                                          <p:spTgt spid="629"/>
                                        </p:tgtEl>
                                      </p:cBhvr>
                                    </p:animEffect>
                                  </p:childTnLst>
                                </p:cTn>
                              </p:par>
                            </p:childTnLst>
                          </p:cTn>
                        </p:par>
                        <p:par>
                          <p:cTn id="65" fill="hold">
                            <p:stCondLst>
                              <p:cond delay="2000"/>
                            </p:stCondLst>
                            <p:childTnLst>
                              <p:par>
                                <p:cTn id="66" presetID="4" presetClass="entr" presetSubtype="16" fill="hold" nodeType="afterEffect">
                                  <p:stCondLst>
                                    <p:cond delay="0"/>
                                  </p:stCondLst>
                                  <p:childTnLst>
                                    <p:set>
                                      <p:cBhvr>
                                        <p:cTn id="67" dur="1" fill="hold">
                                          <p:stCondLst>
                                            <p:cond delay="0"/>
                                          </p:stCondLst>
                                        </p:cTn>
                                        <p:tgtEl>
                                          <p:spTgt spid="8217"/>
                                        </p:tgtEl>
                                        <p:attrNameLst>
                                          <p:attrName>style.visibility</p:attrName>
                                        </p:attrNameLst>
                                      </p:cBhvr>
                                      <p:to>
                                        <p:strVal val="visible"/>
                                      </p:to>
                                    </p:set>
                                    <p:animEffect transition="in" filter="box(in)">
                                      <p:cBhvr>
                                        <p:cTn id="68" dur="500"/>
                                        <p:tgtEl>
                                          <p:spTgt spid="8217"/>
                                        </p:tgtEl>
                                      </p:cBhvr>
                                    </p:animEffect>
                                  </p:childTnLst>
                                </p:cTn>
                              </p:par>
                            </p:childTnLst>
                          </p:cTn>
                        </p:par>
                        <p:par>
                          <p:cTn id="69" fill="hold">
                            <p:stCondLst>
                              <p:cond delay="2500"/>
                            </p:stCondLst>
                            <p:childTnLst>
                              <p:par>
                                <p:cTn id="70" presetID="22" presetClass="entr" presetSubtype="1" fill="hold" grpId="0" nodeType="afterEffect">
                                  <p:stCondLst>
                                    <p:cond delay="0"/>
                                  </p:stCondLst>
                                  <p:childTnLst>
                                    <p:set>
                                      <p:cBhvr>
                                        <p:cTn id="71" dur="1" fill="hold">
                                          <p:stCondLst>
                                            <p:cond delay="0"/>
                                          </p:stCondLst>
                                        </p:cTn>
                                        <p:tgtEl>
                                          <p:spTgt spid="630"/>
                                        </p:tgtEl>
                                        <p:attrNameLst>
                                          <p:attrName>style.visibility</p:attrName>
                                        </p:attrNameLst>
                                      </p:cBhvr>
                                      <p:to>
                                        <p:strVal val="visible"/>
                                      </p:to>
                                    </p:set>
                                    <p:animEffect transition="in" filter="wipe(up)">
                                      <p:cBhvr>
                                        <p:cTn id="72" dur="500"/>
                                        <p:tgtEl>
                                          <p:spTgt spid="630"/>
                                        </p:tgtEl>
                                      </p:cBhvr>
                                    </p:animEffect>
                                  </p:childTnLst>
                                </p:cTn>
                              </p:par>
                            </p:childTnLst>
                          </p:cTn>
                        </p:par>
                        <p:par>
                          <p:cTn id="73" fill="hold">
                            <p:stCondLst>
                              <p:cond delay="3000"/>
                            </p:stCondLst>
                            <p:childTnLst>
                              <p:par>
                                <p:cTn id="74" presetID="22" presetClass="entr" presetSubtype="1" fill="hold" grpId="0" nodeType="afterEffect">
                                  <p:stCondLst>
                                    <p:cond delay="0"/>
                                  </p:stCondLst>
                                  <p:childTnLst>
                                    <p:set>
                                      <p:cBhvr>
                                        <p:cTn id="75" dur="1" fill="hold">
                                          <p:stCondLst>
                                            <p:cond delay="0"/>
                                          </p:stCondLst>
                                        </p:cTn>
                                        <p:tgtEl>
                                          <p:spTgt spid="631"/>
                                        </p:tgtEl>
                                        <p:attrNameLst>
                                          <p:attrName>style.visibility</p:attrName>
                                        </p:attrNameLst>
                                      </p:cBhvr>
                                      <p:to>
                                        <p:strVal val="visible"/>
                                      </p:to>
                                    </p:set>
                                    <p:animEffect transition="in" filter="wipe(up)">
                                      <p:cBhvr>
                                        <p:cTn id="76" dur="500"/>
                                        <p:tgtEl>
                                          <p:spTgt spid="631"/>
                                        </p:tgtEl>
                                      </p:cBhvr>
                                    </p:animEffect>
                                  </p:childTnLst>
                                </p:cTn>
                              </p:par>
                            </p:childTnLst>
                          </p:cTn>
                        </p:par>
                        <p:par>
                          <p:cTn id="77" fill="hold">
                            <p:stCondLst>
                              <p:cond delay="3500"/>
                            </p:stCondLst>
                            <p:childTnLst>
                              <p:par>
                                <p:cTn id="78" presetID="4" presetClass="entr" presetSubtype="16" fill="hold" nodeType="afterEffect">
                                  <p:stCondLst>
                                    <p:cond delay="0"/>
                                  </p:stCondLst>
                                  <p:childTnLst>
                                    <p:set>
                                      <p:cBhvr>
                                        <p:cTn id="79" dur="1" fill="hold">
                                          <p:stCondLst>
                                            <p:cond delay="0"/>
                                          </p:stCondLst>
                                        </p:cTn>
                                        <p:tgtEl>
                                          <p:spTgt spid="8224"/>
                                        </p:tgtEl>
                                        <p:attrNameLst>
                                          <p:attrName>style.visibility</p:attrName>
                                        </p:attrNameLst>
                                      </p:cBhvr>
                                      <p:to>
                                        <p:strVal val="visible"/>
                                      </p:to>
                                    </p:set>
                                    <p:animEffect transition="in" filter="box(in)">
                                      <p:cBhvr>
                                        <p:cTn id="80" dur="500"/>
                                        <p:tgtEl>
                                          <p:spTgt spid="8224"/>
                                        </p:tgtEl>
                                      </p:cBhvr>
                                    </p:animEffect>
                                  </p:childTnLst>
                                </p:cTn>
                              </p:par>
                            </p:childTnLst>
                          </p:cTn>
                        </p:par>
                        <p:par>
                          <p:cTn id="81" fill="hold">
                            <p:stCondLst>
                              <p:cond delay="4000"/>
                            </p:stCondLst>
                            <p:childTnLst>
                              <p:par>
                                <p:cTn id="82" presetID="22" presetClass="entr" presetSubtype="1" fill="hold" grpId="0" nodeType="afterEffect">
                                  <p:stCondLst>
                                    <p:cond delay="0"/>
                                  </p:stCondLst>
                                  <p:childTnLst>
                                    <p:set>
                                      <p:cBhvr>
                                        <p:cTn id="83" dur="1" fill="hold">
                                          <p:stCondLst>
                                            <p:cond delay="0"/>
                                          </p:stCondLst>
                                        </p:cTn>
                                        <p:tgtEl>
                                          <p:spTgt spid="632"/>
                                        </p:tgtEl>
                                        <p:attrNameLst>
                                          <p:attrName>style.visibility</p:attrName>
                                        </p:attrNameLst>
                                      </p:cBhvr>
                                      <p:to>
                                        <p:strVal val="visible"/>
                                      </p:to>
                                    </p:set>
                                    <p:animEffect transition="in" filter="wipe(up)">
                                      <p:cBhvr>
                                        <p:cTn id="84" dur="500"/>
                                        <p:tgtEl>
                                          <p:spTgt spid="632"/>
                                        </p:tgtEl>
                                      </p:cBhvr>
                                    </p:animEffect>
                                  </p:childTnLst>
                                </p:cTn>
                              </p:par>
                            </p:childTnLst>
                          </p:cTn>
                        </p:par>
                        <p:par>
                          <p:cTn id="85" fill="hold">
                            <p:stCondLst>
                              <p:cond delay="4500"/>
                            </p:stCondLst>
                            <p:childTnLst>
                              <p:par>
                                <p:cTn id="86" presetID="22" presetClass="entr" presetSubtype="1" fill="hold" grpId="0" nodeType="afterEffect">
                                  <p:stCondLst>
                                    <p:cond delay="0"/>
                                  </p:stCondLst>
                                  <p:childTnLst>
                                    <p:set>
                                      <p:cBhvr>
                                        <p:cTn id="87" dur="1" fill="hold">
                                          <p:stCondLst>
                                            <p:cond delay="0"/>
                                          </p:stCondLst>
                                        </p:cTn>
                                        <p:tgtEl>
                                          <p:spTgt spid="633"/>
                                        </p:tgtEl>
                                        <p:attrNameLst>
                                          <p:attrName>style.visibility</p:attrName>
                                        </p:attrNameLst>
                                      </p:cBhvr>
                                      <p:to>
                                        <p:strVal val="visible"/>
                                      </p:to>
                                    </p:set>
                                    <p:animEffect transition="in" filter="wipe(up)">
                                      <p:cBhvr>
                                        <p:cTn id="88" dur="500"/>
                                        <p:tgtEl>
                                          <p:spTgt spid="633"/>
                                        </p:tgtEl>
                                      </p:cBhvr>
                                    </p:animEffect>
                                  </p:childTnLst>
                                </p:cTn>
                              </p:par>
                            </p:childTnLst>
                          </p:cTn>
                        </p:par>
                        <p:par>
                          <p:cTn id="89" fill="hold">
                            <p:stCondLst>
                              <p:cond delay="5000"/>
                            </p:stCondLst>
                            <p:childTnLst>
                              <p:par>
                                <p:cTn id="90" presetID="4" presetClass="entr" presetSubtype="16" fill="hold" nodeType="afterEffect">
                                  <p:stCondLst>
                                    <p:cond delay="0"/>
                                  </p:stCondLst>
                                  <p:childTnLst>
                                    <p:set>
                                      <p:cBhvr>
                                        <p:cTn id="91" dur="1" fill="hold">
                                          <p:stCondLst>
                                            <p:cond delay="0"/>
                                          </p:stCondLst>
                                        </p:cTn>
                                        <p:tgtEl>
                                          <p:spTgt spid="8234"/>
                                        </p:tgtEl>
                                        <p:attrNameLst>
                                          <p:attrName>style.visibility</p:attrName>
                                        </p:attrNameLst>
                                      </p:cBhvr>
                                      <p:to>
                                        <p:strVal val="visible"/>
                                      </p:to>
                                    </p:set>
                                    <p:animEffect transition="in" filter="box(in)">
                                      <p:cBhvr>
                                        <p:cTn id="92" dur="500"/>
                                        <p:tgtEl>
                                          <p:spTgt spid="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animBg="1"/>
      <p:bldP spid="479" grpId="0" animBg="1"/>
      <p:bldP spid="481" grpId="0" animBg="1"/>
      <p:bldP spid="628" grpId="0" animBg="1"/>
      <p:bldP spid="629" grpId="0" animBg="1"/>
      <p:bldP spid="630" grpId="0" animBg="1"/>
      <p:bldP spid="631" grpId="0" animBg="1"/>
      <p:bldP spid="632" grpId="0" animBg="1"/>
      <p:bldP spid="63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2" name="Rectangle 4"/>
          <p:cNvSpPr>
            <a:spLocks noChangeArrowheads="1"/>
          </p:cNvSpPr>
          <p:nvPr/>
        </p:nvSpPr>
        <p:spPr bwMode="auto">
          <a:xfrm>
            <a:off x="533400" y="4953000"/>
            <a:ext cx="5854700" cy="1397000"/>
          </a:xfrm>
          <a:prstGeom prst="rect">
            <a:avLst/>
          </a:prstGeom>
          <a:gradFill rotWithShape="1">
            <a:gsLst>
              <a:gs pos="0">
                <a:srgbClr val="FFFFCC"/>
              </a:gs>
              <a:gs pos="100000">
                <a:srgbClr val="FFFFCC">
                  <a:gamma/>
                  <a:shade val="46275"/>
                  <a:invGamma/>
                </a:srgbClr>
              </a:gs>
            </a:gsLst>
            <a:lin ang="5400000" scaled="1"/>
          </a:gradFill>
          <a:ln w="9525" algn="ctr">
            <a:solidFill>
              <a:srgbClr val="9999FF"/>
            </a:solidFill>
            <a:miter lim="800000"/>
            <a:headEnd/>
            <a:tailEnd/>
          </a:ln>
          <a:effectLst>
            <a:outerShdw sy="50000" kx="-2453608"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grpSp>
        <p:nvGrpSpPr>
          <p:cNvPr id="4" name="Group 69"/>
          <p:cNvGrpSpPr>
            <a:grpSpLocks/>
          </p:cNvGrpSpPr>
          <p:nvPr/>
        </p:nvGrpSpPr>
        <p:grpSpPr bwMode="auto">
          <a:xfrm>
            <a:off x="101600" y="1385888"/>
            <a:ext cx="6500813" cy="1690687"/>
            <a:chOff x="64" y="873"/>
            <a:chExt cx="4095" cy="1065"/>
          </a:xfrm>
        </p:grpSpPr>
        <p:sp>
          <p:nvSpPr>
            <p:cNvPr id="1747974" name="Oval 6"/>
            <p:cNvSpPr>
              <a:spLocks noChangeArrowheads="1"/>
            </p:cNvSpPr>
            <p:nvPr/>
          </p:nvSpPr>
          <p:spPr bwMode="auto">
            <a:xfrm>
              <a:off x="64" y="873"/>
              <a:ext cx="4095" cy="1065"/>
            </a:xfrm>
            <a:prstGeom prst="ellipse">
              <a:avLst/>
            </a:prstGeom>
            <a:solidFill>
              <a:schemeClr val="bg1"/>
            </a:solidFill>
            <a:ln w="9525" algn="ctr">
              <a:solidFill>
                <a:srgbClr val="FFFFCC"/>
              </a:solidFill>
              <a:round/>
              <a:headEnd/>
              <a:tailEnd/>
            </a:ln>
            <a:effectLst>
              <a:outerShdw sy="50000" kx="2453608" rotWithShape="0">
                <a:schemeClr val="bg2">
                  <a:alpha val="50000"/>
                </a:schemeClr>
              </a:outerShdw>
            </a:effectLst>
          </p:spPr>
          <p:txBody>
            <a:bodyPr lIns="92075" tIns="46038" rIns="92075" bIns="46038" anchor="ctr">
              <a:spAutoFit/>
            </a:bodyPr>
            <a:lstStyle/>
            <a:p>
              <a:pPr algn="ctr">
                <a:spcBef>
                  <a:spcPct val="50000"/>
                </a:spcBef>
                <a:defRPr/>
              </a:pPr>
              <a:endParaRPr lang="zh-CN" altLang="en-US">
                <a:ea typeface="宋体" pitchFamily="2" charset="-122"/>
              </a:endParaRPr>
            </a:p>
          </p:txBody>
        </p:sp>
        <p:pic>
          <p:nvPicPr>
            <p:cNvPr id="104494" name="Picture 37" descr="serverR630"/>
            <p:cNvPicPr>
              <a:picLocks noChangeAspect="1" noChangeArrowheads="1"/>
            </p:cNvPicPr>
            <p:nvPr/>
          </p:nvPicPr>
          <p:blipFill>
            <a:blip r:embed="rId2"/>
            <a:srcRect/>
            <a:stretch>
              <a:fillRect/>
            </a:stretch>
          </p:blipFill>
          <p:spPr bwMode="auto">
            <a:xfrm>
              <a:off x="2053" y="1196"/>
              <a:ext cx="556" cy="361"/>
            </a:xfrm>
            <a:prstGeom prst="rect">
              <a:avLst/>
            </a:prstGeom>
            <a:noFill/>
            <a:ln w="9525">
              <a:noFill/>
              <a:miter lim="800000"/>
              <a:headEnd/>
              <a:tailEnd/>
            </a:ln>
          </p:spPr>
        </p:pic>
        <p:pic>
          <p:nvPicPr>
            <p:cNvPr id="104495" name="Picture 16" descr="NF560D2"/>
            <p:cNvPicPr>
              <a:picLocks noChangeAspect="1" noChangeArrowheads="1"/>
            </p:cNvPicPr>
            <p:nvPr/>
          </p:nvPicPr>
          <p:blipFill>
            <a:blip r:embed="rId3"/>
            <a:srcRect/>
            <a:stretch>
              <a:fillRect/>
            </a:stretch>
          </p:blipFill>
          <p:spPr bwMode="auto">
            <a:xfrm>
              <a:off x="2648" y="1160"/>
              <a:ext cx="711" cy="461"/>
            </a:xfrm>
            <a:prstGeom prst="rect">
              <a:avLst/>
            </a:prstGeom>
            <a:noFill/>
            <a:ln w="9525">
              <a:noFill/>
              <a:miter lim="800000"/>
              <a:headEnd/>
              <a:tailEnd/>
            </a:ln>
          </p:spPr>
        </p:pic>
        <p:pic>
          <p:nvPicPr>
            <p:cNvPr id="104496" name="Picture 17" descr="suns">
              <a:hlinkClick r:id="rId4"/>
            </p:cNvPr>
            <p:cNvPicPr>
              <a:picLocks noChangeAspect="1" noChangeArrowheads="1"/>
            </p:cNvPicPr>
            <p:nvPr/>
          </p:nvPicPr>
          <p:blipFill>
            <a:blip r:embed="rId5"/>
            <a:srcRect/>
            <a:stretch>
              <a:fillRect/>
            </a:stretch>
          </p:blipFill>
          <p:spPr bwMode="auto">
            <a:xfrm>
              <a:off x="3400" y="1184"/>
              <a:ext cx="572" cy="431"/>
            </a:xfrm>
            <a:prstGeom prst="rect">
              <a:avLst/>
            </a:prstGeom>
            <a:noFill/>
            <a:ln w="9525">
              <a:noFill/>
              <a:miter lim="800000"/>
              <a:headEnd/>
              <a:tailEnd/>
            </a:ln>
          </p:spPr>
        </p:pic>
        <p:pic>
          <p:nvPicPr>
            <p:cNvPr id="104497" name="Picture 18" descr="x455">
              <a:hlinkClick r:id="rId6"/>
            </p:cNvPr>
            <p:cNvPicPr>
              <a:picLocks noChangeAspect="1" noChangeArrowheads="1"/>
            </p:cNvPicPr>
            <p:nvPr/>
          </p:nvPicPr>
          <p:blipFill>
            <a:blip r:embed="rId7"/>
            <a:srcRect/>
            <a:stretch>
              <a:fillRect/>
            </a:stretch>
          </p:blipFill>
          <p:spPr bwMode="auto">
            <a:xfrm>
              <a:off x="1318" y="1210"/>
              <a:ext cx="604" cy="333"/>
            </a:xfrm>
            <a:prstGeom prst="rect">
              <a:avLst/>
            </a:prstGeom>
            <a:noFill/>
            <a:ln w="9525">
              <a:noFill/>
              <a:miter lim="800000"/>
              <a:headEnd/>
              <a:tailEnd/>
            </a:ln>
          </p:spPr>
        </p:pic>
        <p:pic>
          <p:nvPicPr>
            <p:cNvPr id="104498" name="Picture 19"/>
            <p:cNvPicPr>
              <a:picLocks noChangeAspect="1" noChangeArrowheads="1"/>
            </p:cNvPicPr>
            <p:nvPr/>
          </p:nvPicPr>
          <p:blipFill>
            <a:blip r:embed="rId8"/>
            <a:srcRect/>
            <a:stretch>
              <a:fillRect/>
            </a:stretch>
          </p:blipFill>
          <p:spPr bwMode="auto">
            <a:xfrm>
              <a:off x="626" y="1171"/>
              <a:ext cx="567" cy="377"/>
            </a:xfrm>
            <a:prstGeom prst="rect">
              <a:avLst/>
            </a:prstGeom>
            <a:noFill/>
            <a:ln w="9525">
              <a:noFill/>
              <a:miter lim="800000"/>
              <a:headEnd/>
              <a:tailEnd/>
            </a:ln>
          </p:spPr>
        </p:pic>
      </p:grpSp>
      <p:grpSp>
        <p:nvGrpSpPr>
          <p:cNvPr id="5" name="Group 20"/>
          <p:cNvGrpSpPr>
            <a:grpSpLocks/>
          </p:cNvGrpSpPr>
          <p:nvPr/>
        </p:nvGrpSpPr>
        <p:grpSpPr bwMode="auto">
          <a:xfrm>
            <a:off x="2379663" y="3883025"/>
            <a:ext cx="2743200" cy="444500"/>
            <a:chOff x="2043" y="2678"/>
            <a:chExt cx="1904" cy="292"/>
          </a:xfrm>
        </p:grpSpPr>
        <p:pic>
          <p:nvPicPr>
            <p:cNvPr id="104490" name="Picture 21" descr="2007102511294278493">
              <a:hlinkClick r:id="rId9"/>
            </p:cNvPr>
            <p:cNvPicPr>
              <a:picLocks noChangeAspect="1" noChangeArrowheads="1"/>
            </p:cNvPicPr>
            <p:nvPr/>
          </p:nvPicPr>
          <p:blipFill>
            <a:blip r:embed="rId10"/>
            <a:srcRect/>
            <a:stretch>
              <a:fillRect/>
            </a:stretch>
          </p:blipFill>
          <p:spPr bwMode="auto">
            <a:xfrm>
              <a:off x="2833" y="2678"/>
              <a:ext cx="423" cy="292"/>
            </a:xfrm>
            <a:prstGeom prst="rect">
              <a:avLst/>
            </a:prstGeom>
            <a:noFill/>
            <a:ln w="9525">
              <a:noFill/>
              <a:miter lim="800000"/>
              <a:headEnd/>
              <a:tailEnd/>
            </a:ln>
          </p:spPr>
        </p:pic>
        <p:pic>
          <p:nvPicPr>
            <p:cNvPr id="104491" name="Picture 22" descr="Mcdata 4700(32口 4Gb)"/>
            <p:cNvPicPr>
              <a:picLocks noChangeAspect="1" noChangeArrowheads="1"/>
            </p:cNvPicPr>
            <p:nvPr/>
          </p:nvPicPr>
          <p:blipFill>
            <a:blip r:embed="rId11"/>
            <a:srcRect/>
            <a:stretch>
              <a:fillRect/>
            </a:stretch>
          </p:blipFill>
          <p:spPr bwMode="auto">
            <a:xfrm>
              <a:off x="3195" y="2723"/>
              <a:ext cx="752" cy="210"/>
            </a:xfrm>
            <a:prstGeom prst="rect">
              <a:avLst/>
            </a:prstGeom>
            <a:noFill/>
            <a:ln w="9525">
              <a:noFill/>
              <a:miter lim="800000"/>
              <a:headEnd/>
              <a:tailEnd/>
            </a:ln>
          </p:spPr>
        </p:pic>
        <p:pic>
          <p:nvPicPr>
            <p:cNvPr id="104492" name="Picture 23" descr="fc交换机"/>
            <p:cNvPicPr>
              <a:picLocks noChangeAspect="1" noChangeArrowheads="1"/>
            </p:cNvPicPr>
            <p:nvPr/>
          </p:nvPicPr>
          <p:blipFill>
            <a:blip r:embed="rId12"/>
            <a:srcRect/>
            <a:stretch>
              <a:fillRect/>
            </a:stretch>
          </p:blipFill>
          <p:spPr bwMode="auto">
            <a:xfrm>
              <a:off x="2043" y="2693"/>
              <a:ext cx="860" cy="259"/>
            </a:xfrm>
            <a:prstGeom prst="rect">
              <a:avLst/>
            </a:prstGeom>
            <a:noFill/>
            <a:ln w="9525">
              <a:noFill/>
              <a:miter lim="800000"/>
              <a:headEnd/>
              <a:tailEnd/>
            </a:ln>
          </p:spPr>
        </p:pic>
      </p:grpSp>
      <p:grpSp>
        <p:nvGrpSpPr>
          <p:cNvPr id="6" name="Group 24"/>
          <p:cNvGrpSpPr>
            <a:grpSpLocks/>
          </p:cNvGrpSpPr>
          <p:nvPr/>
        </p:nvGrpSpPr>
        <p:grpSpPr bwMode="auto">
          <a:xfrm>
            <a:off x="647700" y="5067300"/>
            <a:ext cx="5635625" cy="1152525"/>
            <a:chOff x="952" y="3184"/>
            <a:chExt cx="3912" cy="760"/>
          </a:xfrm>
        </p:grpSpPr>
        <p:sp>
          <p:nvSpPr>
            <p:cNvPr id="104483" name="Rectangle 25"/>
            <p:cNvSpPr>
              <a:spLocks noChangeArrowheads="1"/>
            </p:cNvSpPr>
            <p:nvPr/>
          </p:nvSpPr>
          <p:spPr bwMode="auto">
            <a:xfrm>
              <a:off x="3784" y="3184"/>
              <a:ext cx="1080" cy="760"/>
            </a:xfrm>
            <a:prstGeom prst="rect">
              <a:avLst/>
            </a:prstGeom>
            <a:solidFill>
              <a:schemeClr val="bg1"/>
            </a:solidFill>
            <a:ln w="9525" cap="rnd" algn="ctr">
              <a:solidFill>
                <a:srgbClr val="C8C2C3"/>
              </a:solidFill>
              <a:prstDash val="sysDot"/>
              <a:miter lim="800000"/>
              <a:headEnd/>
              <a:tailEnd/>
            </a:ln>
          </p:spPr>
          <p:txBody>
            <a:bodyPr lIns="92075" tIns="46038" rIns="92075" bIns="46038" anchor="ctr">
              <a:spAutoFit/>
            </a:bodyPr>
            <a:lstStyle/>
            <a:p>
              <a:pPr algn="ctr">
                <a:spcBef>
                  <a:spcPct val="50000"/>
                </a:spcBef>
              </a:pPr>
              <a:endParaRPr lang="zh-CN" altLang="en-US"/>
            </a:p>
          </p:txBody>
        </p:sp>
        <p:sp>
          <p:nvSpPr>
            <p:cNvPr id="104484" name="Rectangle 26"/>
            <p:cNvSpPr>
              <a:spLocks noChangeArrowheads="1"/>
            </p:cNvSpPr>
            <p:nvPr/>
          </p:nvSpPr>
          <p:spPr bwMode="auto">
            <a:xfrm>
              <a:off x="952" y="3184"/>
              <a:ext cx="1080" cy="760"/>
            </a:xfrm>
            <a:prstGeom prst="rect">
              <a:avLst/>
            </a:prstGeom>
            <a:solidFill>
              <a:schemeClr val="bg1"/>
            </a:solidFill>
            <a:ln w="9525" cap="rnd" algn="ctr">
              <a:solidFill>
                <a:srgbClr val="C8C2C3"/>
              </a:solidFill>
              <a:prstDash val="sysDot"/>
              <a:miter lim="800000"/>
              <a:headEnd/>
              <a:tailEnd/>
            </a:ln>
          </p:spPr>
          <p:txBody>
            <a:bodyPr lIns="92075" tIns="46038" rIns="92075" bIns="46038" anchor="ctr">
              <a:spAutoFit/>
            </a:bodyPr>
            <a:lstStyle/>
            <a:p>
              <a:pPr algn="ctr">
                <a:spcBef>
                  <a:spcPct val="50000"/>
                </a:spcBef>
              </a:pPr>
              <a:endParaRPr lang="zh-CN" altLang="en-US"/>
            </a:p>
          </p:txBody>
        </p:sp>
        <p:sp>
          <p:nvSpPr>
            <p:cNvPr id="104485" name="Rectangle 27"/>
            <p:cNvSpPr>
              <a:spLocks noChangeArrowheads="1"/>
            </p:cNvSpPr>
            <p:nvPr/>
          </p:nvSpPr>
          <p:spPr bwMode="auto">
            <a:xfrm>
              <a:off x="2032" y="3184"/>
              <a:ext cx="1752" cy="760"/>
            </a:xfrm>
            <a:prstGeom prst="rect">
              <a:avLst/>
            </a:prstGeom>
            <a:solidFill>
              <a:schemeClr val="bg1"/>
            </a:solidFill>
            <a:ln w="9525" cap="rnd" algn="ctr">
              <a:solidFill>
                <a:srgbClr val="C8C2C3"/>
              </a:solidFill>
              <a:prstDash val="sysDot"/>
              <a:miter lim="800000"/>
              <a:headEnd/>
              <a:tailEnd/>
            </a:ln>
          </p:spPr>
          <p:txBody>
            <a:bodyPr wrap="none" lIns="92075" tIns="46038" rIns="92075" bIns="46038" anchor="ctr">
              <a:spAutoFit/>
            </a:bodyPr>
            <a:lstStyle/>
            <a:p>
              <a:pPr algn="ctr">
                <a:spcBef>
                  <a:spcPct val="50000"/>
                </a:spcBef>
              </a:pPr>
              <a:endParaRPr lang="zh-CN" altLang="en-US"/>
            </a:p>
          </p:txBody>
        </p:sp>
        <p:pic>
          <p:nvPicPr>
            <p:cNvPr id="104486" name="Picture 28" descr="productsTapeScalar24Lg"/>
            <p:cNvPicPr>
              <a:picLocks noChangeAspect="1" noChangeArrowheads="1"/>
            </p:cNvPicPr>
            <p:nvPr/>
          </p:nvPicPr>
          <p:blipFill>
            <a:blip r:embed="rId13"/>
            <a:srcRect/>
            <a:stretch>
              <a:fillRect/>
            </a:stretch>
          </p:blipFill>
          <p:spPr bwMode="auto">
            <a:xfrm>
              <a:off x="3951" y="3283"/>
              <a:ext cx="745" cy="617"/>
            </a:xfrm>
            <a:prstGeom prst="rect">
              <a:avLst/>
            </a:prstGeom>
            <a:noFill/>
            <a:ln w="9525">
              <a:noFill/>
              <a:miter lim="800000"/>
              <a:headEnd/>
              <a:tailEnd/>
            </a:ln>
          </p:spPr>
        </p:pic>
        <p:pic>
          <p:nvPicPr>
            <p:cNvPr id="104487" name="Picture 29" descr="AS400-1"/>
            <p:cNvPicPr>
              <a:picLocks noChangeAspect="1" noChangeArrowheads="1"/>
            </p:cNvPicPr>
            <p:nvPr/>
          </p:nvPicPr>
          <p:blipFill>
            <a:blip r:embed="rId14"/>
            <a:srcRect/>
            <a:stretch>
              <a:fillRect/>
            </a:stretch>
          </p:blipFill>
          <p:spPr bwMode="auto">
            <a:xfrm>
              <a:off x="2872" y="3434"/>
              <a:ext cx="868" cy="340"/>
            </a:xfrm>
            <a:prstGeom prst="rect">
              <a:avLst/>
            </a:prstGeom>
            <a:noFill/>
            <a:ln w="9525">
              <a:noFill/>
              <a:miter lim="800000"/>
              <a:headEnd/>
              <a:tailEnd/>
            </a:ln>
          </p:spPr>
        </p:pic>
        <p:pic>
          <p:nvPicPr>
            <p:cNvPr id="104488" name="Picture 30" descr="vtl1000"/>
            <p:cNvPicPr>
              <a:picLocks noChangeAspect="1" noChangeArrowheads="1"/>
            </p:cNvPicPr>
            <p:nvPr/>
          </p:nvPicPr>
          <p:blipFill>
            <a:blip r:embed="rId15"/>
            <a:srcRect/>
            <a:stretch>
              <a:fillRect/>
            </a:stretch>
          </p:blipFill>
          <p:spPr bwMode="auto">
            <a:xfrm>
              <a:off x="1105" y="3335"/>
              <a:ext cx="800" cy="419"/>
            </a:xfrm>
            <a:prstGeom prst="rect">
              <a:avLst/>
            </a:prstGeom>
            <a:noFill/>
            <a:ln w="9525">
              <a:noFill/>
              <a:miter lim="800000"/>
              <a:headEnd/>
              <a:tailEnd/>
            </a:ln>
          </p:spPr>
        </p:pic>
        <p:pic>
          <p:nvPicPr>
            <p:cNvPr id="104489" name="Picture 31"/>
            <p:cNvPicPr>
              <a:picLocks noChangeAspect="1" noChangeArrowheads="1"/>
            </p:cNvPicPr>
            <p:nvPr/>
          </p:nvPicPr>
          <p:blipFill>
            <a:blip r:embed="rId16"/>
            <a:srcRect/>
            <a:stretch>
              <a:fillRect/>
            </a:stretch>
          </p:blipFill>
          <p:spPr bwMode="auto">
            <a:xfrm>
              <a:off x="2132" y="3426"/>
              <a:ext cx="741" cy="399"/>
            </a:xfrm>
            <a:prstGeom prst="rect">
              <a:avLst/>
            </a:prstGeom>
            <a:noFill/>
            <a:ln w="9525" algn="ctr">
              <a:noFill/>
              <a:miter lim="800000"/>
              <a:headEnd/>
              <a:tailEnd/>
            </a:ln>
          </p:spPr>
        </p:pic>
      </p:grpSp>
      <p:sp>
        <p:nvSpPr>
          <p:cNvPr id="1748000" name="Line 32"/>
          <p:cNvSpPr>
            <a:spLocks noChangeShapeType="1"/>
          </p:cNvSpPr>
          <p:nvPr/>
        </p:nvSpPr>
        <p:spPr bwMode="auto">
          <a:xfrm flipH="1">
            <a:off x="3086100" y="3098800"/>
            <a:ext cx="522288" cy="788988"/>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1" name="Line 33"/>
          <p:cNvSpPr>
            <a:spLocks noChangeShapeType="1"/>
          </p:cNvSpPr>
          <p:nvPr/>
        </p:nvSpPr>
        <p:spPr bwMode="auto">
          <a:xfrm>
            <a:off x="3594100" y="3092450"/>
            <a:ext cx="1036638" cy="831850"/>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2" name="Line 34"/>
          <p:cNvSpPr>
            <a:spLocks noChangeShapeType="1"/>
          </p:cNvSpPr>
          <p:nvPr/>
        </p:nvSpPr>
        <p:spPr bwMode="auto">
          <a:xfrm flipH="1">
            <a:off x="1414463" y="4249738"/>
            <a:ext cx="1563687" cy="1052512"/>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3" name="Line 35"/>
          <p:cNvSpPr>
            <a:spLocks noChangeShapeType="1"/>
          </p:cNvSpPr>
          <p:nvPr/>
        </p:nvSpPr>
        <p:spPr bwMode="auto">
          <a:xfrm>
            <a:off x="4695825" y="4260850"/>
            <a:ext cx="671513" cy="1127125"/>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4" name="Line 36"/>
          <p:cNvSpPr>
            <a:spLocks noChangeShapeType="1"/>
          </p:cNvSpPr>
          <p:nvPr/>
        </p:nvSpPr>
        <p:spPr bwMode="auto">
          <a:xfrm>
            <a:off x="2981325" y="4256088"/>
            <a:ext cx="98425" cy="1211262"/>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5" name="Line 37"/>
          <p:cNvSpPr>
            <a:spLocks noChangeShapeType="1"/>
          </p:cNvSpPr>
          <p:nvPr/>
        </p:nvSpPr>
        <p:spPr bwMode="auto">
          <a:xfrm>
            <a:off x="2968625" y="4240213"/>
            <a:ext cx="1304925" cy="1239837"/>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6" name="Line 38"/>
          <p:cNvSpPr>
            <a:spLocks noChangeShapeType="1"/>
          </p:cNvSpPr>
          <p:nvPr/>
        </p:nvSpPr>
        <p:spPr bwMode="auto">
          <a:xfrm flipH="1">
            <a:off x="3068638" y="4262438"/>
            <a:ext cx="1644650" cy="1198562"/>
          </a:xfrm>
          <a:prstGeom prst="line">
            <a:avLst/>
          </a:prstGeom>
          <a:noFill/>
          <a:ln w="38100">
            <a:solidFill>
              <a:srgbClr val="FFFF00"/>
            </a:solidFill>
            <a:round/>
            <a:headEnd/>
            <a:tailEnd/>
          </a:ln>
        </p:spPr>
        <p:txBody>
          <a:bodyPr lIns="92075" tIns="46038" rIns="92075" bIns="46038">
            <a:spAutoFit/>
          </a:bodyPr>
          <a:lstStyle/>
          <a:p>
            <a:endParaRPr lang="zh-CN" altLang="en-US"/>
          </a:p>
        </p:txBody>
      </p:sp>
      <p:sp>
        <p:nvSpPr>
          <p:cNvPr id="1748007" name="Line 39"/>
          <p:cNvSpPr>
            <a:spLocks noChangeShapeType="1"/>
          </p:cNvSpPr>
          <p:nvPr/>
        </p:nvSpPr>
        <p:spPr bwMode="auto">
          <a:xfrm flipH="1">
            <a:off x="4262438" y="4268788"/>
            <a:ext cx="446087" cy="1198562"/>
          </a:xfrm>
          <a:prstGeom prst="line">
            <a:avLst/>
          </a:prstGeom>
          <a:noFill/>
          <a:ln w="38100">
            <a:solidFill>
              <a:srgbClr val="FFFF00"/>
            </a:solidFill>
            <a:round/>
            <a:headEnd/>
            <a:tailEnd/>
          </a:ln>
        </p:spPr>
        <p:txBody>
          <a:bodyPr lIns="92075" tIns="46038" rIns="92075" bIns="46038">
            <a:spAutoFit/>
          </a:bodyPr>
          <a:lstStyle/>
          <a:p>
            <a:endParaRPr lang="zh-CN" altLang="en-US"/>
          </a:p>
        </p:txBody>
      </p:sp>
      <p:grpSp>
        <p:nvGrpSpPr>
          <p:cNvPr id="7" name="Group 44"/>
          <p:cNvGrpSpPr>
            <a:grpSpLocks/>
          </p:cNvGrpSpPr>
          <p:nvPr/>
        </p:nvGrpSpPr>
        <p:grpSpPr bwMode="auto">
          <a:xfrm>
            <a:off x="6702425" y="1252538"/>
            <a:ext cx="2238375" cy="1593850"/>
            <a:chOff x="3926" y="525"/>
            <a:chExt cx="1770" cy="1004"/>
          </a:xfrm>
        </p:grpSpPr>
        <p:sp>
          <p:nvSpPr>
            <p:cNvPr id="1748013" name="AutoShape 45"/>
            <p:cNvSpPr>
              <a:spLocks noChangeArrowheads="1"/>
            </p:cNvSpPr>
            <p:nvPr/>
          </p:nvSpPr>
          <p:spPr bwMode="auto">
            <a:xfrm>
              <a:off x="3926" y="619"/>
              <a:ext cx="1770" cy="910"/>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2" name="AutoShape 4"/>
            <p:cNvSpPr>
              <a:spLocks noChangeArrowheads="1"/>
            </p:cNvSpPr>
            <p:nvPr/>
          </p:nvSpPr>
          <p:spPr bwMode="gray">
            <a:xfrm>
              <a:off x="4375" y="525"/>
              <a:ext cx="836" cy="176"/>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sz="1000" dirty="0">
                  <a:latin typeface="微软雅黑" pitchFamily="34" charset="-122"/>
                  <a:ea typeface="微软雅黑" pitchFamily="34" charset="-122"/>
                </a:rPr>
                <a:t>基于主机的高可用</a:t>
              </a:r>
            </a:p>
          </p:txBody>
        </p:sp>
      </p:grpSp>
      <p:grpSp>
        <p:nvGrpSpPr>
          <p:cNvPr id="9" name="Group 47"/>
          <p:cNvGrpSpPr>
            <a:grpSpLocks/>
          </p:cNvGrpSpPr>
          <p:nvPr/>
        </p:nvGrpSpPr>
        <p:grpSpPr bwMode="auto">
          <a:xfrm>
            <a:off x="6702425" y="3005138"/>
            <a:ext cx="2238375" cy="1593850"/>
            <a:chOff x="3926" y="525"/>
            <a:chExt cx="1770" cy="1004"/>
          </a:xfrm>
        </p:grpSpPr>
        <p:sp>
          <p:nvSpPr>
            <p:cNvPr id="1748016" name="AutoShape 48"/>
            <p:cNvSpPr>
              <a:spLocks noChangeArrowheads="1"/>
            </p:cNvSpPr>
            <p:nvPr/>
          </p:nvSpPr>
          <p:spPr bwMode="auto">
            <a:xfrm>
              <a:off x="3926" y="619"/>
              <a:ext cx="1770" cy="910"/>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3" name="AutoShape 4"/>
            <p:cNvSpPr>
              <a:spLocks noChangeArrowheads="1"/>
            </p:cNvSpPr>
            <p:nvPr/>
          </p:nvSpPr>
          <p:spPr bwMode="gray">
            <a:xfrm>
              <a:off x="4375" y="525"/>
              <a:ext cx="836" cy="176"/>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sz="1000">
                  <a:latin typeface="微软雅黑" pitchFamily="34" charset="-122"/>
                  <a:ea typeface="微软雅黑" pitchFamily="34" charset="-122"/>
                </a:rPr>
                <a:t>基于交换机的高可用</a:t>
              </a:r>
            </a:p>
          </p:txBody>
        </p:sp>
      </p:grpSp>
      <p:grpSp>
        <p:nvGrpSpPr>
          <p:cNvPr id="10" name="Group 50"/>
          <p:cNvGrpSpPr>
            <a:grpSpLocks/>
          </p:cNvGrpSpPr>
          <p:nvPr/>
        </p:nvGrpSpPr>
        <p:grpSpPr bwMode="auto">
          <a:xfrm>
            <a:off x="6702425" y="4745038"/>
            <a:ext cx="2238375" cy="1593850"/>
            <a:chOff x="3926" y="525"/>
            <a:chExt cx="1770" cy="1004"/>
          </a:xfrm>
        </p:grpSpPr>
        <p:sp>
          <p:nvSpPr>
            <p:cNvPr id="1748019" name="AutoShape 51"/>
            <p:cNvSpPr>
              <a:spLocks noChangeArrowheads="1"/>
            </p:cNvSpPr>
            <p:nvPr/>
          </p:nvSpPr>
          <p:spPr bwMode="auto">
            <a:xfrm>
              <a:off x="3926" y="619"/>
              <a:ext cx="1770" cy="910"/>
            </a:xfrm>
            <a:prstGeom prst="roundRect">
              <a:avLst>
                <a:gd name="adj" fmla="val 16667"/>
              </a:avLst>
            </a:prstGeom>
            <a:gradFill rotWithShape="1">
              <a:gsLst>
                <a:gs pos="0">
                  <a:schemeClr val="bg1">
                    <a:alpha val="0"/>
                  </a:schemeClr>
                </a:gs>
                <a:gs pos="100000">
                  <a:schemeClr val="bg1">
                    <a:alpha val="63000"/>
                  </a:schemeClr>
                </a:gs>
              </a:gsLst>
              <a:path path="shape">
                <a:fillToRect l="50000" t="50000" r="50000" b="50000"/>
              </a:path>
            </a:gradFill>
            <a:ln w="9525" algn="ctr">
              <a:solidFill>
                <a:schemeClr val="hlink"/>
              </a:solidFill>
              <a:round/>
              <a:headEnd/>
              <a:tailEnd/>
            </a:ln>
            <a:effectLst>
              <a:outerShdw sy="50000" kx="-2453608" algn="bl" rotWithShape="0">
                <a:schemeClr val="bg2">
                  <a:alpha val="50000"/>
                </a:schemeClr>
              </a:outerShdw>
            </a:effectLst>
          </p:spPr>
          <p:txBody>
            <a:bodyPr wrap="none" anchor="ctr"/>
            <a:lstStyle/>
            <a:p>
              <a:pPr algn="ctr">
                <a:spcBef>
                  <a:spcPct val="50000"/>
                </a:spcBef>
                <a:defRPr/>
              </a:pPr>
              <a:endParaRPr lang="zh-CN" altLang="en-US">
                <a:ea typeface="宋体" pitchFamily="2" charset="-122"/>
              </a:endParaRPr>
            </a:p>
          </p:txBody>
        </p:sp>
        <p:sp>
          <p:nvSpPr>
            <p:cNvPr id="8" name="AutoShape 4"/>
            <p:cNvSpPr>
              <a:spLocks noChangeArrowheads="1"/>
            </p:cNvSpPr>
            <p:nvPr/>
          </p:nvSpPr>
          <p:spPr bwMode="gray">
            <a:xfrm>
              <a:off x="4375" y="525"/>
              <a:ext cx="836" cy="176"/>
            </a:xfrm>
            <a:prstGeom prst="roundRect">
              <a:avLst>
                <a:gd name="adj" fmla="val 50000"/>
              </a:avLst>
            </a:prstGeom>
            <a:solidFill>
              <a:schemeClr val="accent1"/>
            </a:solidFill>
            <a:ln w="12700" algn="ctr">
              <a:solidFill>
                <a:srgbClr val="CFCFCF"/>
              </a:solidFill>
              <a:round/>
              <a:headEnd/>
              <a:tailEnd/>
            </a:ln>
            <a:effectLst>
              <a:outerShdw sy="50000" kx="-2453608" rotWithShape="0">
                <a:srgbClr val="001D3A">
                  <a:alpha val="50000"/>
                </a:srgbClr>
              </a:outerShdw>
            </a:effectLst>
          </p:spPr>
          <p:txBody>
            <a:bodyPr wrap="none" anchor="ctr"/>
            <a:lstStyle/>
            <a:p>
              <a:pPr algn="ctr" eaLnBrk="0" hangingPunct="0">
                <a:defRPr/>
              </a:pPr>
              <a:r>
                <a:rPr lang="zh-CN" altLang="en-US" sz="1000">
                  <a:latin typeface="微软雅黑" pitchFamily="34" charset="-122"/>
                  <a:ea typeface="微软雅黑" pitchFamily="34" charset="-122"/>
                </a:rPr>
                <a:t>基于存储的高可用</a:t>
              </a:r>
            </a:p>
          </p:txBody>
        </p:sp>
      </p:grpSp>
      <p:sp>
        <p:nvSpPr>
          <p:cNvPr id="1748021" name="Rectangle 53"/>
          <p:cNvSpPr>
            <a:spLocks noChangeArrowheads="1"/>
          </p:cNvSpPr>
          <p:nvPr/>
        </p:nvSpPr>
        <p:spPr bwMode="auto">
          <a:xfrm>
            <a:off x="6973888" y="1700213"/>
            <a:ext cx="453970" cy="253916"/>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sz="1050" dirty="0">
                <a:latin typeface="微软雅黑" pitchFamily="34" charset="-122"/>
                <a:ea typeface="微软雅黑" pitchFamily="34" charset="-122"/>
              </a:rPr>
              <a:t>产品</a:t>
            </a:r>
          </a:p>
        </p:txBody>
      </p:sp>
      <p:sp>
        <p:nvSpPr>
          <p:cNvPr id="1748022" name="Rectangle 54"/>
          <p:cNvSpPr>
            <a:spLocks noChangeArrowheads="1"/>
          </p:cNvSpPr>
          <p:nvPr/>
        </p:nvSpPr>
        <p:spPr bwMode="auto">
          <a:xfrm>
            <a:off x="6999288" y="1992313"/>
            <a:ext cx="768159" cy="253916"/>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sz="1050" dirty="0">
                <a:latin typeface="微软雅黑" pitchFamily="34" charset="-122"/>
                <a:ea typeface="微软雅黑" pitchFamily="34" charset="-122"/>
              </a:rPr>
              <a:t>浪潮</a:t>
            </a:r>
            <a:r>
              <a:rPr lang="en-US" altLang="zh-CN" sz="1050" dirty="0" smtClean="0">
                <a:latin typeface="微软雅黑" pitchFamily="34" charset="-122"/>
                <a:ea typeface="微软雅黑" pitchFamily="34" charset="-122"/>
              </a:rPr>
              <a:t>-</a:t>
            </a:r>
            <a:r>
              <a:rPr lang="en-US" altLang="zh-CN" sz="1050" dirty="0" err="1" smtClean="0">
                <a:latin typeface="微软雅黑" pitchFamily="34" charset="-122"/>
                <a:ea typeface="微软雅黑" pitchFamily="34" charset="-122"/>
              </a:rPr>
              <a:t>BCP</a:t>
            </a:r>
            <a:endParaRPr lang="en-US" altLang="zh-CN" sz="1050" dirty="0">
              <a:latin typeface="微软雅黑" pitchFamily="34" charset="-122"/>
              <a:ea typeface="微软雅黑" pitchFamily="34" charset="-122"/>
            </a:endParaRPr>
          </a:p>
        </p:txBody>
      </p:sp>
      <p:sp>
        <p:nvSpPr>
          <p:cNvPr id="1748023" name="Rectangle 55"/>
          <p:cNvSpPr>
            <a:spLocks noChangeArrowheads="1"/>
          </p:cNvSpPr>
          <p:nvPr/>
        </p:nvSpPr>
        <p:spPr bwMode="auto">
          <a:xfrm>
            <a:off x="7005638" y="2195513"/>
            <a:ext cx="1101584" cy="253916"/>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sz="1050">
                <a:latin typeface="微软雅黑" pitchFamily="34" charset="-122"/>
                <a:ea typeface="微软雅黑" pitchFamily="34" charset="-122"/>
              </a:rPr>
              <a:t>EMC-AutoStar</a:t>
            </a:r>
          </a:p>
        </p:txBody>
      </p:sp>
      <p:sp>
        <p:nvSpPr>
          <p:cNvPr id="1748024" name="Rectangle 56"/>
          <p:cNvSpPr>
            <a:spLocks noChangeArrowheads="1"/>
          </p:cNvSpPr>
          <p:nvPr/>
        </p:nvSpPr>
        <p:spPr bwMode="auto">
          <a:xfrm>
            <a:off x="7015163" y="2411413"/>
            <a:ext cx="1000594" cy="253916"/>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sz="1050" dirty="0">
                <a:latin typeface="微软雅黑" pitchFamily="34" charset="-122"/>
                <a:ea typeface="微软雅黑" pitchFamily="34" charset="-122"/>
              </a:rPr>
              <a:t>IBM-</a:t>
            </a:r>
            <a:r>
              <a:rPr lang="en-US" altLang="zh-CN" sz="1050" dirty="0" err="1">
                <a:latin typeface="微软雅黑" pitchFamily="34" charset="-122"/>
                <a:ea typeface="微软雅黑" pitchFamily="34" charset="-122"/>
              </a:rPr>
              <a:t>HACMP</a:t>
            </a:r>
            <a:endParaRPr lang="en-US" altLang="zh-CN" sz="1050" dirty="0">
              <a:latin typeface="微软雅黑" pitchFamily="34" charset="-122"/>
              <a:ea typeface="微软雅黑" pitchFamily="34" charset="-122"/>
            </a:endParaRPr>
          </a:p>
        </p:txBody>
      </p:sp>
      <p:sp>
        <p:nvSpPr>
          <p:cNvPr id="1748028" name="Rectangle 60"/>
          <p:cNvSpPr>
            <a:spLocks noChangeArrowheads="1"/>
          </p:cNvSpPr>
          <p:nvPr/>
        </p:nvSpPr>
        <p:spPr bwMode="auto">
          <a:xfrm>
            <a:off x="6969125" y="3425825"/>
            <a:ext cx="492443" cy="276999"/>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sz="1200" dirty="0">
                <a:latin typeface="微软雅黑" pitchFamily="34" charset="-122"/>
                <a:ea typeface="微软雅黑" pitchFamily="34" charset="-122"/>
              </a:rPr>
              <a:t>产品</a:t>
            </a:r>
          </a:p>
        </p:txBody>
      </p:sp>
      <p:sp>
        <p:nvSpPr>
          <p:cNvPr id="1748030" name="Rectangle 62"/>
          <p:cNvSpPr>
            <a:spLocks noChangeArrowheads="1"/>
          </p:cNvSpPr>
          <p:nvPr/>
        </p:nvSpPr>
        <p:spPr bwMode="auto">
          <a:xfrm>
            <a:off x="7024688" y="3692525"/>
            <a:ext cx="665567" cy="276999"/>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sz="1200" dirty="0" err="1">
                <a:latin typeface="微软雅黑" pitchFamily="34" charset="-122"/>
                <a:ea typeface="微软雅黑" pitchFamily="34" charset="-122"/>
              </a:rPr>
              <a:t>Qlogic</a:t>
            </a:r>
            <a:endParaRPr lang="en-US" altLang="zh-CN" sz="1200" dirty="0">
              <a:latin typeface="微软雅黑" pitchFamily="34" charset="-122"/>
              <a:ea typeface="微软雅黑" pitchFamily="34" charset="-122"/>
            </a:endParaRPr>
          </a:p>
        </p:txBody>
      </p:sp>
      <p:sp>
        <p:nvSpPr>
          <p:cNvPr id="1748031" name="Rectangle 63"/>
          <p:cNvSpPr>
            <a:spLocks noChangeArrowheads="1"/>
          </p:cNvSpPr>
          <p:nvPr/>
        </p:nvSpPr>
        <p:spPr bwMode="auto">
          <a:xfrm>
            <a:off x="7032625" y="3908425"/>
            <a:ext cx="782009" cy="276999"/>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sz="1200" dirty="0">
                <a:latin typeface="微软雅黑" pitchFamily="34" charset="-122"/>
                <a:ea typeface="微软雅黑" pitchFamily="34" charset="-122"/>
              </a:rPr>
              <a:t>Brocade</a:t>
            </a:r>
          </a:p>
        </p:txBody>
      </p:sp>
      <p:sp>
        <p:nvSpPr>
          <p:cNvPr id="1748032" name="Rectangle 64"/>
          <p:cNvSpPr>
            <a:spLocks noChangeArrowheads="1"/>
          </p:cNvSpPr>
          <p:nvPr/>
        </p:nvSpPr>
        <p:spPr bwMode="auto">
          <a:xfrm>
            <a:off x="6973888" y="5230813"/>
            <a:ext cx="466794" cy="261610"/>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zh-CN" altLang="en-US" sz="1100">
                <a:latin typeface="微软雅黑" pitchFamily="34" charset="-122"/>
                <a:ea typeface="微软雅黑" pitchFamily="34" charset="-122"/>
              </a:rPr>
              <a:t>产品</a:t>
            </a:r>
          </a:p>
        </p:txBody>
      </p:sp>
      <p:sp>
        <p:nvSpPr>
          <p:cNvPr id="1748033" name="Rectangle 65"/>
          <p:cNvSpPr>
            <a:spLocks noChangeArrowheads="1"/>
          </p:cNvSpPr>
          <p:nvPr/>
        </p:nvSpPr>
        <p:spPr bwMode="auto">
          <a:xfrm>
            <a:off x="6989763" y="5472113"/>
            <a:ext cx="1484702" cy="261610"/>
          </a:xfrm>
          <a:prstGeom prst="rect">
            <a:avLst/>
          </a:prstGeom>
          <a:noFill/>
          <a:ln w="9525" algn="ctr">
            <a:noFill/>
            <a:miter lim="800000"/>
            <a:headEnd/>
            <a:tailEnd/>
          </a:ln>
        </p:spPr>
        <p:txBody>
          <a:bodyPr wrap="none">
            <a:spAutoFit/>
          </a:bodyPr>
          <a:lstStyle/>
          <a:p>
            <a:pPr algn="ctr">
              <a:spcBef>
                <a:spcPct val="50000"/>
              </a:spcBef>
              <a:tabLst>
                <a:tab pos="6342063" algn="r"/>
              </a:tabLst>
            </a:pPr>
            <a:r>
              <a:rPr lang="en-US" altLang="zh-CN" sz="1100">
                <a:latin typeface="微软雅黑" pitchFamily="34" charset="-122"/>
                <a:ea typeface="微软雅黑" pitchFamily="34" charset="-122"/>
              </a:rPr>
              <a:t>StorageFoundation</a:t>
            </a:r>
          </a:p>
        </p:txBody>
      </p:sp>
      <p:sp>
        <p:nvSpPr>
          <p:cNvPr id="104476" name="Rectangle 68"/>
          <p:cNvSpPr>
            <a:spLocks noChangeArrowheads="1"/>
          </p:cNvSpPr>
          <p:nvPr/>
        </p:nvSpPr>
        <p:spPr bwMode="auto">
          <a:xfrm>
            <a:off x="252413" y="-24"/>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高可用</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48000"/>
                                        </p:tgtEl>
                                        <p:attrNameLst>
                                          <p:attrName>style.visibility</p:attrName>
                                        </p:attrNameLst>
                                      </p:cBhvr>
                                      <p:to>
                                        <p:strVal val="visible"/>
                                      </p:to>
                                    </p:set>
                                    <p:animEffect transition="in" filter="wipe(up)">
                                      <p:cBhvr>
                                        <p:cTn id="12" dur="500"/>
                                        <p:tgtEl>
                                          <p:spTgt spid="174800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748001"/>
                                        </p:tgtEl>
                                        <p:attrNameLst>
                                          <p:attrName>style.visibility</p:attrName>
                                        </p:attrNameLst>
                                      </p:cBhvr>
                                      <p:to>
                                        <p:strVal val="visible"/>
                                      </p:to>
                                    </p:set>
                                    <p:animEffect transition="in" filter="wipe(up)">
                                      <p:cBhvr>
                                        <p:cTn id="15" dur="500"/>
                                        <p:tgtEl>
                                          <p:spTgt spid="1748001"/>
                                        </p:tgtEl>
                                      </p:cBhvr>
                                    </p:animEffect>
                                  </p:childTnLst>
                                </p:cTn>
                              </p:par>
                              <p:par>
                                <p:cTn id="16" presetID="4"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748002"/>
                                        </p:tgtEl>
                                        <p:attrNameLst>
                                          <p:attrName>style.visibility</p:attrName>
                                        </p:attrNameLst>
                                      </p:cBhvr>
                                      <p:to>
                                        <p:strVal val="visible"/>
                                      </p:to>
                                    </p:set>
                                    <p:animEffect transition="in" filter="wipe(up)">
                                      <p:cBhvr>
                                        <p:cTn id="23" dur="500"/>
                                        <p:tgtEl>
                                          <p:spTgt spid="174800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748003"/>
                                        </p:tgtEl>
                                        <p:attrNameLst>
                                          <p:attrName>style.visibility</p:attrName>
                                        </p:attrNameLst>
                                      </p:cBhvr>
                                      <p:to>
                                        <p:strVal val="visible"/>
                                      </p:to>
                                    </p:set>
                                    <p:animEffect transition="in" filter="wipe(up)">
                                      <p:cBhvr>
                                        <p:cTn id="26" dur="500"/>
                                        <p:tgtEl>
                                          <p:spTgt spid="1748003"/>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748004"/>
                                        </p:tgtEl>
                                        <p:attrNameLst>
                                          <p:attrName>style.visibility</p:attrName>
                                        </p:attrNameLst>
                                      </p:cBhvr>
                                      <p:to>
                                        <p:strVal val="visible"/>
                                      </p:to>
                                    </p:set>
                                    <p:animEffect transition="in" filter="wipe(up)">
                                      <p:cBhvr>
                                        <p:cTn id="29" dur="500"/>
                                        <p:tgtEl>
                                          <p:spTgt spid="174800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48005"/>
                                        </p:tgtEl>
                                        <p:attrNameLst>
                                          <p:attrName>style.visibility</p:attrName>
                                        </p:attrNameLst>
                                      </p:cBhvr>
                                      <p:to>
                                        <p:strVal val="visible"/>
                                      </p:to>
                                    </p:set>
                                    <p:animEffect transition="in" filter="wipe(up)">
                                      <p:cBhvr>
                                        <p:cTn id="32" dur="500"/>
                                        <p:tgtEl>
                                          <p:spTgt spid="174800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748006"/>
                                        </p:tgtEl>
                                        <p:attrNameLst>
                                          <p:attrName>style.visibility</p:attrName>
                                        </p:attrNameLst>
                                      </p:cBhvr>
                                      <p:to>
                                        <p:strVal val="visible"/>
                                      </p:to>
                                    </p:set>
                                    <p:animEffect transition="in" filter="wipe(up)">
                                      <p:cBhvr>
                                        <p:cTn id="35" dur="500"/>
                                        <p:tgtEl>
                                          <p:spTgt spid="174800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748007"/>
                                        </p:tgtEl>
                                        <p:attrNameLst>
                                          <p:attrName>style.visibility</p:attrName>
                                        </p:attrNameLst>
                                      </p:cBhvr>
                                      <p:to>
                                        <p:strVal val="visible"/>
                                      </p:to>
                                    </p:set>
                                    <p:animEffect transition="in" filter="wipe(up)">
                                      <p:cBhvr>
                                        <p:cTn id="38" dur="500"/>
                                        <p:tgtEl>
                                          <p:spTgt spid="1748007"/>
                                        </p:tgtEl>
                                      </p:cBhvr>
                                    </p:animEffect>
                                  </p:childTnLst>
                                </p:cTn>
                              </p:par>
                              <p:par>
                                <p:cTn id="39" presetID="4" presetClass="entr" presetSubtype="16"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ox(in)">
                                      <p:cBhvr>
                                        <p:cTn id="41" dur="500"/>
                                        <p:tgtEl>
                                          <p:spTgt spid="6"/>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1747972"/>
                                        </p:tgtEl>
                                        <p:attrNameLst>
                                          <p:attrName>style.visibility</p:attrName>
                                        </p:attrNameLst>
                                      </p:cBhvr>
                                      <p:to>
                                        <p:strVal val="visible"/>
                                      </p:to>
                                    </p:set>
                                    <p:animEffect transition="in" filter="box(in)">
                                      <p:cBhvr>
                                        <p:cTn id="44" dur="500"/>
                                        <p:tgtEl>
                                          <p:spTgt spid="17479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par>
                          <p:cTn id="50" fill="hold">
                            <p:stCondLst>
                              <p:cond delay="5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1748021"/>
                                        </p:tgtEl>
                                        <p:attrNameLst>
                                          <p:attrName>style.visibility</p:attrName>
                                        </p:attrNameLst>
                                      </p:cBhvr>
                                      <p:to>
                                        <p:strVal val="visible"/>
                                      </p:to>
                                    </p:set>
                                    <p:anim calcmode="discrete" valueType="clr">
                                      <p:cBhvr override="childStyle">
                                        <p:cTn id="53" dur="80"/>
                                        <p:tgtEl>
                                          <p:spTgt spid="1748021"/>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1748021"/>
                                        </p:tgtEl>
                                        <p:attrNameLst>
                                          <p:attrName>fillcolor</p:attrName>
                                        </p:attrNameLst>
                                      </p:cBhvr>
                                      <p:tavLst>
                                        <p:tav tm="0">
                                          <p:val>
                                            <p:clrVal>
                                              <a:schemeClr val="accent2"/>
                                            </p:clrVal>
                                          </p:val>
                                        </p:tav>
                                        <p:tav tm="50000">
                                          <p:val>
                                            <p:clrVal>
                                              <a:schemeClr val="hlink"/>
                                            </p:clrVal>
                                          </p:val>
                                        </p:tav>
                                      </p:tavLst>
                                    </p:anim>
                                    <p:set>
                                      <p:cBhvr>
                                        <p:cTn id="55" dur="80"/>
                                        <p:tgtEl>
                                          <p:spTgt spid="1748021"/>
                                        </p:tgtEl>
                                        <p:attrNameLst>
                                          <p:attrName>fill.type</p:attrName>
                                        </p:attrNameLst>
                                      </p:cBhvr>
                                      <p:to>
                                        <p:strVal val="solid"/>
                                      </p:to>
                                    </p:set>
                                  </p:childTnLst>
                                </p:cTn>
                              </p:par>
                            </p:childTnLst>
                          </p:cTn>
                        </p:par>
                        <p:par>
                          <p:cTn id="56" fill="hold">
                            <p:stCondLst>
                              <p:cond delay="62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1748022"/>
                                        </p:tgtEl>
                                        <p:attrNameLst>
                                          <p:attrName>style.visibility</p:attrName>
                                        </p:attrNameLst>
                                      </p:cBhvr>
                                      <p:to>
                                        <p:strVal val="visible"/>
                                      </p:to>
                                    </p:set>
                                    <p:anim calcmode="discrete" valueType="clr">
                                      <p:cBhvr override="childStyle">
                                        <p:cTn id="59" dur="80"/>
                                        <p:tgtEl>
                                          <p:spTgt spid="1748022"/>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1748022"/>
                                        </p:tgtEl>
                                        <p:attrNameLst>
                                          <p:attrName>fillcolor</p:attrName>
                                        </p:attrNameLst>
                                      </p:cBhvr>
                                      <p:tavLst>
                                        <p:tav tm="0">
                                          <p:val>
                                            <p:clrVal>
                                              <a:schemeClr val="accent2"/>
                                            </p:clrVal>
                                          </p:val>
                                        </p:tav>
                                        <p:tav tm="50000">
                                          <p:val>
                                            <p:clrVal>
                                              <a:schemeClr val="hlink"/>
                                            </p:clrVal>
                                          </p:val>
                                        </p:tav>
                                      </p:tavLst>
                                    </p:anim>
                                    <p:set>
                                      <p:cBhvr>
                                        <p:cTn id="61" dur="80"/>
                                        <p:tgtEl>
                                          <p:spTgt spid="1748022"/>
                                        </p:tgtEl>
                                        <p:attrNameLst>
                                          <p:attrName>fill.type</p:attrName>
                                        </p:attrNameLst>
                                      </p:cBhvr>
                                      <p:to>
                                        <p:strVal val="solid"/>
                                      </p:to>
                                    </p:set>
                                  </p:childTnLst>
                                </p:cTn>
                              </p:par>
                            </p:childTnLst>
                          </p:cTn>
                        </p:par>
                        <p:par>
                          <p:cTn id="62" fill="hold">
                            <p:stCondLst>
                              <p:cond delay="90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1748023"/>
                                        </p:tgtEl>
                                        <p:attrNameLst>
                                          <p:attrName>style.visibility</p:attrName>
                                        </p:attrNameLst>
                                      </p:cBhvr>
                                      <p:to>
                                        <p:strVal val="visible"/>
                                      </p:to>
                                    </p:set>
                                    <p:anim calcmode="discrete" valueType="clr">
                                      <p:cBhvr override="childStyle">
                                        <p:cTn id="65" dur="80"/>
                                        <p:tgtEl>
                                          <p:spTgt spid="1748023"/>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1748023"/>
                                        </p:tgtEl>
                                        <p:attrNameLst>
                                          <p:attrName>fillcolor</p:attrName>
                                        </p:attrNameLst>
                                      </p:cBhvr>
                                      <p:tavLst>
                                        <p:tav tm="0">
                                          <p:val>
                                            <p:clrVal>
                                              <a:schemeClr val="accent2"/>
                                            </p:clrVal>
                                          </p:val>
                                        </p:tav>
                                        <p:tav tm="50000">
                                          <p:val>
                                            <p:clrVal>
                                              <a:schemeClr val="hlink"/>
                                            </p:clrVal>
                                          </p:val>
                                        </p:tav>
                                      </p:tavLst>
                                    </p:anim>
                                    <p:set>
                                      <p:cBhvr>
                                        <p:cTn id="67" dur="80"/>
                                        <p:tgtEl>
                                          <p:spTgt spid="1748023"/>
                                        </p:tgtEl>
                                        <p:attrNameLst>
                                          <p:attrName>fill.type</p:attrName>
                                        </p:attrNameLst>
                                      </p:cBhvr>
                                      <p:to>
                                        <p:strVal val="solid"/>
                                      </p:to>
                                    </p:set>
                                  </p:childTnLst>
                                </p:cTn>
                              </p:par>
                            </p:childTnLst>
                          </p:cTn>
                        </p:par>
                        <p:par>
                          <p:cTn id="68" fill="hold">
                            <p:stCondLst>
                              <p:cond delay="142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1748024"/>
                                        </p:tgtEl>
                                        <p:attrNameLst>
                                          <p:attrName>style.visibility</p:attrName>
                                        </p:attrNameLst>
                                      </p:cBhvr>
                                      <p:to>
                                        <p:strVal val="visible"/>
                                      </p:to>
                                    </p:set>
                                    <p:anim calcmode="discrete" valueType="clr">
                                      <p:cBhvr override="childStyle">
                                        <p:cTn id="71" dur="80"/>
                                        <p:tgtEl>
                                          <p:spTgt spid="1748024"/>
                                        </p:tgtEl>
                                        <p:attrNameLst>
                                          <p:attrName>style.color</p:attrName>
                                        </p:attrNameLst>
                                      </p:cBhvr>
                                      <p:tavLst>
                                        <p:tav tm="0">
                                          <p:val>
                                            <p:clrVal>
                                              <a:schemeClr val="accent2"/>
                                            </p:clrVal>
                                          </p:val>
                                        </p:tav>
                                        <p:tav tm="50000">
                                          <p:val>
                                            <p:clrVal>
                                              <a:schemeClr val="hlink"/>
                                            </p:clrVal>
                                          </p:val>
                                        </p:tav>
                                      </p:tavLst>
                                    </p:anim>
                                    <p:anim calcmode="discrete" valueType="clr">
                                      <p:cBhvr>
                                        <p:cTn id="72" dur="80"/>
                                        <p:tgtEl>
                                          <p:spTgt spid="1748024"/>
                                        </p:tgtEl>
                                        <p:attrNameLst>
                                          <p:attrName>fillcolor</p:attrName>
                                        </p:attrNameLst>
                                      </p:cBhvr>
                                      <p:tavLst>
                                        <p:tav tm="0">
                                          <p:val>
                                            <p:clrVal>
                                              <a:schemeClr val="accent2"/>
                                            </p:clrVal>
                                          </p:val>
                                        </p:tav>
                                        <p:tav tm="50000">
                                          <p:val>
                                            <p:clrVal>
                                              <a:schemeClr val="hlink"/>
                                            </p:clrVal>
                                          </p:val>
                                        </p:tav>
                                      </p:tavLst>
                                    </p:anim>
                                    <p:set>
                                      <p:cBhvr>
                                        <p:cTn id="73" dur="80"/>
                                        <p:tgtEl>
                                          <p:spTgt spid="1748024"/>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up)">
                                      <p:cBhvr>
                                        <p:cTn id="78" dur="500"/>
                                        <p:tgtEl>
                                          <p:spTgt spid="9"/>
                                        </p:tgtEl>
                                      </p:cBhvr>
                                    </p:animEffect>
                                  </p:childTnLst>
                                </p:cTn>
                              </p:par>
                            </p:childTnLst>
                          </p:cTn>
                        </p:par>
                        <p:par>
                          <p:cTn id="79" fill="hold">
                            <p:stCondLst>
                              <p:cond delay="500"/>
                            </p:stCondLst>
                            <p:childTnLst>
                              <p:par>
                                <p:cTn id="80" presetID="27" presetClass="entr" presetSubtype="0" fill="hold" grpId="0" nodeType="afterEffect">
                                  <p:stCondLst>
                                    <p:cond delay="0"/>
                                  </p:stCondLst>
                                  <p:iterate type="lt">
                                    <p:tmPct val="50000"/>
                                  </p:iterate>
                                  <p:childTnLst>
                                    <p:set>
                                      <p:cBhvr>
                                        <p:cTn id="81" dur="1" fill="hold">
                                          <p:stCondLst>
                                            <p:cond delay="0"/>
                                          </p:stCondLst>
                                        </p:cTn>
                                        <p:tgtEl>
                                          <p:spTgt spid="1748028"/>
                                        </p:tgtEl>
                                        <p:attrNameLst>
                                          <p:attrName>style.visibility</p:attrName>
                                        </p:attrNameLst>
                                      </p:cBhvr>
                                      <p:to>
                                        <p:strVal val="visible"/>
                                      </p:to>
                                    </p:set>
                                    <p:anim calcmode="discrete" valueType="clr">
                                      <p:cBhvr override="childStyle">
                                        <p:cTn id="82" dur="80"/>
                                        <p:tgtEl>
                                          <p:spTgt spid="1748028"/>
                                        </p:tgtEl>
                                        <p:attrNameLst>
                                          <p:attrName>style.color</p:attrName>
                                        </p:attrNameLst>
                                      </p:cBhvr>
                                      <p:tavLst>
                                        <p:tav tm="0">
                                          <p:val>
                                            <p:clrVal>
                                              <a:schemeClr val="accent2"/>
                                            </p:clrVal>
                                          </p:val>
                                        </p:tav>
                                        <p:tav tm="50000">
                                          <p:val>
                                            <p:clrVal>
                                              <a:schemeClr val="hlink"/>
                                            </p:clrVal>
                                          </p:val>
                                        </p:tav>
                                      </p:tavLst>
                                    </p:anim>
                                    <p:anim calcmode="discrete" valueType="clr">
                                      <p:cBhvr>
                                        <p:cTn id="83" dur="80"/>
                                        <p:tgtEl>
                                          <p:spTgt spid="1748028"/>
                                        </p:tgtEl>
                                        <p:attrNameLst>
                                          <p:attrName>fillcolor</p:attrName>
                                        </p:attrNameLst>
                                      </p:cBhvr>
                                      <p:tavLst>
                                        <p:tav tm="0">
                                          <p:val>
                                            <p:clrVal>
                                              <a:schemeClr val="accent2"/>
                                            </p:clrVal>
                                          </p:val>
                                        </p:tav>
                                        <p:tav tm="50000">
                                          <p:val>
                                            <p:clrVal>
                                              <a:schemeClr val="hlink"/>
                                            </p:clrVal>
                                          </p:val>
                                        </p:tav>
                                      </p:tavLst>
                                    </p:anim>
                                    <p:set>
                                      <p:cBhvr>
                                        <p:cTn id="84" dur="80"/>
                                        <p:tgtEl>
                                          <p:spTgt spid="1748028"/>
                                        </p:tgtEl>
                                        <p:attrNameLst>
                                          <p:attrName>fill.type</p:attrName>
                                        </p:attrNameLst>
                                      </p:cBhvr>
                                      <p:to>
                                        <p:strVal val="solid"/>
                                      </p:to>
                                    </p:set>
                                  </p:childTnLst>
                                </p:cTn>
                              </p:par>
                            </p:childTnLst>
                          </p:cTn>
                        </p:par>
                        <p:par>
                          <p:cTn id="85" fill="hold">
                            <p:stCondLst>
                              <p:cond delay="620"/>
                            </p:stCondLst>
                            <p:childTnLst>
                              <p:par>
                                <p:cTn id="86" presetID="27" presetClass="entr" presetSubtype="0" fill="hold" grpId="0" nodeType="afterEffect">
                                  <p:stCondLst>
                                    <p:cond delay="0"/>
                                  </p:stCondLst>
                                  <p:iterate type="lt">
                                    <p:tmPct val="50000"/>
                                  </p:iterate>
                                  <p:childTnLst>
                                    <p:set>
                                      <p:cBhvr>
                                        <p:cTn id="87" dur="1" fill="hold">
                                          <p:stCondLst>
                                            <p:cond delay="0"/>
                                          </p:stCondLst>
                                        </p:cTn>
                                        <p:tgtEl>
                                          <p:spTgt spid="1748030"/>
                                        </p:tgtEl>
                                        <p:attrNameLst>
                                          <p:attrName>style.visibility</p:attrName>
                                        </p:attrNameLst>
                                      </p:cBhvr>
                                      <p:to>
                                        <p:strVal val="visible"/>
                                      </p:to>
                                    </p:set>
                                    <p:anim calcmode="discrete" valueType="clr">
                                      <p:cBhvr override="childStyle">
                                        <p:cTn id="88" dur="80"/>
                                        <p:tgtEl>
                                          <p:spTgt spid="1748030"/>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1748030"/>
                                        </p:tgtEl>
                                        <p:attrNameLst>
                                          <p:attrName>fillcolor</p:attrName>
                                        </p:attrNameLst>
                                      </p:cBhvr>
                                      <p:tavLst>
                                        <p:tav tm="0">
                                          <p:val>
                                            <p:clrVal>
                                              <a:schemeClr val="accent2"/>
                                            </p:clrVal>
                                          </p:val>
                                        </p:tav>
                                        <p:tav tm="50000">
                                          <p:val>
                                            <p:clrVal>
                                              <a:schemeClr val="hlink"/>
                                            </p:clrVal>
                                          </p:val>
                                        </p:tav>
                                      </p:tavLst>
                                    </p:anim>
                                    <p:set>
                                      <p:cBhvr>
                                        <p:cTn id="90" dur="80"/>
                                        <p:tgtEl>
                                          <p:spTgt spid="1748030"/>
                                        </p:tgtEl>
                                        <p:attrNameLst>
                                          <p:attrName>fill.type</p:attrName>
                                        </p:attrNameLst>
                                      </p:cBhvr>
                                      <p:to>
                                        <p:strVal val="solid"/>
                                      </p:to>
                                    </p:set>
                                  </p:childTnLst>
                                </p:cTn>
                              </p:par>
                            </p:childTnLst>
                          </p:cTn>
                        </p:par>
                        <p:par>
                          <p:cTn id="91" fill="hold">
                            <p:stCondLst>
                              <p:cond delay="900"/>
                            </p:stCondLst>
                            <p:childTnLst>
                              <p:par>
                                <p:cTn id="92" presetID="27" presetClass="entr" presetSubtype="0" fill="hold" grpId="0" nodeType="afterEffect">
                                  <p:stCondLst>
                                    <p:cond delay="0"/>
                                  </p:stCondLst>
                                  <p:iterate type="lt">
                                    <p:tmPct val="50000"/>
                                  </p:iterate>
                                  <p:childTnLst>
                                    <p:set>
                                      <p:cBhvr>
                                        <p:cTn id="93" dur="1" fill="hold">
                                          <p:stCondLst>
                                            <p:cond delay="0"/>
                                          </p:stCondLst>
                                        </p:cTn>
                                        <p:tgtEl>
                                          <p:spTgt spid="1748031"/>
                                        </p:tgtEl>
                                        <p:attrNameLst>
                                          <p:attrName>style.visibility</p:attrName>
                                        </p:attrNameLst>
                                      </p:cBhvr>
                                      <p:to>
                                        <p:strVal val="visible"/>
                                      </p:to>
                                    </p:set>
                                    <p:anim calcmode="discrete" valueType="clr">
                                      <p:cBhvr override="childStyle">
                                        <p:cTn id="94" dur="80"/>
                                        <p:tgtEl>
                                          <p:spTgt spid="1748031"/>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1748031"/>
                                        </p:tgtEl>
                                        <p:attrNameLst>
                                          <p:attrName>fillcolor</p:attrName>
                                        </p:attrNameLst>
                                      </p:cBhvr>
                                      <p:tavLst>
                                        <p:tav tm="0">
                                          <p:val>
                                            <p:clrVal>
                                              <a:schemeClr val="accent2"/>
                                            </p:clrVal>
                                          </p:val>
                                        </p:tav>
                                        <p:tav tm="50000">
                                          <p:val>
                                            <p:clrVal>
                                              <a:schemeClr val="hlink"/>
                                            </p:clrVal>
                                          </p:val>
                                        </p:tav>
                                      </p:tavLst>
                                    </p:anim>
                                    <p:set>
                                      <p:cBhvr>
                                        <p:cTn id="96" dur="80"/>
                                        <p:tgtEl>
                                          <p:spTgt spid="1748031"/>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up)">
                                      <p:cBhvr>
                                        <p:cTn id="101" dur="500"/>
                                        <p:tgtEl>
                                          <p:spTgt spid="10"/>
                                        </p:tgtEl>
                                      </p:cBhvr>
                                    </p:animEffect>
                                  </p:childTnLst>
                                </p:cTn>
                              </p:par>
                            </p:childTnLst>
                          </p:cTn>
                        </p:par>
                        <p:par>
                          <p:cTn id="102" fill="hold">
                            <p:stCondLst>
                              <p:cond delay="500"/>
                            </p:stCondLst>
                            <p:childTnLst>
                              <p:par>
                                <p:cTn id="103" presetID="27" presetClass="entr" presetSubtype="0" fill="hold" grpId="0" nodeType="afterEffect">
                                  <p:stCondLst>
                                    <p:cond delay="0"/>
                                  </p:stCondLst>
                                  <p:iterate type="lt">
                                    <p:tmPct val="50000"/>
                                  </p:iterate>
                                  <p:childTnLst>
                                    <p:set>
                                      <p:cBhvr>
                                        <p:cTn id="104" dur="1" fill="hold">
                                          <p:stCondLst>
                                            <p:cond delay="0"/>
                                          </p:stCondLst>
                                        </p:cTn>
                                        <p:tgtEl>
                                          <p:spTgt spid="1748032"/>
                                        </p:tgtEl>
                                        <p:attrNameLst>
                                          <p:attrName>style.visibility</p:attrName>
                                        </p:attrNameLst>
                                      </p:cBhvr>
                                      <p:to>
                                        <p:strVal val="visible"/>
                                      </p:to>
                                    </p:set>
                                    <p:anim calcmode="discrete" valueType="clr">
                                      <p:cBhvr override="childStyle">
                                        <p:cTn id="105" dur="80"/>
                                        <p:tgtEl>
                                          <p:spTgt spid="1748032"/>
                                        </p:tgtEl>
                                        <p:attrNameLst>
                                          <p:attrName>style.color</p:attrName>
                                        </p:attrNameLst>
                                      </p:cBhvr>
                                      <p:tavLst>
                                        <p:tav tm="0">
                                          <p:val>
                                            <p:clrVal>
                                              <a:schemeClr val="accent2"/>
                                            </p:clrVal>
                                          </p:val>
                                        </p:tav>
                                        <p:tav tm="50000">
                                          <p:val>
                                            <p:clrVal>
                                              <a:schemeClr val="hlink"/>
                                            </p:clrVal>
                                          </p:val>
                                        </p:tav>
                                      </p:tavLst>
                                    </p:anim>
                                    <p:anim calcmode="discrete" valueType="clr">
                                      <p:cBhvr>
                                        <p:cTn id="106" dur="80"/>
                                        <p:tgtEl>
                                          <p:spTgt spid="1748032"/>
                                        </p:tgtEl>
                                        <p:attrNameLst>
                                          <p:attrName>fillcolor</p:attrName>
                                        </p:attrNameLst>
                                      </p:cBhvr>
                                      <p:tavLst>
                                        <p:tav tm="0">
                                          <p:val>
                                            <p:clrVal>
                                              <a:schemeClr val="accent2"/>
                                            </p:clrVal>
                                          </p:val>
                                        </p:tav>
                                        <p:tav tm="50000">
                                          <p:val>
                                            <p:clrVal>
                                              <a:schemeClr val="hlink"/>
                                            </p:clrVal>
                                          </p:val>
                                        </p:tav>
                                      </p:tavLst>
                                    </p:anim>
                                    <p:set>
                                      <p:cBhvr>
                                        <p:cTn id="107" dur="80"/>
                                        <p:tgtEl>
                                          <p:spTgt spid="1748032"/>
                                        </p:tgtEl>
                                        <p:attrNameLst>
                                          <p:attrName>fill.type</p:attrName>
                                        </p:attrNameLst>
                                      </p:cBhvr>
                                      <p:to>
                                        <p:strVal val="solid"/>
                                      </p:to>
                                    </p:set>
                                  </p:childTnLst>
                                </p:cTn>
                              </p:par>
                            </p:childTnLst>
                          </p:cTn>
                        </p:par>
                        <p:par>
                          <p:cTn id="108" fill="hold">
                            <p:stCondLst>
                              <p:cond delay="620"/>
                            </p:stCondLst>
                            <p:childTnLst>
                              <p:par>
                                <p:cTn id="109" presetID="27" presetClass="entr" presetSubtype="0" fill="hold" grpId="0" nodeType="afterEffect">
                                  <p:stCondLst>
                                    <p:cond delay="0"/>
                                  </p:stCondLst>
                                  <p:iterate type="lt">
                                    <p:tmPct val="50000"/>
                                  </p:iterate>
                                  <p:childTnLst>
                                    <p:set>
                                      <p:cBhvr>
                                        <p:cTn id="110" dur="1" fill="hold">
                                          <p:stCondLst>
                                            <p:cond delay="0"/>
                                          </p:stCondLst>
                                        </p:cTn>
                                        <p:tgtEl>
                                          <p:spTgt spid="1748033"/>
                                        </p:tgtEl>
                                        <p:attrNameLst>
                                          <p:attrName>style.visibility</p:attrName>
                                        </p:attrNameLst>
                                      </p:cBhvr>
                                      <p:to>
                                        <p:strVal val="visible"/>
                                      </p:to>
                                    </p:set>
                                    <p:anim calcmode="discrete" valueType="clr">
                                      <p:cBhvr override="childStyle">
                                        <p:cTn id="111" dur="80"/>
                                        <p:tgtEl>
                                          <p:spTgt spid="1748033"/>
                                        </p:tgtEl>
                                        <p:attrNameLst>
                                          <p:attrName>style.color</p:attrName>
                                        </p:attrNameLst>
                                      </p:cBhvr>
                                      <p:tavLst>
                                        <p:tav tm="0">
                                          <p:val>
                                            <p:clrVal>
                                              <a:schemeClr val="accent2"/>
                                            </p:clrVal>
                                          </p:val>
                                        </p:tav>
                                        <p:tav tm="50000">
                                          <p:val>
                                            <p:clrVal>
                                              <a:schemeClr val="hlink"/>
                                            </p:clrVal>
                                          </p:val>
                                        </p:tav>
                                      </p:tavLst>
                                    </p:anim>
                                    <p:anim calcmode="discrete" valueType="clr">
                                      <p:cBhvr>
                                        <p:cTn id="112" dur="80"/>
                                        <p:tgtEl>
                                          <p:spTgt spid="1748033"/>
                                        </p:tgtEl>
                                        <p:attrNameLst>
                                          <p:attrName>fillcolor</p:attrName>
                                        </p:attrNameLst>
                                      </p:cBhvr>
                                      <p:tavLst>
                                        <p:tav tm="0">
                                          <p:val>
                                            <p:clrVal>
                                              <a:schemeClr val="accent2"/>
                                            </p:clrVal>
                                          </p:val>
                                        </p:tav>
                                        <p:tav tm="50000">
                                          <p:val>
                                            <p:clrVal>
                                              <a:schemeClr val="hlink"/>
                                            </p:clrVal>
                                          </p:val>
                                        </p:tav>
                                      </p:tavLst>
                                    </p:anim>
                                    <p:set>
                                      <p:cBhvr>
                                        <p:cTn id="113" dur="80"/>
                                        <p:tgtEl>
                                          <p:spTgt spid="174803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972" grpId="0" animBg="1"/>
      <p:bldP spid="1748000" grpId="0" animBg="1"/>
      <p:bldP spid="1748001" grpId="0" animBg="1"/>
      <p:bldP spid="1748002" grpId="0" animBg="1"/>
      <p:bldP spid="1748003" grpId="0" animBg="1"/>
      <p:bldP spid="1748004" grpId="0" animBg="1"/>
      <p:bldP spid="1748005" grpId="0" animBg="1"/>
      <p:bldP spid="1748006" grpId="0" animBg="1"/>
      <p:bldP spid="1748007" grpId="0" animBg="1"/>
      <p:bldP spid="1748021" grpId="0"/>
      <p:bldP spid="1748022" grpId="0"/>
      <p:bldP spid="1748023" grpId="0"/>
      <p:bldP spid="1748024" grpId="0"/>
      <p:bldP spid="1748028" grpId="0"/>
      <p:bldP spid="1748030" grpId="0"/>
      <p:bldP spid="1748031" grpId="0"/>
      <p:bldP spid="1748032" grpId="0"/>
      <p:bldP spid="17480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68"/>
          <p:cNvSpPr>
            <a:spLocks noChangeArrowheads="1"/>
          </p:cNvSpPr>
          <p:nvPr/>
        </p:nvSpPr>
        <p:spPr bwMode="auto">
          <a:xfrm>
            <a:off x="252413" y="-71462"/>
            <a:ext cx="8002587" cy="1143000"/>
          </a:xfrm>
          <a:prstGeom prst="rect">
            <a:avLst/>
          </a:prstGeom>
          <a:noFill/>
          <a:ln w="9525">
            <a:noFill/>
            <a:miter lim="800000"/>
            <a:headEnd/>
            <a:tailEnd/>
          </a:ln>
        </p:spPr>
        <p:txBody>
          <a:bodyPr anchor="ctr"/>
          <a:lstStyle/>
          <a:p>
            <a:r>
              <a:rPr lang="zh-CN" altLang="en-US" sz="3200" b="1" dirty="0" smtClean="0">
                <a:solidFill>
                  <a:schemeClr val="bg1"/>
                </a:solidFill>
                <a:latin typeface="微软雅黑" pitchFamily="34" charset="-122"/>
                <a:ea typeface="微软雅黑" pitchFamily="34" charset="-122"/>
                <a:cs typeface="Times New Roman" pitchFamily="18" charset="0"/>
              </a:rPr>
              <a:t>备份容灾方案</a:t>
            </a:r>
          </a:p>
        </p:txBody>
      </p:sp>
      <p:sp>
        <p:nvSpPr>
          <p:cNvPr id="105477" name="Line 3"/>
          <p:cNvSpPr>
            <a:spLocks noChangeShapeType="1"/>
          </p:cNvSpPr>
          <p:nvPr/>
        </p:nvSpPr>
        <p:spPr bwMode="auto">
          <a:xfrm>
            <a:off x="2809875" y="3830638"/>
            <a:ext cx="288925" cy="576262"/>
          </a:xfrm>
          <a:prstGeom prst="line">
            <a:avLst/>
          </a:prstGeom>
          <a:noFill/>
          <a:ln w="19050">
            <a:solidFill>
              <a:srgbClr val="FFC000"/>
            </a:solidFill>
            <a:round/>
            <a:headEnd/>
            <a:tailEnd/>
          </a:ln>
        </p:spPr>
        <p:txBody>
          <a:bodyPr lIns="45720" rIns="45720" anchor="ctr"/>
          <a:lstStyle/>
          <a:p>
            <a:endParaRPr lang="zh-CN" altLang="en-US" sz="1600"/>
          </a:p>
        </p:txBody>
      </p:sp>
      <p:pic>
        <p:nvPicPr>
          <p:cNvPr id="105478" name="Picture 4" descr="home_photo_1"/>
          <p:cNvPicPr>
            <a:picLocks noChangeAspect="1" noChangeArrowheads="1"/>
          </p:cNvPicPr>
          <p:nvPr/>
        </p:nvPicPr>
        <p:blipFill>
          <a:blip r:embed="rId2"/>
          <a:srcRect/>
          <a:stretch>
            <a:fillRect/>
          </a:stretch>
        </p:blipFill>
        <p:spPr bwMode="auto">
          <a:xfrm>
            <a:off x="2522538" y="4119563"/>
            <a:ext cx="1079500" cy="514350"/>
          </a:xfrm>
          <a:prstGeom prst="rect">
            <a:avLst/>
          </a:prstGeom>
          <a:noFill/>
          <a:ln w="9525">
            <a:noFill/>
            <a:miter lim="800000"/>
            <a:headEnd/>
            <a:tailEnd/>
          </a:ln>
        </p:spPr>
      </p:pic>
      <p:sp>
        <p:nvSpPr>
          <p:cNvPr id="105479" name="Line 5"/>
          <p:cNvSpPr>
            <a:spLocks noChangeShapeType="1"/>
          </p:cNvSpPr>
          <p:nvPr/>
        </p:nvSpPr>
        <p:spPr bwMode="auto">
          <a:xfrm flipH="1">
            <a:off x="1657350" y="3830638"/>
            <a:ext cx="720725" cy="504825"/>
          </a:xfrm>
          <a:prstGeom prst="line">
            <a:avLst/>
          </a:prstGeom>
          <a:noFill/>
          <a:ln w="19050">
            <a:solidFill>
              <a:srgbClr val="FFC000"/>
            </a:solidFill>
            <a:round/>
            <a:headEnd/>
            <a:tailEnd/>
          </a:ln>
        </p:spPr>
        <p:txBody>
          <a:bodyPr lIns="45720" rIns="45720" anchor="ctr"/>
          <a:lstStyle/>
          <a:p>
            <a:endParaRPr lang="zh-CN" altLang="en-US" sz="1600"/>
          </a:p>
        </p:txBody>
      </p:sp>
      <p:sp>
        <p:nvSpPr>
          <p:cNvPr id="225" name="Line 15"/>
          <p:cNvSpPr>
            <a:spLocks noChangeShapeType="1"/>
          </p:cNvSpPr>
          <p:nvPr/>
        </p:nvSpPr>
        <p:spPr bwMode="auto">
          <a:xfrm flipH="1">
            <a:off x="1370013" y="2030413"/>
            <a:ext cx="6350" cy="609600"/>
          </a:xfrm>
          <a:prstGeom prst="line">
            <a:avLst/>
          </a:prstGeom>
          <a:noFill/>
          <a:ln w="19050">
            <a:solidFill>
              <a:schemeClr val="bg1">
                <a:lumMod val="50000"/>
              </a:schemeClr>
            </a:solidFill>
            <a:round/>
            <a:headEnd/>
            <a:tailEnd/>
          </a:ln>
          <a:effectLst/>
        </p:spPr>
        <p:txBody>
          <a:bodyPr lIns="45720" rIns="45720" anchor="ctr"/>
          <a:lstStyle/>
          <a:p>
            <a:pPr algn="ctr">
              <a:spcBef>
                <a:spcPct val="50000"/>
              </a:spcBef>
              <a:defRPr/>
            </a:pPr>
            <a:endParaRPr lang="zh-CN" altLang="en-US" sz="1600">
              <a:ea typeface="宋体" pitchFamily="2" charset="-122"/>
            </a:endParaRPr>
          </a:p>
        </p:txBody>
      </p:sp>
      <p:sp>
        <p:nvSpPr>
          <p:cNvPr id="226" name="Line 16"/>
          <p:cNvSpPr>
            <a:spLocks noChangeShapeType="1"/>
          </p:cNvSpPr>
          <p:nvPr/>
        </p:nvSpPr>
        <p:spPr bwMode="auto">
          <a:xfrm flipH="1">
            <a:off x="2644775" y="2030413"/>
            <a:ext cx="6350" cy="609600"/>
          </a:xfrm>
          <a:prstGeom prst="line">
            <a:avLst/>
          </a:prstGeom>
          <a:noFill/>
          <a:ln w="19050">
            <a:solidFill>
              <a:schemeClr val="bg1">
                <a:lumMod val="50000"/>
              </a:schemeClr>
            </a:solidFill>
            <a:round/>
            <a:headEnd/>
            <a:tailEnd/>
          </a:ln>
          <a:effectLst/>
        </p:spPr>
        <p:txBody>
          <a:bodyPr lIns="45720" rIns="45720" anchor="ctr"/>
          <a:lstStyle/>
          <a:p>
            <a:pPr algn="ctr">
              <a:spcBef>
                <a:spcPct val="50000"/>
              </a:spcBef>
              <a:defRPr/>
            </a:pPr>
            <a:endParaRPr lang="zh-CN" altLang="en-US" sz="1600">
              <a:ea typeface="宋体" pitchFamily="2" charset="-122"/>
            </a:endParaRPr>
          </a:p>
        </p:txBody>
      </p:sp>
      <p:sp>
        <p:nvSpPr>
          <p:cNvPr id="227" name="Line 17"/>
          <p:cNvSpPr>
            <a:spLocks noChangeShapeType="1"/>
          </p:cNvSpPr>
          <p:nvPr/>
        </p:nvSpPr>
        <p:spPr bwMode="auto">
          <a:xfrm flipH="1">
            <a:off x="3889375" y="2030413"/>
            <a:ext cx="6350" cy="609600"/>
          </a:xfrm>
          <a:prstGeom prst="line">
            <a:avLst/>
          </a:prstGeom>
          <a:noFill/>
          <a:ln w="19050">
            <a:solidFill>
              <a:schemeClr val="bg1">
                <a:lumMod val="50000"/>
              </a:schemeClr>
            </a:solidFill>
            <a:round/>
            <a:headEnd/>
            <a:tailEnd/>
          </a:ln>
          <a:effectLst/>
        </p:spPr>
        <p:txBody>
          <a:bodyPr lIns="45720" rIns="45720" anchor="ctr"/>
          <a:lstStyle/>
          <a:p>
            <a:pPr algn="ctr">
              <a:spcBef>
                <a:spcPct val="50000"/>
              </a:spcBef>
              <a:defRPr/>
            </a:pPr>
            <a:endParaRPr lang="zh-CN" altLang="en-US" sz="1600">
              <a:ea typeface="宋体" pitchFamily="2" charset="-122"/>
            </a:endParaRPr>
          </a:p>
        </p:txBody>
      </p:sp>
      <p:sp>
        <p:nvSpPr>
          <p:cNvPr id="105483" name="Line 21"/>
          <p:cNvSpPr>
            <a:spLocks noChangeShapeType="1"/>
          </p:cNvSpPr>
          <p:nvPr/>
        </p:nvSpPr>
        <p:spPr bwMode="auto">
          <a:xfrm>
            <a:off x="1370013" y="2822575"/>
            <a:ext cx="936625" cy="504825"/>
          </a:xfrm>
          <a:prstGeom prst="line">
            <a:avLst/>
          </a:prstGeom>
          <a:noFill/>
          <a:ln w="19050">
            <a:solidFill>
              <a:srgbClr val="FFC000"/>
            </a:solidFill>
            <a:round/>
            <a:headEnd/>
            <a:tailEnd/>
          </a:ln>
        </p:spPr>
        <p:txBody>
          <a:bodyPr lIns="45720" rIns="45720" anchor="ctr"/>
          <a:lstStyle/>
          <a:p>
            <a:endParaRPr lang="zh-CN" altLang="en-US" sz="1600"/>
          </a:p>
        </p:txBody>
      </p:sp>
      <p:sp>
        <p:nvSpPr>
          <p:cNvPr id="105484" name="Line 22"/>
          <p:cNvSpPr>
            <a:spLocks noChangeShapeType="1"/>
          </p:cNvSpPr>
          <p:nvPr/>
        </p:nvSpPr>
        <p:spPr bwMode="auto">
          <a:xfrm>
            <a:off x="2679700" y="2822575"/>
            <a:ext cx="0" cy="433388"/>
          </a:xfrm>
          <a:prstGeom prst="line">
            <a:avLst/>
          </a:prstGeom>
          <a:noFill/>
          <a:ln w="19050">
            <a:solidFill>
              <a:srgbClr val="FFC000"/>
            </a:solidFill>
            <a:round/>
            <a:headEnd/>
            <a:tailEnd/>
          </a:ln>
        </p:spPr>
        <p:txBody>
          <a:bodyPr lIns="45720" rIns="45720" anchor="ctr"/>
          <a:lstStyle/>
          <a:p>
            <a:endParaRPr lang="zh-CN" altLang="en-US" sz="1600"/>
          </a:p>
        </p:txBody>
      </p:sp>
      <p:sp>
        <p:nvSpPr>
          <p:cNvPr id="105485" name="Line 23"/>
          <p:cNvSpPr>
            <a:spLocks noChangeShapeType="1"/>
          </p:cNvSpPr>
          <p:nvPr/>
        </p:nvSpPr>
        <p:spPr bwMode="auto">
          <a:xfrm flipH="1">
            <a:off x="2954338" y="2822575"/>
            <a:ext cx="935037" cy="504825"/>
          </a:xfrm>
          <a:prstGeom prst="line">
            <a:avLst/>
          </a:prstGeom>
          <a:noFill/>
          <a:ln w="19050">
            <a:solidFill>
              <a:srgbClr val="FFC000"/>
            </a:solidFill>
            <a:round/>
            <a:headEnd/>
            <a:tailEnd/>
          </a:ln>
        </p:spPr>
        <p:txBody>
          <a:bodyPr lIns="45720" rIns="45720" anchor="ctr"/>
          <a:lstStyle/>
          <a:p>
            <a:endParaRPr lang="zh-CN" altLang="en-US" sz="1600"/>
          </a:p>
        </p:txBody>
      </p:sp>
      <p:sp>
        <p:nvSpPr>
          <p:cNvPr id="105486" name="Text Box 26"/>
          <p:cNvSpPr txBox="1">
            <a:spLocks noChangeArrowheads="1"/>
          </p:cNvSpPr>
          <p:nvPr/>
        </p:nvSpPr>
        <p:spPr bwMode="auto">
          <a:xfrm>
            <a:off x="2500299" y="4543425"/>
            <a:ext cx="1036652" cy="338554"/>
          </a:xfrm>
          <a:prstGeom prst="rect">
            <a:avLst/>
          </a:prstGeom>
          <a:noFill/>
          <a:ln w="19050" algn="ctr">
            <a:noFill/>
            <a:miter lim="800000"/>
            <a:headEnd/>
            <a:tailEnd/>
          </a:ln>
        </p:spPr>
        <p:txBody>
          <a:bodyPr wrap="square" lIns="45720" rIns="45720">
            <a:spAutoFit/>
          </a:bodyPr>
          <a:lstStyle/>
          <a:p>
            <a:pPr algn="ctr">
              <a:spcBef>
                <a:spcPct val="50000"/>
              </a:spcBef>
            </a:pPr>
            <a:r>
              <a:rPr lang="en-US" altLang="en-US" sz="1600" dirty="0" err="1">
                <a:latin typeface="微软雅黑" pitchFamily="34" charset="-122"/>
                <a:ea typeface="微软雅黑" pitchFamily="34" charset="-122"/>
              </a:rPr>
              <a:t>V</a:t>
            </a:r>
            <a:r>
              <a:rPr lang="en-US" altLang="zh-CN" sz="1600" dirty="0" err="1">
                <a:latin typeface="微软雅黑" pitchFamily="34" charset="-122"/>
                <a:ea typeface="微软雅黑" pitchFamily="34" charset="-122"/>
              </a:rPr>
              <a:t>TL1000</a:t>
            </a:r>
            <a:endParaRPr lang="en-US" altLang="en-US" sz="1600" dirty="0">
              <a:latin typeface="微软雅黑" pitchFamily="34" charset="-122"/>
              <a:ea typeface="微软雅黑" pitchFamily="34" charset="-122"/>
            </a:endParaRPr>
          </a:p>
        </p:txBody>
      </p:sp>
      <p:sp>
        <p:nvSpPr>
          <p:cNvPr id="232" name="Text Box 28"/>
          <p:cNvSpPr txBox="1">
            <a:spLocks noChangeArrowheads="1"/>
          </p:cNvSpPr>
          <p:nvPr/>
        </p:nvSpPr>
        <p:spPr bwMode="auto">
          <a:xfrm>
            <a:off x="7108825" y="5757863"/>
            <a:ext cx="863600" cy="230832"/>
          </a:xfrm>
          <a:prstGeom prst="rect">
            <a:avLst/>
          </a:prstGeom>
          <a:noFill/>
          <a:ln w="19050" algn="ctr">
            <a:noFill/>
            <a:miter lim="800000"/>
            <a:headEnd/>
            <a:tailEnd/>
          </a:ln>
        </p:spPr>
        <p:txBody>
          <a:bodyPr lIns="45720" rIns="45720">
            <a:spAutoFit/>
          </a:bodyPr>
          <a:lstStyle/>
          <a:p>
            <a:pPr algn="ctr">
              <a:spcBef>
                <a:spcPct val="50000"/>
              </a:spcBef>
            </a:pPr>
            <a:r>
              <a:rPr lang="zh-CN" altLang="en-US" sz="900">
                <a:latin typeface="微软雅黑" pitchFamily="34" charset="-122"/>
                <a:ea typeface="微软雅黑" pitchFamily="34" charset="-122"/>
              </a:rPr>
              <a:t>物理磁带库</a:t>
            </a:r>
          </a:p>
        </p:txBody>
      </p:sp>
      <p:sp>
        <p:nvSpPr>
          <p:cNvPr id="105488" name="Text Box 29"/>
          <p:cNvSpPr txBox="1">
            <a:spLocks noChangeArrowheads="1"/>
          </p:cNvSpPr>
          <p:nvPr/>
        </p:nvSpPr>
        <p:spPr bwMode="auto">
          <a:xfrm>
            <a:off x="1000100" y="5624513"/>
            <a:ext cx="1463662" cy="338554"/>
          </a:xfrm>
          <a:prstGeom prst="rect">
            <a:avLst/>
          </a:prstGeom>
          <a:noFill/>
          <a:ln w="19050" algn="ctr">
            <a:noFill/>
            <a:miter lim="800000"/>
            <a:headEnd/>
            <a:tailEnd/>
          </a:ln>
        </p:spPr>
        <p:txBody>
          <a:bodyPr wrap="square" lIns="45720" rIns="45720">
            <a:spAutoFit/>
          </a:bodyPr>
          <a:lstStyle/>
          <a:p>
            <a:pPr algn="ctr">
              <a:spcBef>
                <a:spcPct val="50000"/>
              </a:spcBef>
            </a:pPr>
            <a:r>
              <a:rPr lang="en-US" altLang="zh-CN" sz="1600" dirty="0" err="1" smtClean="0">
                <a:latin typeface="微软雅黑" pitchFamily="34" charset="-122"/>
                <a:ea typeface="微软雅黑" pitchFamily="34" charset="-122"/>
              </a:rPr>
              <a:t>AS1000G2</a:t>
            </a:r>
            <a:endParaRPr lang="en-US" altLang="zh-CN" sz="1600" dirty="0">
              <a:latin typeface="微软雅黑" pitchFamily="34" charset="-122"/>
              <a:ea typeface="微软雅黑" pitchFamily="34" charset="-122"/>
            </a:endParaRPr>
          </a:p>
        </p:txBody>
      </p:sp>
      <p:sp>
        <p:nvSpPr>
          <p:cNvPr id="105489" name="Text Box 30"/>
          <p:cNvSpPr txBox="1">
            <a:spLocks noChangeArrowheads="1"/>
          </p:cNvSpPr>
          <p:nvPr/>
        </p:nvSpPr>
        <p:spPr bwMode="auto">
          <a:xfrm>
            <a:off x="3368675" y="2209800"/>
            <a:ext cx="1081088" cy="584775"/>
          </a:xfrm>
          <a:prstGeom prst="rect">
            <a:avLst/>
          </a:prstGeom>
          <a:noFill/>
          <a:ln w="19050" algn="ctr">
            <a:noFill/>
            <a:miter lim="800000"/>
            <a:headEnd/>
            <a:tailEnd/>
          </a:ln>
        </p:spPr>
        <p:txBody>
          <a:bodyPr lIns="45720" rIns="45720">
            <a:spAutoFit/>
          </a:bodyPr>
          <a:lstStyle/>
          <a:p>
            <a:pPr algn="ctr">
              <a:spcBef>
                <a:spcPct val="50000"/>
              </a:spcBef>
            </a:pPr>
            <a:r>
              <a:rPr lang="en-US" altLang="zh-CN" sz="1600">
                <a:latin typeface="微软雅黑" pitchFamily="34" charset="-122"/>
                <a:ea typeface="微软雅黑" pitchFamily="34" charset="-122"/>
              </a:rPr>
              <a:t>Backup SV</a:t>
            </a:r>
          </a:p>
        </p:txBody>
      </p:sp>
      <p:grpSp>
        <p:nvGrpSpPr>
          <p:cNvPr id="2" name="Group 31"/>
          <p:cNvGrpSpPr>
            <a:grpSpLocks/>
          </p:cNvGrpSpPr>
          <p:nvPr/>
        </p:nvGrpSpPr>
        <p:grpSpPr bwMode="auto">
          <a:xfrm>
            <a:off x="5181600" y="1471613"/>
            <a:ext cx="2525713" cy="649287"/>
            <a:chOff x="202" y="2751"/>
            <a:chExt cx="1591" cy="631"/>
          </a:xfrm>
        </p:grpSpPr>
        <p:sp>
          <p:nvSpPr>
            <p:cNvPr id="105532" name="Rectangle 32"/>
            <p:cNvSpPr>
              <a:spLocks noChangeArrowheads="1"/>
            </p:cNvSpPr>
            <p:nvPr/>
          </p:nvSpPr>
          <p:spPr bwMode="auto">
            <a:xfrm>
              <a:off x="311" y="2860"/>
              <a:ext cx="1482" cy="522"/>
            </a:xfrm>
            <a:prstGeom prst="rect">
              <a:avLst/>
            </a:prstGeom>
            <a:noFill/>
            <a:ln w="28575">
              <a:solidFill>
                <a:srgbClr val="0066FF"/>
              </a:solidFill>
              <a:miter lim="800000"/>
              <a:headEnd/>
              <a:tailEnd/>
            </a:ln>
          </p:spPr>
          <p:txBody>
            <a:bodyPr anchor="ctr"/>
            <a:lstStyle/>
            <a:p>
              <a:pPr algn="ctr">
                <a:spcBef>
                  <a:spcPct val="50000"/>
                </a:spcBef>
              </a:pPr>
              <a:r>
                <a:rPr lang="zh-CN" altLang="en-US" sz="1600">
                  <a:latin typeface="微软雅黑" pitchFamily="34" charset="-122"/>
                  <a:ea typeface="微软雅黑" pitchFamily="34" charset="-122"/>
                </a:rPr>
                <a:t>备份到</a:t>
              </a:r>
              <a:r>
                <a:rPr lang="en-US" altLang="en-US" sz="1600">
                  <a:latin typeface="微软雅黑" pitchFamily="34" charset="-122"/>
                  <a:ea typeface="微软雅黑" pitchFamily="34" charset="-122"/>
                </a:rPr>
                <a:t>V</a:t>
              </a:r>
              <a:r>
                <a:rPr lang="en-US" altLang="zh-CN" sz="1600">
                  <a:latin typeface="微软雅黑" pitchFamily="34" charset="-122"/>
                  <a:ea typeface="微软雅黑" pitchFamily="34" charset="-122"/>
                </a:rPr>
                <a:t>TL</a:t>
              </a:r>
              <a:endParaRPr lang="en-US" altLang="en-US" sz="1600">
                <a:latin typeface="微软雅黑" pitchFamily="34" charset="-122"/>
                <a:ea typeface="微软雅黑" pitchFamily="34" charset="-122"/>
              </a:endParaRPr>
            </a:p>
          </p:txBody>
        </p:sp>
        <p:sp>
          <p:nvSpPr>
            <p:cNvPr id="105533" name="AutoShape 33"/>
            <p:cNvSpPr>
              <a:spLocks noChangeArrowheads="1"/>
            </p:cNvSpPr>
            <p:nvPr/>
          </p:nvSpPr>
          <p:spPr bwMode="auto">
            <a:xfrm>
              <a:off x="202" y="2751"/>
              <a:ext cx="458" cy="192"/>
            </a:xfrm>
            <a:prstGeom prst="roundRect">
              <a:avLst>
                <a:gd name="adj" fmla="val 16667"/>
              </a:avLst>
            </a:prstGeom>
            <a:solidFill>
              <a:srgbClr val="0066FF"/>
            </a:solidFill>
            <a:ln w="28575">
              <a:solidFill>
                <a:schemeClr val="accent1"/>
              </a:solidFill>
              <a:round/>
              <a:headEnd/>
              <a:tailEnd/>
            </a:ln>
          </p:spPr>
          <p:txBody>
            <a:bodyPr wrap="none" anchor="ctr"/>
            <a:lstStyle/>
            <a:p>
              <a:pPr algn="ctr">
                <a:spcBef>
                  <a:spcPct val="50000"/>
                </a:spcBef>
              </a:pPr>
              <a:r>
                <a:rPr lang="zh-CN" altLang="en-US" sz="1600">
                  <a:solidFill>
                    <a:schemeClr val="bg1"/>
                  </a:solidFill>
                  <a:latin typeface="微软雅黑" pitchFamily="34" charset="-122"/>
                  <a:ea typeface="微软雅黑" pitchFamily="34" charset="-122"/>
                </a:rPr>
                <a:t>步骤 </a:t>
              </a:r>
              <a:r>
                <a:rPr lang="en-US" altLang="zh-CN" sz="1600">
                  <a:solidFill>
                    <a:schemeClr val="bg1"/>
                  </a:solidFill>
                  <a:latin typeface="微软雅黑" pitchFamily="34" charset="-122"/>
                  <a:ea typeface="微软雅黑" pitchFamily="34" charset="-122"/>
                </a:rPr>
                <a:t>1</a:t>
              </a:r>
            </a:p>
          </p:txBody>
        </p:sp>
      </p:grpSp>
      <p:sp>
        <p:nvSpPr>
          <p:cNvPr id="238" name="Line 34"/>
          <p:cNvSpPr>
            <a:spLocks noChangeShapeType="1"/>
          </p:cNvSpPr>
          <p:nvPr/>
        </p:nvSpPr>
        <p:spPr bwMode="auto">
          <a:xfrm>
            <a:off x="1323975" y="2900363"/>
            <a:ext cx="792163" cy="431800"/>
          </a:xfrm>
          <a:prstGeom prst="line">
            <a:avLst/>
          </a:prstGeom>
          <a:noFill/>
          <a:ln w="38100">
            <a:solidFill>
              <a:schemeClr val="accent6">
                <a:lumMod val="40000"/>
                <a:lumOff val="60000"/>
              </a:schemeClr>
            </a:solidFill>
            <a:round/>
            <a:headEnd/>
            <a:tailEnd type="triangle" w="med" len="med"/>
          </a:ln>
          <a:effectLst/>
        </p:spPr>
        <p:txBody>
          <a:bodyPr/>
          <a:lstStyle/>
          <a:p>
            <a:pPr algn="ctr">
              <a:spcBef>
                <a:spcPct val="50000"/>
              </a:spcBef>
              <a:defRPr/>
            </a:pPr>
            <a:endParaRPr lang="zh-CN" altLang="en-US" sz="1600">
              <a:ea typeface="宋体" pitchFamily="2" charset="-122"/>
            </a:endParaRPr>
          </a:p>
        </p:txBody>
      </p:sp>
      <p:sp>
        <p:nvSpPr>
          <p:cNvPr id="239" name="Line 35"/>
          <p:cNvSpPr>
            <a:spLocks noChangeShapeType="1"/>
          </p:cNvSpPr>
          <p:nvPr/>
        </p:nvSpPr>
        <p:spPr bwMode="auto">
          <a:xfrm>
            <a:off x="2593975" y="2822575"/>
            <a:ext cx="0" cy="360363"/>
          </a:xfrm>
          <a:prstGeom prst="line">
            <a:avLst/>
          </a:prstGeom>
          <a:noFill/>
          <a:ln w="38100">
            <a:solidFill>
              <a:schemeClr val="accent6">
                <a:lumMod val="40000"/>
                <a:lumOff val="60000"/>
              </a:schemeClr>
            </a:solidFill>
            <a:round/>
            <a:headEnd/>
            <a:tailEnd type="triangle" w="med" len="med"/>
          </a:ln>
          <a:effectLst/>
        </p:spPr>
        <p:txBody>
          <a:bodyPr/>
          <a:lstStyle/>
          <a:p>
            <a:pPr algn="ctr">
              <a:spcBef>
                <a:spcPct val="50000"/>
              </a:spcBef>
              <a:defRPr/>
            </a:pPr>
            <a:endParaRPr lang="zh-CN" altLang="en-US" sz="1600">
              <a:ea typeface="宋体" pitchFamily="2" charset="-122"/>
            </a:endParaRPr>
          </a:p>
        </p:txBody>
      </p:sp>
      <p:sp>
        <p:nvSpPr>
          <p:cNvPr id="240" name="Line 36"/>
          <p:cNvSpPr>
            <a:spLocks noChangeShapeType="1"/>
          </p:cNvSpPr>
          <p:nvPr/>
        </p:nvSpPr>
        <p:spPr bwMode="auto">
          <a:xfrm flipH="1">
            <a:off x="3175000" y="2897188"/>
            <a:ext cx="790575" cy="431800"/>
          </a:xfrm>
          <a:prstGeom prst="line">
            <a:avLst/>
          </a:prstGeom>
          <a:noFill/>
          <a:ln w="38100">
            <a:solidFill>
              <a:schemeClr val="accent6">
                <a:lumMod val="40000"/>
                <a:lumOff val="60000"/>
              </a:schemeClr>
            </a:solidFill>
            <a:round/>
            <a:headEnd/>
            <a:tailEnd type="triangle" w="med" len="med"/>
          </a:ln>
          <a:effectLst/>
        </p:spPr>
        <p:txBody>
          <a:bodyPr/>
          <a:lstStyle/>
          <a:p>
            <a:pPr algn="ctr">
              <a:spcBef>
                <a:spcPct val="50000"/>
              </a:spcBef>
              <a:defRPr/>
            </a:pPr>
            <a:endParaRPr lang="zh-CN" altLang="en-US" sz="1600">
              <a:ea typeface="宋体" pitchFamily="2" charset="-122"/>
            </a:endParaRPr>
          </a:p>
        </p:txBody>
      </p:sp>
      <p:sp>
        <p:nvSpPr>
          <p:cNvPr id="241" name="Line 37"/>
          <p:cNvSpPr>
            <a:spLocks noChangeShapeType="1"/>
          </p:cNvSpPr>
          <p:nvPr/>
        </p:nvSpPr>
        <p:spPr bwMode="auto">
          <a:xfrm flipV="1">
            <a:off x="1885950" y="3916363"/>
            <a:ext cx="504825" cy="360362"/>
          </a:xfrm>
          <a:prstGeom prst="line">
            <a:avLst/>
          </a:prstGeom>
          <a:noFill/>
          <a:ln w="38100">
            <a:solidFill>
              <a:schemeClr val="accent6">
                <a:lumMod val="40000"/>
                <a:lumOff val="60000"/>
              </a:schemeClr>
            </a:solidFill>
            <a:round/>
            <a:headEnd/>
            <a:tailEnd type="triangle" w="med" len="med"/>
          </a:ln>
          <a:effectLst/>
        </p:spPr>
        <p:txBody>
          <a:bodyPr/>
          <a:lstStyle/>
          <a:p>
            <a:pPr algn="ctr">
              <a:spcBef>
                <a:spcPct val="50000"/>
              </a:spcBef>
              <a:defRPr/>
            </a:pPr>
            <a:endParaRPr lang="zh-CN" altLang="en-US" sz="1600">
              <a:ea typeface="宋体" pitchFamily="2" charset="-122"/>
            </a:endParaRPr>
          </a:p>
        </p:txBody>
      </p:sp>
      <p:sp>
        <p:nvSpPr>
          <p:cNvPr id="242" name="Line 38"/>
          <p:cNvSpPr>
            <a:spLocks noChangeShapeType="1"/>
          </p:cNvSpPr>
          <p:nvPr/>
        </p:nvSpPr>
        <p:spPr bwMode="auto">
          <a:xfrm>
            <a:off x="2903538" y="3830638"/>
            <a:ext cx="144462" cy="288925"/>
          </a:xfrm>
          <a:prstGeom prst="line">
            <a:avLst/>
          </a:prstGeom>
          <a:noFill/>
          <a:ln w="57150">
            <a:solidFill>
              <a:schemeClr val="accent6">
                <a:lumMod val="40000"/>
                <a:lumOff val="60000"/>
              </a:schemeClr>
            </a:solidFill>
            <a:round/>
            <a:headEnd/>
            <a:tailEnd type="triangle" w="med" len="med"/>
          </a:ln>
          <a:effectLst/>
        </p:spPr>
        <p:txBody>
          <a:bodyPr/>
          <a:lstStyle/>
          <a:p>
            <a:pPr algn="ctr">
              <a:spcBef>
                <a:spcPct val="50000"/>
              </a:spcBef>
              <a:defRPr/>
            </a:pPr>
            <a:endParaRPr lang="zh-CN" altLang="en-US" sz="1600">
              <a:ea typeface="宋体" pitchFamily="2" charset="-122"/>
            </a:endParaRPr>
          </a:p>
        </p:txBody>
      </p:sp>
      <p:grpSp>
        <p:nvGrpSpPr>
          <p:cNvPr id="3" name="Group 39"/>
          <p:cNvGrpSpPr>
            <a:grpSpLocks/>
          </p:cNvGrpSpPr>
          <p:nvPr/>
        </p:nvGrpSpPr>
        <p:grpSpPr bwMode="auto">
          <a:xfrm>
            <a:off x="5181600" y="2895600"/>
            <a:ext cx="2525713" cy="684213"/>
            <a:chOff x="3833" y="1389"/>
            <a:chExt cx="1591" cy="431"/>
          </a:xfrm>
        </p:grpSpPr>
        <p:sp>
          <p:nvSpPr>
            <p:cNvPr id="105530" name="Rectangle 40"/>
            <p:cNvSpPr>
              <a:spLocks noChangeArrowheads="1"/>
            </p:cNvSpPr>
            <p:nvPr/>
          </p:nvSpPr>
          <p:spPr bwMode="auto">
            <a:xfrm>
              <a:off x="3942" y="1482"/>
              <a:ext cx="1482" cy="338"/>
            </a:xfrm>
            <a:prstGeom prst="rect">
              <a:avLst/>
            </a:prstGeom>
            <a:noFill/>
            <a:ln w="28575">
              <a:solidFill>
                <a:srgbClr val="FF00FF"/>
              </a:solidFill>
              <a:miter lim="800000"/>
              <a:headEnd/>
              <a:tailEnd/>
            </a:ln>
          </p:spPr>
          <p:txBody>
            <a:bodyPr anchor="ctr"/>
            <a:lstStyle/>
            <a:p>
              <a:pPr algn="ctr">
                <a:spcBef>
                  <a:spcPct val="50000"/>
                </a:spcBef>
              </a:pPr>
              <a:r>
                <a:rPr lang="zh-CN" altLang="en-US" sz="1600">
                  <a:latin typeface="微软雅黑" pitchFamily="34" charset="-122"/>
                  <a:ea typeface="微软雅黑" pitchFamily="34" charset="-122"/>
                </a:rPr>
                <a:t>从</a:t>
              </a:r>
              <a:r>
                <a:rPr lang="en-US" altLang="zh-CN" sz="1600">
                  <a:latin typeface="微软雅黑" pitchFamily="34" charset="-122"/>
                  <a:ea typeface="微软雅黑" pitchFamily="34" charset="-122"/>
                </a:rPr>
                <a:t>VTL</a:t>
              </a:r>
              <a:r>
                <a:rPr lang="zh-CN" altLang="en-US" sz="1600">
                  <a:latin typeface="微软雅黑" pitchFamily="34" charset="-122"/>
                  <a:ea typeface="微软雅黑" pitchFamily="34" charset="-122"/>
                </a:rPr>
                <a:t>迁移到物理磁带</a:t>
              </a:r>
              <a:endParaRPr lang="en-US" altLang="en-US" sz="1600">
                <a:latin typeface="微软雅黑" pitchFamily="34" charset="-122"/>
                <a:ea typeface="微软雅黑" pitchFamily="34" charset="-122"/>
              </a:endParaRPr>
            </a:p>
          </p:txBody>
        </p:sp>
        <p:sp>
          <p:nvSpPr>
            <p:cNvPr id="105531" name="AutoShape 41"/>
            <p:cNvSpPr>
              <a:spLocks noChangeArrowheads="1"/>
            </p:cNvSpPr>
            <p:nvPr/>
          </p:nvSpPr>
          <p:spPr bwMode="auto">
            <a:xfrm>
              <a:off x="3833" y="1389"/>
              <a:ext cx="458" cy="124"/>
            </a:xfrm>
            <a:prstGeom prst="roundRect">
              <a:avLst>
                <a:gd name="adj" fmla="val 16667"/>
              </a:avLst>
            </a:prstGeom>
            <a:solidFill>
              <a:srgbClr val="FF99CC"/>
            </a:solidFill>
            <a:ln w="9525">
              <a:solidFill>
                <a:srgbClr val="FF00FF"/>
              </a:solidFill>
              <a:round/>
              <a:headEnd/>
              <a:tailEnd/>
            </a:ln>
          </p:spPr>
          <p:txBody>
            <a:bodyPr wrap="none" anchor="ctr"/>
            <a:lstStyle/>
            <a:p>
              <a:pPr algn="ctr">
                <a:spcBef>
                  <a:spcPct val="50000"/>
                </a:spcBef>
              </a:pPr>
              <a:r>
                <a:rPr lang="zh-CN" altLang="en-US" sz="1600">
                  <a:solidFill>
                    <a:schemeClr val="bg1"/>
                  </a:solidFill>
                  <a:latin typeface="微软雅黑" pitchFamily="34" charset="-122"/>
                  <a:ea typeface="微软雅黑" pitchFamily="34" charset="-122"/>
                </a:rPr>
                <a:t>步骤</a:t>
              </a:r>
              <a:r>
                <a:rPr lang="en-US" altLang="zh-CN" sz="1600">
                  <a:solidFill>
                    <a:schemeClr val="bg1"/>
                  </a:solidFill>
                  <a:latin typeface="微软雅黑" pitchFamily="34" charset="-122"/>
                  <a:ea typeface="微软雅黑" pitchFamily="34" charset="-122"/>
                </a:rPr>
                <a:t>3</a:t>
              </a:r>
            </a:p>
          </p:txBody>
        </p:sp>
      </p:grpSp>
      <p:grpSp>
        <p:nvGrpSpPr>
          <p:cNvPr id="4" name="Group 42"/>
          <p:cNvGrpSpPr>
            <a:grpSpLocks/>
          </p:cNvGrpSpPr>
          <p:nvPr/>
        </p:nvGrpSpPr>
        <p:grpSpPr bwMode="auto">
          <a:xfrm>
            <a:off x="5181600" y="2185988"/>
            <a:ext cx="2525713" cy="649287"/>
            <a:chOff x="208" y="3421"/>
            <a:chExt cx="1591" cy="631"/>
          </a:xfrm>
        </p:grpSpPr>
        <p:sp>
          <p:nvSpPr>
            <p:cNvPr id="105528" name="Rectangle 43"/>
            <p:cNvSpPr>
              <a:spLocks noChangeArrowheads="1"/>
            </p:cNvSpPr>
            <p:nvPr/>
          </p:nvSpPr>
          <p:spPr bwMode="auto">
            <a:xfrm>
              <a:off x="317" y="3530"/>
              <a:ext cx="1482" cy="522"/>
            </a:xfrm>
            <a:prstGeom prst="rect">
              <a:avLst/>
            </a:prstGeom>
            <a:noFill/>
            <a:ln w="28575">
              <a:solidFill>
                <a:schemeClr val="folHlink"/>
              </a:solidFill>
              <a:miter lim="800000"/>
              <a:headEnd/>
              <a:tailEnd/>
            </a:ln>
          </p:spPr>
          <p:txBody>
            <a:bodyPr anchor="ctr"/>
            <a:lstStyle/>
            <a:p>
              <a:pPr algn="ctr">
                <a:spcBef>
                  <a:spcPct val="50000"/>
                </a:spcBef>
              </a:pPr>
              <a:r>
                <a:rPr lang="zh-CN" altLang="en-US" sz="1600">
                  <a:latin typeface="微软雅黑" pitchFamily="34" charset="-122"/>
                  <a:ea typeface="微软雅黑" pitchFamily="34" charset="-122"/>
                </a:rPr>
                <a:t>从</a:t>
              </a:r>
              <a:r>
                <a:rPr lang="en-US" altLang="zh-CN" sz="1600">
                  <a:latin typeface="微软雅黑" pitchFamily="34" charset="-122"/>
                  <a:ea typeface="微软雅黑" pitchFamily="34" charset="-122"/>
                </a:rPr>
                <a:t>VTL</a:t>
              </a:r>
              <a:r>
                <a:rPr lang="zh-CN" altLang="en-US" sz="1600">
                  <a:latin typeface="微软雅黑" pitchFamily="34" charset="-122"/>
                  <a:ea typeface="微软雅黑" pitchFamily="34" charset="-122"/>
                </a:rPr>
                <a:t>拷贝到远程的</a:t>
              </a:r>
              <a:r>
                <a:rPr lang="en-US" altLang="zh-CN" sz="1600">
                  <a:latin typeface="微软雅黑" pitchFamily="34" charset="-122"/>
                  <a:ea typeface="微软雅黑" pitchFamily="34" charset="-122"/>
                </a:rPr>
                <a:t>VTL</a:t>
              </a:r>
            </a:p>
          </p:txBody>
        </p:sp>
        <p:sp>
          <p:nvSpPr>
            <p:cNvPr id="105529" name="AutoShape 44"/>
            <p:cNvSpPr>
              <a:spLocks noChangeArrowheads="1"/>
            </p:cNvSpPr>
            <p:nvPr/>
          </p:nvSpPr>
          <p:spPr bwMode="auto">
            <a:xfrm>
              <a:off x="208" y="3421"/>
              <a:ext cx="458" cy="192"/>
            </a:xfrm>
            <a:prstGeom prst="roundRect">
              <a:avLst>
                <a:gd name="adj" fmla="val 16667"/>
              </a:avLst>
            </a:prstGeom>
            <a:solidFill>
              <a:schemeClr val="folHlink"/>
            </a:solidFill>
            <a:ln w="9525">
              <a:solidFill>
                <a:schemeClr val="folHlink"/>
              </a:solidFill>
              <a:round/>
              <a:headEnd/>
              <a:tailEnd/>
            </a:ln>
          </p:spPr>
          <p:txBody>
            <a:bodyPr wrap="none" anchor="ctr"/>
            <a:lstStyle/>
            <a:p>
              <a:pPr algn="ctr">
                <a:spcBef>
                  <a:spcPct val="50000"/>
                </a:spcBef>
              </a:pPr>
              <a:r>
                <a:rPr lang="zh-CN" altLang="en-US" sz="1600">
                  <a:solidFill>
                    <a:schemeClr val="bg1"/>
                  </a:solidFill>
                  <a:latin typeface="微软雅黑" pitchFamily="34" charset="-122"/>
                  <a:ea typeface="微软雅黑" pitchFamily="34" charset="-122"/>
                </a:rPr>
                <a:t>步骤</a:t>
              </a:r>
              <a:r>
                <a:rPr lang="en-US" altLang="zh-CN" sz="1600">
                  <a:solidFill>
                    <a:schemeClr val="bg1"/>
                  </a:solidFill>
                  <a:latin typeface="微软雅黑" pitchFamily="34" charset="-122"/>
                  <a:ea typeface="微软雅黑" pitchFamily="34" charset="-122"/>
                </a:rPr>
                <a:t>2</a:t>
              </a:r>
            </a:p>
          </p:txBody>
        </p:sp>
      </p:grpSp>
      <p:grpSp>
        <p:nvGrpSpPr>
          <p:cNvPr id="5" name="Group 51"/>
          <p:cNvGrpSpPr>
            <a:grpSpLocks/>
          </p:cNvGrpSpPr>
          <p:nvPr/>
        </p:nvGrpSpPr>
        <p:grpSpPr bwMode="auto">
          <a:xfrm>
            <a:off x="5394325" y="4767260"/>
            <a:ext cx="1160463" cy="838199"/>
            <a:chOff x="3510" y="2931"/>
            <a:chExt cx="731" cy="528"/>
          </a:xfrm>
        </p:grpSpPr>
        <p:sp>
          <p:nvSpPr>
            <p:cNvPr id="105526" name="AutoShape 52"/>
            <p:cNvSpPr>
              <a:spLocks noChangeArrowheads="1"/>
            </p:cNvSpPr>
            <p:nvPr/>
          </p:nvSpPr>
          <p:spPr bwMode="auto">
            <a:xfrm rot="5400000">
              <a:off x="3900" y="2954"/>
              <a:ext cx="363"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99CC"/>
            </a:solidFill>
            <a:ln w="9525">
              <a:solidFill>
                <a:srgbClr val="FF00FF"/>
              </a:solidFill>
              <a:miter lim="800000"/>
              <a:headEnd/>
              <a:tailEnd/>
            </a:ln>
          </p:spPr>
          <p:txBody>
            <a:bodyPr wrap="none" anchor="ctr"/>
            <a:lstStyle/>
            <a:p>
              <a:pPr algn="ctr">
                <a:spcBef>
                  <a:spcPct val="50000"/>
                </a:spcBef>
              </a:pPr>
              <a:endParaRPr lang="zh-CN" altLang="en-US" sz="1600"/>
            </a:p>
          </p:txBody>
        </p:sp>
        <p:sp>
          <p:nvSpPr>
            <p:cNvPr id="105527" name="Text Box 53"/>
            <p:cNvSpPr txBox="1">
              <a:spLocks noChangeArrowheads="1"/>
            </p:cNvSpPr>
            <p:nvPr/>
          </p:nvSpPr>
          <p:spPr bwMode="auto">
            <a:xfrm>
              <a:off x="3510" y="3246"/>
              <a:ext cx="544" cy="213"/>
            </a:xfrm>
            <a:prstGeom prst="rect">
              <a:avLst/>
            </a:prstGeom>
            <a:noFill/>
            <a:ln w="19050" algn="ctr">
              <a:noFill/>
              <a:miter lim="800000"/>
              <a:headEnd/>
              <a:tailEnd/>
            </a:ln>
          </p:spPr>
          <p:txBody>
            <a:bodyPr lIns="45720" rIns="45720">
              <a:spAutoFit/>
            </a:bodyPr>
            <a:lstStyle/>
            <a:p>
              <a:pPr algn="ctr">
                <a:spcBef>
                  <a:spcPct val="50000"/>
                </a:spcBef>
              </a:pPr>
              <a:r>
                <a:rPr lang="en-US" altLang="zh-CN" sz="1600">
                  <a:latin typeface="微软雅黑" pitchFamily="34" charset="-122"/>
                  <a:ea typeface="微软雅黑" pitchFamily="34" charset="-122"/>
                </a:rPr>
                <a:t>Export</a:t>
              </a:r>
            </a:p>
          </p:txBody>
        </p:sp>
      </p:grpSp>
      <p:grpSp>
        <p:nvGrpSpPr>
          <p:cNvPr id="6" name="Group 60"/>
          <p:cNvGrpSpPr>
            <a:grpSpLocks/>
          </p:cNvGrpSpPr>
          <p:nvPr/>
        </p:nvGrpSpPr>
        <p:grpSpPr bwMode="auto">
          <a:xfrm>
            <a:off x="3444875" y="4192588"/>
            <a:ext cx="358775" cy="474662"/>
            <a:chOff x="2246" y="2587"/>
            <a:chExt cx="226" cy="299"/>
          </a:xfrm>
        </p:grpSpPr>
        <p:pic>
          <p:nvPicPr>
            <p:cNvPr id="105524" name="Picture 61" descr="Tape copy"/>
            <p:cNvPicPr>
              <a:picLocks noChangeAspect="1" noChangeArrowheads="1"/>
            </p:cNvPicPr>
            <p:nvPr/>
          </p:nvPicPr>
          <p:blipFill>
            <a:blip r:embed="rId3"/>
            <a:srcRect l="7169" t="19446" r="9468"/>
            <a:stretch>
              <a:fillRect/>
            </a:stretch>
          </p:blipFill>
          <p:spPr bwMode="auto">
            <a:xfrm>
              <a:off x="2246" y="2587"/>
              <a:ext cx="226" cy="163"/>
            </a:xfrm>
            <a:prstGeom prst="rect">
              <a:avLst/>
            </a:prstGeom>
            <a:noFill/>
            <a:ln w="9525">
              <a:noFill/>
              <a:miter lim="800000"/>
              <a:headEnd/>
              <a:tailEnd/>
            </a:ln>
          </p:spPr>
        </p:pic>
        <p:pic>
          <p:nvPicPr>
            <p:cNvPr id="105525" name="Picture 62" descr="Tape copy"/>
            <p:cNvPicPr>
              <a:picLocks noChangeAspect="1" noChangeArrowheads="1"/>
            </p:cNvPicPr>
            <p:nvPr/>
          </p:nvPicPr>
          <p:blipFill>
            <a:blip r:embed="rId3"/>
            <a:srcRect l="7169" t="19446" r="9468"/>
            <a:stretch>
              <a:fillRect/>
            </a:stretch>
          </p:blipFill>
          <p:spPr bwMode="auto">
            <a:xfrm>
              <a:off x="2246" y="2723"/>
              <a:ext cx="226" cy="163"/>
            </a:xfrm>
            <a:prstGeom prst="rect">
              <a:avLst/>
            </a:prstGeom>
            <a:noFill/>
            <a:ln w="9525">
              <a:noFill/>
              <a:miter lim="800000"/>
              <a:headEnd/>
              <a:tailEnd/>
            </a:ln>
          </p:spPr>
        </p:pic>
      </p:grpSp>
      <p:grpSp>
        <p:nvGrpSpPr>
          <p:cNvPr id="7" name="Group 63"/>
          <p:cNvGrpSpPr>
            <a:grpSpLocks/>
          </p:cNvGrpSpPr>
          <p:nvPr/>
        </p:nvGrpSpPr>
        <p:grpSpPr bwMode="auto">
          <a:xfrm>
            <a:off x="6554788" y="5229225"/>
            <a:ext cx="358775" cy="474663"/>
            <a:chOff x="4241" y="2568"/>
            <a:chExt cx="226" cy="299"/>
          </a:xfrm>
        </p:grpSpPr>
        <p:pic>
          <p:nvPicPr>
            <p:cNvPr id="105522" name="Picture 64" descr="Tape copy"/>
            <p:cNvPicPr>
              <a:picLocks noChangeAspect="1" noChangeArrowheads="1"/>
            </p:cNvPicPr>
            <p:nvPr/>
          </p:nvPicPr>
          <p:blipFill>
            <a:blip r:embed="rId3"/>
            <a:srcRect l="7169" t="19446" r="9468"/>
            <a:stretch>
              <a:fillRect/>
            </a:stretch>
          </p:blipFill>
          <p:spPr bwMode="auto">
            <a:xfrm>
              <a:off x="4241" y="2568"/>
              <a:ext cx="226" cy="163"/>
            </a:xfrm>
            <a:prstGeom prst="rect">
              <a:avLst/>
            </a:prstGeom>
            <a:noFill/>
            <a:ln w="9525">
              <a:noFill/>
              <a:miter lim="800000"/>
              <a:headEnd/>
              <a:tailEnd/>
            </a:ln>
          </p:spPr>
        </p:pic>
        <p:pic>
          <p:nvPicPr>
            <p:cNvPr id="105523" name="Picture 65" descr="Tape copy"/>
            <p:cNvPicPr>
              <a:picLocks noChangeAspect="1" noChangeArrowheads="1"/>
            </p:cNvPicPr>
            <p:nvPr/>
          </p:nvPicPr>
          <p:blipFill>
            <a:blip r:embed="rId3"/>
            <a:srcRect l="7169" t="19446" r="9468"/>
            <a:stretch>
              <a:fillRect/>
            </a:stretch>
          </p:blipFill>
          <p:spPr bwMode="auto">
            <a:xfrm>
              <a:off x="4241" y="2704"/>
              <a:ext cx="226" cy="163"/>
            </a:xfrm>
            <a:prstGeom prst="rect">
              <a:avLst/>
            </a:prstGeom>
            <a:noFill/>
            <a:ln w="9525">
              <a:noFill/>
              <a:miter lim="800000"/>
              <a:headEnd/>
              <a:tailEnd/>
            </a:ln>
          </p:spPr>
        </p:pic>
      </p:grpSp>
      <p:grpSp>
        <p:nvGrpSpPr>
          <p:cNvPr id="8" name="Group 66"/>
          <p:cNvGrpSpPr>
            <a:grpSpLocks/>
          </p:cNvGrpSpPr>
          <p:nvPr/>
        </p:nvGrpSpPr>
        <p:grpSpPr bwMode="auto">
          <a:xfrm>
            <a:off x="6554788" y="4221163"/>
            <a:ext cx="358775" cy="474662"/>
            <a:chOff x="2246" y="2587"/>
            <a:chExt cx="226" cy="299"/>
          </a:xfrm>
        </p:grpSpPr>
        <p:pic>
          <p:nvPicPr>
            <p:cNvPr id="105520" name="Picture 67" descr="Tape copy"/>
            <p:cNvPicPr>
              <a:picLocks noChangeAspect="1" noChangeArrowheads="1"/>
            </p:cNvPicPr>
            <p:nvPr/>
          </p:nvPicPr>
          <p:blipFill>
            <a:blip r:embed="rId3"/>
            <a:srcRect l="7169" t="19446" r="9468"/>
            <a:stretch>
              <a:fillRect/>
            </a:stretch>
          </p:blipFill>
          <p:spPr bwMode="auto">
            <a:xfrm>
              <a:off x="2246" y="2587"/>
              <a:ext cx="226" cy="163"/>
            </a:xfrm>
            <a:prstGeom prst="rect">
              <a:avLst/>
            </a:prstGeom>
            <a:noFill/>
            <a:ln w="9525">
              <a:noFill/>
              <a:miter lim="800000"/>
              <a:headEnd/>
              <a:tailEnd/>
            </a:ln>
          </p:spPr>
        </p:pic>
        <p:pic>
          <p:nvPicPr>
            <p:cNvPr id="105521" name="Picture 68" descr="Tape copy"/>
            <p:cNvPicPr>
              <a:picLocks noChangeAspect="1" noChangeArrowheads="1"/>
            </p:cNvPicPr>
            <p:nvPr/>
          </p:nvPicPr>
          <p:blipFill>
            <a:blip r:embed="rId3"/>
            <a:srcRect l="7169" t="19446" r="9468"/>
            <a:stretch>
              <a:fillRect/>
            </a:stretch>
          </p:blipFill>
          <p:spPr bwMode="auto">
            <a:xfrm>
              <a:off x="2246" y="2723"/>
              <a:ext cx="226" cy="163"/>
            </a:xfrm>
            <a:prstGeom prst="rect">
              <a:avLst/>
            </a:prstGeom>
            <a:noFill/>
            <a:ln w="9525">
              <a:noFill/>
              <a:miter lim="800000"/>
              <a:headEnd/>
              <a:tailEnd/>
            </a:ln>
          </p:spPr>
        </p:pic>
      </p:grpSp>
      <p:pic>
        <p:nvPicPr>
          <p:cNvPr id="265" name="Picture 69" descr="home_photo_1"/>
          <p:cNvPicPr>
            <a:picLocks noChangeAspect="1" noChangeArrowheads="1"/>
          </p:cNvPicPr>
          <p:nvPr/>
        </p:nvPicPr>
        <p:blipFill>
          <a:blip r:embed="rId2"/>
          <a:srcRect/>
          <a:stretch>
            <a:fillRect/>
          </a:stretch>
        </p:blipFill>
        <p:spPr bwMode="auto">
          <a:xfrm>
            <a:off x="5473700" y="4119563"/>
            <a:ext cx="1079500" cy="514350"/>
          </a:xfrm>
          <a:prstGeom prst="rect">
            <a:avLst/>
          </a:prstGeom>
          <a:noFill/>
          <a:ln w="9525">
            <a:noFill/>
            <a:miter lim="800000"/>
            <a:headEnd/>
            <a:tailEnd/>
          </a:ln>
        </p:spPr>
      </p:pic>
      <p:sp>
        <p:nvSpPr>
          <p:cNvPr id="266" name="Text Box 70"/>
          <p:cNvSpPr txBox="1">
            <a:spLocks noChangeArrowheads="1"/>
          </p:cNvSpPr>
          <p:nvPr/>
        </p:nvSpPr>
        <p:spPr bwMode="auto">
          <a:xfrm>
            <a:off x="5572132" y="4552950"/>
            <a:ext cx="1043002" cy="338554"/>
          </a:xfrm>
          <a:prstGeom prst="rect">
            <a:avLst/>
          </a:prstGeom>
          <a:noFill/>
          <a:ln w="19050" algn="ctr">
            <a:noFill/>
            <a:miter lim="800000"/>
            <a:headEnd/>
            <a:tailEnd/>
          </a:ln>
        </p:spPr>
        <p:txBody>
          <a:bodyPr wrap="square" lIns="45720" rIns="45720">
            <a:spAutoFit/>
          </a:bodyPr>
          <a:lstStyle/>
          <a:p>
            <a:pPr algn="ctr">
              <a:spcBef>
                <a:spcPct val="50000"/>
              </a:spcBef>
            </a:pPr>
            <a:r>
              <a:rPr lang="en-US" altLang="en-US" sz="1600" dirty="0" err="1">
                <a:latin typeface="微软雅黑" pitchFamily="34" charset="-122"/>
                <a:ea typeface="微软雅黑" pitchFamily="34" charset="-122"/>
              </a:rPr>
              <a:t>V</a:t>
            </a:r>
            <a:r>
              <a:rPr lang="en-US" altLang="zh-CN" sz="1600" dirty="0" err="1">
                <a:latin typeface="微软雅黑" pitchFamily="34" charset="-122"/>
                <a:ea typeface="微软雅黑" pitchFamily="34" charset="-122"/>
              </a:rPr>
              <a:t>TL1000</a:t>
            </a:r>
            <a:endParaRPr lang="en-US" altLang="en-US" sz="1600" dirty="0">
              <a:latin typeface="微软雅黑" pitchFamily="34" charset="-122"/>
              <a:ea typeface="微软雅黑" pitchFamily="34" charset="-122"/>
            </a:endParaRPr>
          </a:p>
        </p:txBody>
      </p:sp>
      <p:grpSp>
        <p:nvGrpSpPr>
          <p:cNvPr id="9" name="组合 266"/>
          <p:cNvGrpSpPr>
            <a:grpSpLocks/>
          </p:cNvGrpSpPr>
          <p:nvPr/>
        </p:nvGrpSpPr>
        <p:grpSpPr bwMode="auto">
          <a:xfrm>
            <a:off x="2036763" y="3257550"/>
            <a:ext cx="1206500" cy="566738"/>
            <a:chOff x="571472" y="3286124"/>
            <a:chExt cx="1206500" cy="566738"/>
          </a:xfrm>
        </p:grpSpPr>
        <p:pic>
          <p:nvPicPr>
            <p:cNvPr id="105518" name="Picture 6086" descr="nuova_cloud copy"/>
            <p:cNvPicPr>
              <a:picLocks noChangeAspect="1" noChangeArrowheads="1"/>
            </p:cNvPicPr>
            <p:nvPr/>
          </p:nvPicPr>
          <p:blipFill>
            <a:blip r:embed="rId4"/>
            <a:srcRect/>
            <a:stretch>
              <a:fillRect/>
            </a:stretch>
          </p:blipFill>
          <p:spPr bwMode="auto">
            <a:xfrm>
              <a:off x="571472" y="3286124"/>
              <a:ext cx="1206500" cy="566738"/>
            </a:xfrm>
            <a:prstGeom prst="rect">
              <a:avLst/>
            </a:prstGeom>
            <a:noFill/>
            <a:ln w="9525">
              <a:noFill/>
              <a:miter lim="800000"/>
              <a:headEnd/>
              <a:tailEnd/>
            </a:ln>
          </p:spPr>
        </p:pic>
        <p:sp>
          <p:nvSpPr>
            <p:cNvPr id="105519" name="Text Box 6087"/>
            <p:cNvSpPr txBox="1">
              <a:spLocks noChangeArrowheads="1"/>
            </p:cNvSpPr>
            <p:nvPr/>
          </p:nvSpPr>
          <p:spPr bwMode="auto">
            <a:xfrm>
              <a:off x="785786" y="3399905"/>
              <a:ext cx="758459" cy="338554"/>
            </a:xfrm>
            <a:prstGeom prst="rect">
              <a:avLst/>
            </a:prstGeom>
            <a:noFill/>
            <a:ln w="12700" algn="ctr">
              <a:noFill/>
              <a:miter lim="800000"/>
              <a:headEnd type="none" w="sm" len="sm"/>
              <a:tailEnd type="none" w="med" len="lg"/>
            </a:ln>
          </p:spPr>
          <p:txBody>
            <a:bodyPr>
              <a:spAutoFit/>
            </a:bodyPr>
            <a:lstStyle/>
            <a:p>
              <a:pPr algn="ctr">
                <a:spcBef>
                  <a:spcPct val="50000"/>
                </a:spcBef>
              </a:pPr>
              <a:r>
                <a:rPr lang="en-US" altLang="zh-CN" sz="1600">
                  <a:latin typeface="微软雅黑" pitchFamily="34" charset="-122"/>
                  <a:ea typeface="微软雅黑" pitchFamily="34" charset="-122"/>
                </a:rPr>
                <a:t>SAN</a:t>
              </a:r>
            </a:p>
          </p:txBody>
        </p:sp>
      </p:grpSp>
      <p:pic>
        <p:nvPicPr>
          <p:cNvPr id="105505" name="图片 269" descr="NF280D.jpg"/>
          <p:cNvPicPr>
            <a:picLocks noChangeAspect="1"/>
          </p:cNvPicPr>
          <p:nvPr/>
        </p:nvPicPr>
        <p:blipFill>
          <a:blip r:embed="rId5"/>
          <a:srcRect/>
          <a:stretch>
            <a:fillRect/>
          </a:stretch>
        </p:blipFill>
        <p:spPr bwMode="auto">
          <a:xfrm>
            <a:off x="822325" y="2471738"/>
            <a:ext cx="928688" cy="368300"/>
          </a:xfrm>
          <a:prstGeom prst="rect">
            <a:avLst/>
          </a:prstGeom>
          <a:noFill/>
          <a:ln w="9525">
            <a:noFill/>
            <a:miter lim="800000"/>
            <a:headEnd/>
            <a:tailEnd/>
          </a:ln>
        </p:spPr>
      </p:pic>
      <p:pic>
        <p:nvPicPr>
          <p:cNvPr id="105506" name="图片 270" descr="NF280D.jpg"/>
          <p:cNvPicPr>
            <a:picLocks noChangeAspect="1"/>
          </p:cNvPicPr>
          <p:nvPr/>
        </p:nvPicPr>
        <p:blipFill>
          <a:blip r:embed="rId5"/>
          <a:srcRect/>
          <a:stretch>
            <a:fillRect/>
          </a:stretch>
        </p:blipFill>
        <p:spPr bwMode="auto">
          <a:xfrm>
            <a:off x="2108200" y="2471738"/>
            <a:ext cx="928688" cy="368300"/>
          </a:xfrm>
          <a:prstGeom prst="rect">
            <a:avLst/>
          </a:prstGeom>
          <a:noFill/>
          <a:ln w="9525">
            <a:noFill/>
            <a:miter lim="800000"/>
            <a:headEnd/>
            <a:tailEnd/>
          </a:ln>
        </p:spPr>
      </p:pic>
      <p:pic>
        <p:nvPicPr>
          <p:cNvPr id="105507" name="图片 271" descr="NF280D.jpg"/>
          <p:cNvPicPr>
            <a:picLocks noChangeAspect="1"/>
          </p:cNvPicPr>
          <p:nvPr/>
        </p:nvPicPr>
        <p:blipFill>
          <a:blip r:embed="rId5"/>
          <a:srcRect/>
          <a:stretch>
            <a:fillRect/>
          </a:stretch>
        </p:blipFill>
        <p:spPr bwMode="auto">
          <a:xfrm>
            <a:off x="3394075" y="2471738"/>
            <a:ext cx="928688" cy="368300"/>
          </a:xfrm>
          <a:prstGeom prst="rect">
            <a:avLst/>
          </a:prstGeom>
          <a:noFill/>
          <a:ln w="9525">
            <a:noFill/>
            <a:miter lim="800000"/>
            <a:headEnd/>
            <a:tailEnd/>
          </a:ln>
        </p:spPr>
      </p:pic>
      <p:pic>
        <p:nvPicPr>
          <p:cNvPr id="105508" name="Picture 2"/>
          <p:cNvPicPr>
            <a:picLocks noChangeAspect="1" noChangeArrowheads="1"/>
          </p:cNvPicPr>
          <p:nvPr/>
        </p:nvPicPr>
        <p:blipFill>
          <a:blip r:embed="rId6"/>
          <a:srcRect/>
          <a:stretch>
            <a:fillRect/>
          </a:stretch>
        </p:blipFill>
        <p:spPr bwMode="auto">
          <a:xfrm>
            <a:off x="1036638" y="1957388"/>
            <a:ext cx="3405187" cy="85725"/>
          </a:xfrm>
          <a:prstGeom prst="rect">
            <a:avLst/>
          </a:prstGeom>
          <a:noFill/>
          <a:ln w="9525" algn="ctr">
            <a:noFill/>
            <a:miter lim="800000"/>
            <a:headEnd/>
            <a:tailEnd/>
          </a:ln>
        </p:spPr>
      </p:pic>
      <p:pic>
        <p:nvPicPr>
          <p:cNvPr id="277" name="图片 276" descr="Scalar24.jpg"/>
          <p:cNvPicPr>
            <a:picLocks noChangeAspect="1"/>
          </p:cNvPicPr>
          <p:nvPr/>
        </p:nvPicPr>
        <p:blipFill>
          <a:blip r:embed="rId7"/>
          <a:srcRect/>
          <a:stretch>
            <a:fillRect/>
          </a:stretch>
        </p:blipFill>
        <p:spPr bwMode="auto">
          <a:xfrm>
            <a:off x="6894513" y="5186363"/>
            <a:ext cx="1149350" cy="571500"/>
          </a:xfrm>
          <a:prstGeom prst="rect">
            <a:avLst/>
          </a:prstGeom>
          <a:noFill/>
          <a:ln w="9525">
            <a:noFill/>
            <a:miter lim="800000"/>
            <a:headEnd/>
            <a:tailEnd/>
          </a:ln>
        </p:spPr>
      </p:pic>
      <p:pic>
        <p:nvPicPr>
          <p:cNvPr id="105510" name="图片 277" descr="as1000.jpg"/>
          <p:cNvPicPr>
            <a:picLocks noChangeAspect="1"/>
          </p:cNvPicPr>
          <p:nvPr/>
        </p:nvPicPr>
        <p:blipFill>
          <a:blip r:embed="rId8"/>
          <a:srcRect/>
          <a:stretch>
            <a:fillRect/>
          </a:stretch>
        </p:blipFill>
        <p:spPr bwMode="auto">
          <a:xfrm>
            <a:off x="1322388" y="4329113"/>
            <a:ext cx="773112" cy="1285875"/>
          </a:xfrm>
          <a:prstGeom prst="rect">
            <a:avLst/>
          </a:prstGeom>
          <a:noFill/>
          <a:ln w="9525">
            <a:noFill/>
            <a:miter lim="800000"/>
            <a:headEnd/>
            <a:tailEnd/>
          </a:ln>
        </p:spPr>
      </p:pic>
      <p:grpSp>
        <p:nvGrpSpPr>
          <p:cNvPr id="10" name="Group 45"/>
          <p:cNvGrpSpPr>
            <a:grpSpLocks/>
          </p:cNvGrpSpPr>
          <p:nvPr/>
        </p:nvGrpSpPr>
        <p:grpSpPr bwMode="auto">
          <a:xfrm>
            <a:off x="3170238" y="3759200"/>
            <a:ext cx="2997200" cy="431800"/>
            <a:chOff x="2125" y="2296"/>
            <a:chExt cx="1888" cy="272"/>
          </a:xfrm>
        </p:grpSpPr>
        <p:sp>
          <p:nvSpPr>
            <p:cNvPr id="105515" name="AutoShape 46"/>
            <p:cNvSpPr>
              <a:spLocks noChangeArrowheads="1"/>
            </p:cNvSpPr>
            <p:nvPr/>
          </p:nvSpPr>
          <p:spPr bwMode="auto">
            <a:xfrm rot="16200000" flipH="1">
              <a:off x="2125" y="2296"/>
              <a:ext cx="272" cy="27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88 w 21600"/>
                <a:gd name="T13" fmla="*/ 2938 h 21600"/>
                <a:gd name="T14" fmla="*/ 18265 w 21600"/>
                <a:gd name="T15" fmla="*/ 921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CC00">
                <a:alpha val="59999"/>
              </a:srgbClr>
            </a:solidFill>
            <a:ln w="9525">
              <a:solidFill>
                <a:srgbClr val="99CC00"/>
              </a:solidFill>
              <a:miter lim="800000"/>
              <a:headEnd/>
              <a:tailEnd/>
            </a:ln>
          </p:spPr>
          <p:txBody>
            <a:bodyPr wrap="none" anchor="ctr"/>
            <a:lstStyle/>
            <a:p>
              <a:pPr algn="ctr">
                <a:spcBef>
                  <a:spcPct val="50000"/>
                </a:spcBef>
              </a:pPr>
              <a:endParaRPr lang="zh-CN" altLang="en-US" sz="1600"/>
            </a:p>
          </p:txBody>
        </p:sp>
        <p:sp>
          <p:nvSpPr>
            <p:cNvPr id="105516" name="AutoShape 48"/>
            <p:cNvSpPr>
              <a:spLocks noChangeArrowheads="1"/>
            </p:cNvSpPr>
            <p:nvPr/>
          </p:nvSpPr>
          <p:spPr bwMode="auto">
            <a:xfrm rot="5400000">
              <a:off x="3752" y="2285"/>
              <a:ext cx="249" cy="27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5 w 21600"/>
                <a:gd name="T13" fmla="*/ 2938 h 21600"/>
                <a:gd name="T14" fmla="*/ 18217 w 21600"/>
                <a:gd name="T15" fmla="*/ 921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CC00">
                <a:alpha val="59999"/>
              </a:srgbClr>
            </a:solidFill>
            <a:ln w="9525">
              <a:solidFill>
                <a:srgbClr val="99CC00"/>
              </a:solidFill>
              <a:miter lim="800000"/>
              <a:headEnd/>
              <a:tailEnd/>
            </a:ln>
          </p:spPr>
          <p:txBody>
            <a:bodyPr wrap="none" anchor="ctr"/>
            <a:lstStyle/>
            <a:p>
              <a:pPr algn="ctr">
                <a:spcBef>
                  <a:spcPct val="50000"/>
                </a:spcBef>
              </a:pPr>
              <a:endParaRPr lang="zh-CN" altLang="en-US" sz="1600"/>
            </a:p>
          </p:txBody>
        </p:sp>
        <p:sp>
          <p:nvSpPr>
            <p:cNvPr id="105517" name="Rectangle 47"/>
            <p:cNvSpPr>
              <a:spLocks noChangeArrowheads="1"/>
            </p:cNvSpPr>
            <p:nvPr/>
          </p:nvSpPr>
          <p:spPr bwMode="auto">
            <a:xfrm>
              <a:off x="2373" y="2296"/>
              <a:ext cx="1390" cy="83"/>
            </a:xfrm>
            <a:prstGeom prst="rect">
              <a:avLst/>
            </a:prstGeom>
            <a:solidFill>
              <a:srgbClr val="99CC00">
                <a:alpha val="59999"/>
              </a:srgbClr>
            </a:solidFill>
            <a:ln w="9525">
              <a:solidFill>
                <a:srgbClr val="99CC00"/>
              </a:solidFill>
              <a:miter lim="800000"/>
              <a:headEnd/>
              <a:tailEnd/>
            </a:ln>
          </p:spPr>
          <p:txBody>
            <a:bodyPr wrap="none" anchor="ctr"/>
            <a:lstStyle/>
            <a:p>
              <a:pPr algn="ctr">
                <a:spcBef>
                  <a:spcPct val="50000"/>
                </a:spcBef>
              </a:pPr>
              <a:endParaRPr lang="zh-CN" altLang="en-US" sz="1600"/>
            </a:p>
          </p:txBody>
        </p:sp>
      </p:grpSp>
      <p:grpSp>
        <p:nvGrpSpPr>
          <p:cNvPr id="11" name="组合 273"/>
          <p:cNvGrpSpPr>
            <a:grpSpLocks/>
          </p:cNvGrpSpPr>
          <p:nvPr/>
        </p:nvGrpSpPr>
        <p:grpSpPr bwMode="auto">
          <a:xfrm>
            <a:off x="4116388" y="3548064"/>
            <a:ext cx="1206500" cy="698556"/>
            <a:chOff x="571472" y="3286124"/>
            <a:chExt cx="1206500" cy="698557"/>
          </a:xfrm>
        </p:grpSpPr>
        <p:pic>
          <p:nvPicPr>
            <p:cNvPr id="105513" name="Picture 6086" descr="nuova_cloud copy"/>
            <p:cNvPicPr>
              <a:picLocks noChangeAspect="1" noChangeArrowheads="1"/>
            </p:cNvPicPr>
            <p:nvPr/>
          </p:nvPicPr>
          <p:blipFill>
            <a:blip r:embed="rId4"/>
            <a:srcRect/>
            <a:stretch>
              <a:fillRect/>
            </a:stretch>
          </p:blipFill>
          <p:spPr bwMode="auto">
            <a:xfrm>
              <a:off x="571472" y="3286124"/>
              <a:ext cx="1206500" cy="566738"/>
            </a:xfrm>
            <a:prstGeom prst="rect">
              <a:avLst/>
            </a:prstGeom>
            <a:noFill/>
            <a:ln w="9525">
              <a:noFill/>
              <a:miter lim="800000"/>
              <a:headEnd/>
              <a:tailEnd/>
            </a:ln>
          </p:spPr>
        </p:pic>
        <p:sp>
          <p:nvSpPr>
            <p:cNvPr id="105514" name="Text Box 6087"/>
            <p:cNvSpPr txBox="1">
              <a:spLocks noChangeArrowheads="1"/>
            </p:cNvSpPr>
            <p:nvPr/>
          </p:nvSpPr>
          <p:spPr bwMode="auto">
            <a:xfrm>
              <a:off x="714348" y="3399905"/>
              <a:ext cx="928694" cy="584776"/>
            </a:xfrm>
            <a:prstGeom prst="rect">
              <a:avLst/>
            </a:prstGeom>
            <a:noFill/>
            <a:ln w="12700" algn="ctr">
              <a:noFill/>
              <a:miter lim="800000"/>
              <a:headEnd type="none" w="sm" len="sm"/>
              <a:tailEnd type="none" w="med" len="lg"/>
            </a:ln>
          </p:spPr>
          <p:txBody>
            <a:bodyPr>
              <a:spAutoFit/>
            </a:bodyPr>
            <a:lstStyle/>
            <a:p>
              <a:pPr algn="ctr">
                <a:spcBef>
                  <a:spcPct val="50000"/>
                </a:spcBef>
              </a:pPr>
              <a:r>
                <a:rPr lang="zh-CN" altLang="en-US" sz="1600">
                  <a:latin typeface="微软雅黑" pitchFamily="34" charset="-122"/>
                  <a:ea typeface="微软雅黑" pitchFamily="34" charset="-122"/>
                </a:rPr>
                <a:t>远程网络</a:t>
              </a:r>
              <a:endParaRPr lang="en-US" altLang="zh-CN" sz="1600">
                <a:latin typeface="微软雅黑" pitchFamily="34" charset="-122"/>
                <a:ea typeface="微软雅黑" pitchFamily="34"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linds(horizontal)">
                                      <p:cBhvr>
                                        <p:cTn id="7" dur="500"/>
                                        <p:tgtEl>
                                          <p:spTgt spid="242"/>
                                        </p:tgtEl>
                                      </p:cBhvr>
                                    </p:animEffect>
                                  </p:childTnLst>
                                </p:cTn>
                              </p:par>
                              <p:par>
                                <p:cTn id="8" presetID="3" presetClass="entr" presetSubtype="1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blinds(horizontal)">
                                      <p:cBhvr>
                                        <p:cTn id="10" dur="500"/>
                                        <p:tgtEl>
                                          <p:spTgt spid="240"/>
                                        </p:tgtEl>
                                      </p:cBhvr>
                                    </p:animEffect>
                                  </p:childTnLst>
                                </p:cTn>
                              </p:par>
                              <p:par>
                                <p:cTn id="11" presetID="3" presetClass="entr" presetSubtype="10" fill="hold" nodeType="withEffect">
                                  <p:stCondLst>
                                    <p:cond delay="0"/>
                                  </p:stCondLst>
                                  <p:childTnLst>
                                    <p:set>
                                      <p:cBhvr>
                                        <p:cTn id="12" dur="1" fill="hold">
                                          <p:stCondLst>
                                            <p:cond delay="0"/>
                                          </p:stCondLst>
                                        </p:cTn>
                                        <p:tgtEl>
                                          <p:spTgt spid="239"/>
                                        </p:tgtEl>
                                        <p:attrNameLst>
                                          <p:attrName>style.visibility</p:attrName>
                                        </p:attrNameLst>
                                      </p:cBhvr>
                                      <p:to>
                                        <p:strVal val="visible"/>
                                      </p:to>
                                    </p:set>
                                    <p:animEffect transition="in" filter="blinds(horizontal)">
                                      <p:cBhvr>
                                        <p:cTn id="13" dur="500"/>
                                        <p:tgtEl>
                                          <p:spTgt spid="239"/>
                                        </p:tgtEl>
                                      </p:cBhvr>
                                    </p:animEffect>
                                  </p:childTnLst>
                                </p:cTn>
                              </p:par>
                              <p:par>
                                <p:cTn id="14" presetID="3" presetClass="entr" presetSubtype="10" fill="hold" nodeType="withEffect">
                                  <p:stCondLst>
                                    <p:cond delay="0"/>
                                  </p:stCondLst>
                                  <p:childTnLst>
                                    <p:set>
                                      <p:cBhvr>
                                        <p:cTn id="15" dur="1" fill="hold">
                                          <p:stCondLst>
                                            <p:cond delay="0"/>
                                          </p:stCondLst>
                                        </p:cTn>
                                        <p:tgtEl>
                                          <p:spTgt spid="238"/>
                                        </p:tgtEl>
                                        <p:attrNameLst>
                                          <p:attrName>style.visibility</p:attrName>
                                        </p:attrNameLst>
                                      </p:cBhvr>
                                      <p:to>
                                        <p:strVal val="visible"/>
                                      </p:to>
                                    </p:set>
                                    <p:animEffect transition="in" filter="blinds(horizontal)">
                                      <p:cBhvr>
                                        <p:cTn id="16" dur="500"/>
                                        <p:tgtEl>
                                          <p:spTgt spid="238"/>
                                        </p:tgtEl>
                                      </p:cBhvr>
                                    </p:animEffect>
                                  </p:childTnLst>
                                </p:cTn>
                              </p:par>
                              <p:par>
                                <p:cTn id="17" presetID="3" presetClass="entr" presetSubtype="10" fill="hold"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blinds(horizontal)">
                                      <p:cBhvr>
                                        <p:cTn id="19" dur="500"/>
                                        <p:tgtEl>
                                          <p:spTgt spid="241"/>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par>
                                <p:cTn id="34" presetID="3" presetClass="entr" presetSubtype="10" fill="hold" nodeType="withEffect">
                                  <p:stCondLst>
                                    <p:cond delay="0"/>
                                  </p:stCondLst>
                                  <p:childTnLst>
                                    <p:set>
                                      <p:cBhvr>
                                        <p:cTn id="35" dur="1" fill="hold">
                                          <p:stCondLst>
                                            <p:cond delay="0"/>
                                          </p:stCondLst>
                                        </p:cTn>
                                        <p:tgtEl>
                                          <p:spTgt spid="265"/>
                                        </p:tgtEl>
                                        <p:attrNameLst>
                                          <p:attrName>style.visibility</p:attrName>
                                        </p:attrNameLst>
                                      </p:cBhvr>
                                      <p:to>
                                        <p:strVal val="visible"/>
                                      </p:to>
                                    </p:set>
                                    <p:animEffect transition="in" filter="blinds(horizontal)">
                                      <p:cBhvr>
                                        <p:cTn id="36" dur="500"/>
                                        <p:tgtEl>
                                          <p:spTgt spid="26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66"/>
                                        </p:tgtEl>
                                        <p:attrNameLst>
                                          <p:attrName>style.visibility</p:attrName>
                                        </p:attrNameLst>
                                      </p:cBhvr>
                                      <p:to>
                                        <p:strVal val="visible"/>
                                      </p:to>
                                    </p:set>
                                    <p:animEffect transition="in" filter="blinds(horizontal)">
                                      <p:cBhvr>
                                        <p:cTn id="39" dur="500"/>
                                        <p:tgtEl>
                                          <p:spTgt spid="266"/>
                                        </p:tgtEl>
                                      </p:cBhvr>
                                    </p:animEffect>
                                  </p:childTnLst>
                                </p:cTn>
                              </p:par>
                              <p:par>
                                <p:cTn id="40" presetID="3" presetClass="entr" presetSubtype="1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par>
                                <p:cTn id="48" presetID="3" presetClass="entr" presetSubtype="1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blinds(horizontal)">
                                      <p:cBhvr>
                                        <p:cTn id="50" dur="500"/>
                                        <p:tgtEl>
                                          <p:spTgt spid="3"/>
                                        </p:tgtEl>
                                      </p:cBhvr>
                                    </p:animEffect>
                                  </p:childTnLst>
                                </p:cTn>
                              </p:par>
                              <p:par>
                                <p:cTn id="51" presetID="3" presetClass="entr" presetSubtype="10" fill="hold" nodeType="withEffect">
                                  <p:stCondLst>
                                    <p:cond delay="0"/>
                                  </p:stCondLst>
                                  <p:childTnLst>
                                    <p:set>
                                      <p:cBhvr>
                                        <p:cTn id="52" dur="1" fill="hold">
                                          <p:stCondLst>
                                            <p:cond delay="0"/>
                                          </p:stCondLst>
                                        </p:cTn>
                                        <p:tgtEl>
                                          <p:spTgt spid="277"/>
                                        </p:tgtEl>
                                        <p:attrNameLst>
                                          <p:attrName>style.visibility</p:attrName>
                                        </p:attrNameLst>
                                      </p:cBhvr>
                                      <p:to>
                                        <p:strVal val="visible"/>
                                      </p:to>
                                    </p:set>
                                    <p:animEffect transition="in" filter="blinds(horizontal)">
                                      <p:cBhvr>
                                        <p:cTn id="53" dur="500"/>
                                        <p:tgtEl>
                                          <p:spTgt spid="277"/>
                                        </p:tgtEl>
                                      </p:cBhvr>
                                    </p:animEffect>
                                  </p:childTnLst>
                                </p:cTn>
                              </p:par>
                              <p:par>
                                <p:cTn id="54" presetID="3" presetClass="entr" presetSubtype="1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linds(horizontal)">
                                      <p:cBhvr>
                                        <p:cTn id="56" dur="500"/>
                                        <p:tgtEl>
                                          <p:spTgt spid="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32"/>
                                        </p:tgtEl>
                                        <p:attrNameLst>
                                          <p:attrName>style.visibility</p:attrName>
                                        </p:attrNameLst>
                                      </p:cBhvr>
                                      <p:to>
                                        <p:strVal val="visible"/>
                                      </p:to>
                                    </p:set>
                                    <p:animEffect transition="in" filter="blinds(horizontal)">
                                      <p:cBhvr>
                                        <p:cTn id="59"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6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2" descr="http://assets.stepinsidedesign.com/stepicons/14683.jpg"/>
          <p:cNvPicPr>
            <a:picLocks noChangeAspect="1" noChangeArrowheads="1"/>
          </p:cNvPicPr>
          <p:nvPr/>
        </p:nvPicPr>
        <p:blipFill>
          <a:blip r:embed="rId2"/>
          <a:srcRect/>
          <a:stretch>
            <a:fillRect/>
          </a:stretch>
        </p:blipFill>
        <p:spPr bwMode="auto">
          <a:xfrm>
            <a:off x="2071670" y="1285860"/>
            <a:ext cx="4876800" cy="5000625"/>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1026" name="Picture 2" descr="H:\12.jpg"/>
          <p:cNvPicPr>
            <a:picLocks noChangeAspect="1" noChangeArrowheads="1"/>
          </p:cNvPicPr>
          <p:nvPr/>
        </p:nvPicPr>
        <p:blipFill>
          <a:blip r:embed="rId3" cstate="print"/>
          <a:srcRect/>
          <a:stretch>
            <a:fillRect/>
          </a:stretch>
        </p:blipFill>
        <p:spPr bwMode="auto">
          <a:xfrm>
            <a:off x="7915" y="0"/>
            <a:ext cx="9128169" cy="6858000"/>
          </a:xfrm>
          <a:prstGeom prst="rect">
            <a:avLst/>
          </a:prstGeom>
          <a:noFill/>
        </p:spPr>
      </p:pic>
      <p:pic>
        <p:nvPicPr>
          <p:cNvPr id="5" name="Picture 7" descr="C:\Users\123\Desktop\PPT模板首页-终.jpg"/>
          <p:cNvPicPr>
            <a:picLocks noChangeAspect="1" noChangeArrowheads="1"/>
          </p:cNvPicPr>
          <p:nvPr/>
        </p:nvPicPr>
        <p:blipFill>
          <a:blip r:embed="rId4" cstate="print"/>
          <a:srcRect/>
          <a:stretch>
            <a:fillRect/>
          </a:stretch>
        </p:blipFill>
        <p:spPr bwMode="auto">
          <a:xfrm>
            <a:off x="7938" y="0"/>
            <a:ext cx="9136062" cy="6858000"/>
          </a:xfrm>
          <a:prstGeom prst="rect">
            <a:avLst/>
          </a:prstGeom>
          <a:noFill/>
          <a:ln w="9525">
            <a:noFill/>
            <a:miter lim="800000"/>
            <a:headEnd/>
            <a:tailEnd/>
          </a:ln>
        </p:spPr>
      </p:pic>
      <p:sp>
        <p:nvSpPr>
          <p:cNvPr id="8" name="矩形 7"/>
          <p:cNvSpPr/>
          <p:nvPr/>
        </p:nvSpPr>
        <p:spPr>
          <a:xfrm>
            <a:off x="0" y="2742019"/>
            <a:ext cx="9144000" cy="830997"/>
          </a:xfrm>
          <a:prstGeom prst="rect">
            <a:avLst/>
          </a:prstGeom>
        </p:spPr>
        <p:txBody>
          <a:bodyPr wrap="square">
            <a:spAutoFit/>
          </a:bodyPr>
          <a:lstStyle/>
          <a:p>
            <a:pPr algn="ctr">
              <a:defRPr/>
            </a:pPr>
            <a:r>
              <a:rPr lang="zh-CN" altLang="en-US"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rPr>
              <a:t>谢谢大家</a:t>
            </a:r>
            <a:endParaRPr lang="zh-CN" altLang="en-US" sz="4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2379</TotalTime>
  <Words>5900</Words>
  <Application>Microsoft Office PowerPoint</Application>
  <PresentationFormat>全屏显示(4:3)</PresentationFormat>
  <Paragraphs>1461</Paragraphs>
  <Slides>94</Slides>
  <Notes>91</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94</vt:i4>
      </vt:variant>
    </vt:vector>
  </HeadingPairs>
  <TitlesOfParts>
    <vt:vector size="99" baseType="lpstr">
      <vt:lpstr>Office 主题</vt:lpstr>
      <vt:lpstr>Visio</vt:lpstr>
      <vt:lpstr>位图图像</vt:lpstr>
      <vt:lpstr>點陣圖影像</vt:lpstr>
      <vt:lpstr>Microsoft Photo Editor 3.0 Photo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Cheery</dc:creator>
  <cp:lastModifiedBy>asen</cp:lastModifiedBy>
  <cp:revision>226</cp:revision>
  <dcterms:created xsi:type="dcterms:W3CDTF">2011-08-31T14:52:46Z</dcterms:created>
  <dcterms:modified xsi:type="dcterms:W3CDTF">2012-03-30T08:16:51Z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4235960</vt:lpwstr>
  </property>
  <property fmtid="{D5CDD505-2E9C-101B-9397-08002B2CF9AE}" pid="3" name="NXPowerLiteVersion">
    <vt:lpwstr>D4.1.4</vt:lpwstr>
  </property>
</Properties>
</file>